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sldIdLst>
    <p:sldId id="256" r:id="rId2"/>
    <p:sldId id="266" r:id="rId3"/>
    <p:sldId id="257" r:id="rId4"/>
    <p:sldId id="264" r:id="rId5"/>
    <p:sldId id="267" r:id="rId6"/>
    <p:sldId id="269" r:id="rId7"/>
    <p:sldId id="303" r:id="rId8"/>
    <p:sldId id="270" r:id="rId9"/>
    <p:sldId id="268" r:id="rId10"/>
    <p:sldId id="304" r:id="rId11"/>
    <p:sldId id="273" r:id="rId12"/>
    <p:sldId id="272" r:id="rId13"/>
    <p:sldId id="274" r:id="rId14"/>
    <p:sldId id="305" r:id="rId15"/>
    <p:sldId id="275" r:id="rId16"/>
    <p:sldId id="276" r:id="rId17"/>
    <p:sldId id="306" r:id="rId18"/>
    <p:sldId id="277" r:id="rId19"/>
    <p:sldId id="278" r:id="rId20"/>
    <p:sldId id="279" r:id="rId21"/>
    <p:sldId id="280" r:id="rId22"/>
    <p:sldId id="307" r:id="rId23"/>
    <p:sldId id="281" r:id="rId24"/>
    <p:sldId id="282" r:id="rId25"/>
    <p:sldId id="284" r:id="rId26"/>
    <p:sldId id="285" r:id="rId27"/>
    <p:sldId id="286" r:id="rId28"/>
    <p:sldId id="287" r:id="rId29"/>
    <p:sldId id="288" r:id="rId30"/>
    <p:sldId id="289" r:id="rId31"/>
    <p:sldId id="291" r:id="rId32"/>
    <p:sldId id="292" r:id="rId33"/>
    <p:sldId id="294" r:id="rId34"/>
    <p:sldId id="293" r:id="rId35"/>
    <p:sldId id="295" r:id="rId36"/>
    <p:sldId id="308" r:id="rId37"/>
    <p:sldId id="297" r:id="rId38"/>
    <p:sldId id="296" r:id="rId39"/>
    <p:sldId id="309" r:id="rId40"/>
    <p:sldId id="298" r:id="rId41"/>
    <p:sldId id="310" r:id="rId42"/>
    <p:sldId id="299" r:id="rId43"/>
    <p:sldId id="300" r:id="rId44"/>
    <p:sldId id="290" r:id="rId45"/>
    <p:sldId id="283" r:id="rId4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 pośredni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8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pl-PL"/>
              <a:t>Kliknij, aby edytować styl</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CC85695D-9EF9-4E1F-AD31-A48E6508764A}" type="datetimeFigureOut">
              <a:rPr lang="pl-PL" smtClean="0"/>
              <a:t>2017-11-17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0474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C85695D-9EF9-4E1F-AD31-A48E6508764A}" type="datetimeFigureOut">
              <a:rPr lang="pl-PL" smtClean="0"/>
              <a:t>2017-11-17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2351314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C85695D-9EF9-4E1F-AD31-A48E6508764A}" type="datetimeFigureOut">
              <a:rPr lang="pl-PL" smtClean="0"/>
              <a:t>2017-11-17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2303677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CC85695D-9EF9-4E1F-AD31-A48E6508764A}" type="datetimeFigureOut">
              <a:rPr lang="pl-PL" smtClean="0"/>
              <a:t>2017-11-17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137282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pl-PL"/>
              <a:t>Kliknij, aby edytować styl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CC85695D-9EF9-4E1F-AD31-A48E6508764A}" type="datetimeFigureOut">
              <a:rPr lang="pl-PL" smtClean="0"/>
              <a:t>2017-11-17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6602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pl-PL"/>
              <a:t>Kliknij, aby edytować styl</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CC85695D-9EF9-4E1F-AD31-A48E6508764A}" type="datetimeFigureOut">
              <a:rPr lang="pl-PL" smtClean="0"/>
              <a:t>2017-11-17</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414354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pl-PL"/>
              <a:t>Kliknij, aby edytować styl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097280" y="2582334"/>
            <a:ext cx="4937760" cy="337820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217920" y="2582334"/>
            <a:ext cx="4937760" cy="337820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CC85695D-9EF9-4E1F-AD31-A48E6508764A}" type="datetimeFigureOut">
              <a:rPr lang="pl-PL" smtClean="0"/>
              <a:t>2017-11-17</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820792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CC85695D-9EF9-4E1F-AD31-A48E6508764A}" type="datetimeFigureOut">
              <a:rPr lang="pl-PL" smtClean="0"/>
              <a:t>2017-11-17</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2693487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C85695D-9EF9-4E1F-AD31-A48E6508764A}" type="datetimeFigureOut">
              <a:rPr lang="pl-PL" smtClean="0"/>
              <a:t>2017-11-17</a:t>
            </a:fld>
            <a:endParaRPr lang="pl-P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pl-PL"/>
          </a:p>
        </p:txBody>
      </p:sp>
      <p:sp>
        <p:nvSpPr>
          <p:cNvPr id="9" name="Slide Number Placeholder 8"/>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356066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pl-PL"/>
              <a:t>Kliknij, aby edytować styl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C85695D-9EF9-4E1F-AD31-A48E6508764A}" type="datetimeFigureOut">
              <a:rPr lang="pl-PL" smtClean="0"/>
              <a:t>2017-11-17</a:t>
            </a:fld>
            <a:endParaRPr lang="pl-P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pl-P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AB09B3E-F601-4A94-A674-8224C37BEC88}" type="slidenum">
              <a:rPr lang="pl-PL" smtClean="0"/>
              <a:t>‹#›</a:t>
            </a:fld>
            <a:endParaRPr lang="pl-PL"/>
          </a:p>
        </p:txBody>
      </p:sp>
    </p:spTree>
    <p:extLst>
      <p:ext uri="{BB962C8B-B14F-4D97-AF65-F5344CB8AC3E}">
        <p14:creationId xmlns:p14="http://schemas.microsoft.com/office/powerpoint/2010/main" val="2837513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pl-PL"/>
              <a:t>Kliknij, aby edytować styl</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CC85695D-9EF9-4E1F-AD31-A48E6508764A}" type="datetimeFigureOut">
              <a:rPr lang="pl-PL" smtClean="0"/>
              <a:t>2017-11-17</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1428002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pl-PL"/>
              <a:t>Kliknij, aby edytować styl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C85695D-9EF9-4E1F-AD31-A48E6508764A}" type="datetimeFigureOut">
              <a:rPr lang="pl-PL" smtClean="0"/>
              <a:t>2017-11-17</a:t>
            </a:fld>
            <a:endParaRPr lang="pl-P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pl-P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AB09B3E-F601-4A94-A674-8224C37BEC88}" type="slidenum">
              <a:rPr lang="pl-PL" smtClean="0"/>
              <a:t>‹#›</a:t>
            </a:fld>
            <a:endParaRPr lang="pl-P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1244993"/>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0.wmf"/><Relationship Id="rId5" Type="http://schemas.openxmlformats.org/officeDocument/2006/relationships/oleObject" Target="../embeddings/oleObject7.bin"/><Relationship Id="rId4" Type="http://schemas.openxmlformats.org/officeDocument/2006/relationships/image" Target="../media/image9.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2.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3.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15.wmf"/><Relationship Id="rId5" Type="http://schemas.openxmlformats.org/officeDocument/2006/relationships/oleObject" Target="../embeddings/oleObject12.bin"/><Relationship Id="rId4" Type="http://schemas.openxmlformats.org/officeDocument/2006/relationships/image" Target="../media/image14.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17.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18.wmf"/></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19.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21.wmf"/><Relationship Id="rId5" Type="http://schemas.openxmlformats.org/officeDocument/2006/relationships/oleObject" Target="../embeddings/oleObject18.bin"/><Relationship Id="rId4" Type="http://schemas.openxmlformats.org/officeDocument/2006/relationships/image" Target="../media/image20.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23.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image" Target="../media/image24.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26.wmf"/><Relationship Id="rId5" Type="http://schemas.openxmlformats.org/officeDocument/2006/relationships/oleObject" Target="../embeddings/oleObject23.bin"/><Relationship Id="rId4" Type="http://schemas.openxmlformats.org/officeDocument/2006/relationships/image" Target="../media/image25.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16.vml"/><Relationship Id="rId4" Type="http://schemas.openxmlformats.org/officeDocument/2006/relationships/image" Target="../media/image28.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image" Target="../media/image29.wmf"/></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image" Target="../media/image31.wmf"/><Relationship Id="rId5" Type="http://schemas.openxmlformats.org/officeDocument/2006/relationships/oleObject" Target="../embeddings/oleObject28.bin"/><Relationship Id="rId4" Type="http://schemas.openxmlformats.org/officeDocument/2006/relationships/image" Target="../media/image30.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33.wmf"/><Relationship Id="rId5" Type="http://schemas.openxmlformats.org/officeDocument/2006/relationships/oleObject" Target="../embeddings/oleObject30.bin"/><Relationship Id="rId4" Type="http://schemas.openxmlformats.org/officeDocument/2006/relationships/image" Target="../media/image32.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7.xml"/><Relationship Id="rId1" Type="http://schemas.openxmlformats.org/officeDocument/2006/relationships/vmlDrawing" Target="../drawings/vmlDrawing20.vml"/><Relationship Id="rId4" Type="http://schemas.openxmlformats.org/officeDocument/2006/relationships/image" Target="../media/image34.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image" Target="../media/image35.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22.vml"/><Relationship Id="rId4" Type="http://schemas.openxmlformats.org/officeDocument/2006/relationships/image" Target="../media/image36.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38.wmf"/><Relationship Id="rId5" Type="http://schemas.openxmlformats.org/officeDocument/2006/relationships/oleObject" Target="../embeddings/oleObject35.bin"/><Relationship Id="rId4" Type="http://schemas.openxmlformats.org/officeDocument/2006/relationships/image" Target="../media/image37.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7.xml"/><Relationship Id="rId1" Type="http://schemas.openxmlformats.org/officeDocument/2006/relationships/vmlDrawing" Target="../drawings/vmlDrawing24.vml"/><Relationship Id="rId4" Type="http://schemas.openxmlformats.org/officeDocument/2006/relationships/image" Target="../media/image39.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41.wmf"/><Relationship Id="rId5" Type="http://schemas.openxmlformats.org/officeDocument/2006/relationships/oleObject" Target="../embeddings/oleObject38.bin"/><Relationship Id="rId4" Type="http://schemas.openxmlformats.org/officeDocument/2006/relationships/image" Target="../media/image40.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image" Target="../media/image43.wmf"/><Relationship Id="rId5" Type="http://schemas.openxmlformats.org/officeDocument/2006/relationships/oleObject" Target="../embeddings/oleObject40.bin"/><Relationship Id="rId4" Type="http://schemas.openxmlformats.org/officeDocument/2006/relationships/image" Target="../media/image42.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6" name="Tytuł 5"/>
          <p:cNvSpPr>
            <a:spLocks noGrp="1"/>
          </p:cNvSpPr>
          <p:nvPr>
            <p:ph type="title"/>
          </p:nvPr>
        </p:nvSpPr>
        <p:spPr>
          <a:xfrm>
            <a:off x="567889" y="366813"/>
            <a:ext cx="11223057" cy="1450757"/>
          </a:xfrm>
        </p:spPr>
        <p:txBody>
          <a:bodyPr>
            <a:noAutofit/>
          </a:bodyPr>
          <a:lstStyle/>
          <a:p>
            <a:pPr algn="ctr"/>
            <a:r>
              <a:rPr lang="pl-PL" sz="4000" b="1" i="1" dirty="0">
                <a:latin typeface="Times New Roman" panose="02020603050405020304" pitchFamily="18" charset="0"/>
                <a:cs typeface="Times New Roman" panose="02020603050405020304" pitchFamily="18" charset="0"/>
              </a:rPr>
              <a:t>Wyznaczniki pochówków dziecięcych w tarnobrzeskiej kulturze łużyckiej w świetle analiz statystycznych</a:t>
            </a:r>
          </a:p>
        </p:txBody>
      </p:sp>
      <p:sp>
        <p:nvSpPr>
          <p:cNvPr id="8" name="pole tekstowe 7"/>
          <p:cNvSpPr txBox="1"/>
          <p:nvPr/>
        </p:nvSpPr>
        <p:spPr>
          <a:xfrm>
            <a:off x="8662737" y="1817570"/>
            <a:ext cx="3801979" cy="830997"/>
          </a:xfrm>
          <a:prstGeom prst="rect">
            <a:avLst/>
          </a:prstGeom>
          <a:noFill/>
        </p:spPr>
        <p:txBody>
          <a:bodyPr wrap="square" rtlCol="0">
            <a:spAutoFit/>
          </a:bodyPr>
          <a:lstStyle/>
          <a:p>
            <a:pPr algn="just"/>
            <a:r>
              <a:rPr lang="pl-PL" sz="2400" b="1" dirty="0">
                <a:solidFill>
                  <a:srgbClr val="7030A0"/>
                </a:solidFill>
                <a:latin typeface="Times New Roman" panose="02020603050405020304" pitchFamily="18" charset="0"/>
                <a:cs typeface="Times New Roman" panose="02020603050405020304" pitchFamily="18" charset="0"/>
              </a:rPr>
              <a:t>Wojciech </a:t>
            </a:r>
            <a:r>
              <a:rPr lang="pl-PL" sz="2400" b="1" dirty="0" err="1">
                <a:solidFill>
                  <a:srgbClr val="7030A0"/>
                </a:solidFill>
                <a:latin typeface="Times New Roman" panose="02020603050405020304" pitchFamily="18" charset="0"/>
                <a:cs typeface="Times New Roman" panose="02020603050405020304" pitchFamily="18" charset="0"/>
              </a:rPr>
              <a:t>Rajpold</a:t>
            </a:r>
            <a:r>
              <a:rPr lang="pl-PL" sz="2400" b="1" dirty="0">
                <a:solidFill>
                  <a:srgbClr val="7030A0"/>
                </a:solidFill>
                <a:latin typeface="Times New Roman" panose="02020603050405020304" pitchFamily="18" charset="0"/>
                <a:cs typeface="Times New Roman" panose="02020603050405020304" pitchFamily="18" charset="0"/>
              </a:rPr>
              <a:t> </a:t>
            </a:r>
          </a:p>
          <a:p>
            <a:pPr algn="just"/>
            <a:r>
              <a:rPr lang="pl-PL" sz="2400" b="1" dirty="0">
                <a:solidFill>
                  <a:srgbClr val="7030A0"/>
                </a:solidFill>
                <a:latin typeface="Times New Roman" panose="02020603050405020304" pitchFamily="18" charset="0"/>
                <a:cs typeface="Times New Roman" panose="02020603050405020304" pitchFamily="18" charset="0"/>
              </a:rPr>
              <a:t>   Instytut archeologii UR</a:t>
            </a:r>
          </a:p>
        </p:txBody>
      </p:sp>
      <p:sp>
        <p:nvSpPr>
          <p:cNvPr id="2" name="Prostokąt 1"/>
          <p:cNvSpPr/>
          <p:nvPr/>
        </p:nvSpPr>
        <p:spPr>
          <a:xfrm>
            <a:off x="1630680" y="6472535"/>
            <a:ext cx="12048423" cy="523220"/>
          </a:xfrm>
          <a:prstGeom prst="rect">
            <a:avLst/>
          </a:prstGeom>
        </p:spPr>
        <p:txBody>
          <a:bodyPr wrap="square">
            <a:spAutoFit/>
          </a:bodyPr>
          <a:lstStyle/>
          <a:p>
            <a:r>
              <a:rPr lang="pl-PL" sz="1400" dirty="0">
                <a:latin typeface="Times New Roman" panose="02020603050405020304" pitchFamily="18" charset="0"/>
                <a:cs typeface="Times New Roman" panose="02020603050405020304" pitchFamily="18" charset="0"/>
              </a:rPr>
              <a:t>Projekt został sfinansowany ze środków Narodowego Centrum Nauki przyznanych na podstawie decyzji numer DEC- 2016/23/N/HS3/00666</a:t>
            </a:r>
          </a:p>
          <a:p>
            <a:endParaRPr lang="pl-PL" sz="1400" dirty="0">
              <a:latin typeface="Times New Roman" panose="02020603050405020304" pitchFamily="18" charset="0"/>
              <a:cs typeface="Times New Roman" panose="02020603050405020304" pitchFamily="18" charset="0"/>
            </a:endParaRPr>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983" y="6472535"/>
            <a:ext cx="1256097" cy="348567"/>
          </a:xfrm>
          <a:prstGeom prst="rect">
            <a:avLst/>
          </a:prstGeom>
        </p:spPr>
      </p:pic>
    </p:spTree>
    <p:extLst>
      <p:ext uri="{BB962C8B-B14F-4D97-AF65-F5344CB8AC3E}">
        <p14:creationId xmlns:p14="http://schemas.microsoft.com/office/powerpoint/2010/main" val="2637236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Obiekt 1"/>
          <p:cNvGraphicFramePr>
            <a:graphicFrameLocks noChangeAspect="1"/>
          </p:cNvGraphicFramePr>
          <p:nvPr>
            <p:extLst>
              <p:ext uri="{D42A27DB-BD31-4B8C-83A1-F6EECF244321}">
                <p14:modId xmlns:p14="http://schemas.microsoft.com/office/powerpoint/2010/main" val="3143749799"/>
              </p:ext>
            </p:extLst>
          </p:nvPr>
        </p:nvGraphicFramePr>
        <p:xfrm>
          <a:off x="6286500" y="962526"/>
          <a:ext cx="5905500" cy="4648200"/>
        </p:xfrm>
        <a:graphic>
          <a:graphicData uri="http://schemas.openxmlformats.org/presentationml/2006/ole">
            <mc:AlternateContent xmlns:mc="http://schemas.openxmlformats.org/markup-compatibility/2006">
              <mc:Choice xmlns:v="urn:schemas-microsoft-com:vml" Requires="v">
                <p:oleObj spid="_x0000_s20693" name="Graph" r:id="rId3" imgW="5943600" imgH="4462200" progId="Statistica.Graph">
                  <p:embed/>
                </p:oleObj>
              </mc:Choice>
              <mc:Fallback>
                <p:oleObj name="Graph" r:id="rId3" imgW="5943600" imgH="4462200" progId="Statistica.Graph">
                  <p:embed/>
                  <p:pic>
                    <p:nvPicPr>
                      <p:cNvPr id="0" name="Obiek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6500" y="962526"/>
                        <a:ext cx="5905500" cy="4648200"/>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3" name="Obiekt 2"/>
          <p:cNvGraphicFramePr>
            <a:graphicFrameLocks noChangeAspect="1"/>
          </p:cNvGraphicFramePr>
          <p:nvPr>
            <p:extLst>
              <p:ext uri="{D42A27DB-BD31-4B8C-83A1-F6EECF244321}">
                <p14:modId xmlns:p14="http://schemas.microsoft.com/office/powerpoint/2010/main" val="149803548"/>
              </p:ext>
            </p:extLst>
          </p:nvPr>
        </p:nvGraphicFramePr>
        <p:xfrm>
          <a:off x="0" y="972051"/>
          <a:ext cx="5908480" cy="4638675"/>
        </p:xfrm>
        <a:graphic>
          <a:graphicData uri="http://schemas.openxmlformats.org/presentationml/2006/ole">
            <mc:AlternateContent xmlns:mc="http://schemas.openxmlformats.org/markup-compatibility/2006">
              <mc:Choice xmlns:v="urn:schemas-microsoft-com:vml" Requires="v">
                <p:oleObj spid="_x0000_s20694" name="Graph" r:id="rId5" imgW="4374000" imgH="3284280" progId="Statistica.Graph">
                  <p:embed/>
                </p:oleObj>
              </mc:Choice>
              <mc:Fallback>
                <p:oleObj name="Graph" r:id="rId5" imgW="4374000" imgH="3284280" progId="Statistica.Graph">
                  <p:embed/>
                  <p:pic>
                    <p:nvPicPr>
                      <p:cNvPr id="0" name="Obiek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972051"/>
                        <a:ext cx="5908480" cy="4638675"/>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373501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93145" y="1808985"/>
            <a:ext cx="5689683" cy="1600438"/>
          </a:xfrm>
          <a:prstGeom prst="rect">
            <a:avLst/>
          </a:prstGeom>
          <a:noFill/>
        </p:spPr>
        <p:txBody>
          <a:bodyPr wrap="square" rtlCol="0">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Pod względem bogactwa pochówku brak istotnych statystycznie różnic. Testy Kruskala </a:t>
            </a:r>
            <a:r>
              <a:rPr lang="pl-PL" sz="1400" dirty="0" err="1">
                <a:latin typeface="Times New Roman" panose="02020603050405020304" pitchFamily="18" charset="0"/>
                <a:cs typeface="Times New Roman" panose="02020603050405020304" pitchFamily="18" charset="0"/>
              </a:rPr>
              <a:t>Wallisa</a:t>
            </a:r>
            <a:r>
              <a:rPr lang="pl-PL" sz="1400" dirty="0">
                <a:latin typeface="Times New Roman" panose="02020603050405020304" pitchFamily="18" charset="0"/>
                <a:cs typeface="Times New Roman" panose="02020603050405020304" pitchFamily="18" charset="0"/>
              </a:rPr>
              <a:t>  zastosowane do przeliczenia na punkty bogactwa pochówku jak i test chi^2  (r=1,89, p-76) nie wykazują istotnego związku pomiędzy wiekiem a bogactwem pochówku. Podobnie test </a:t>
            </a:r>
            <a:r>
              <a:rPr lang="pl-PL" sz="1400" dirty="0" err="1">
                <a:latin typeface="Times New Roman" panose="02020603050405020304" pitchFamily="18" charset="0"/>
                <a:cs typeface="Times New Roman" panose="02020603050405020304" pitchFamily="18" charset="0"/>
              </a:rPr>
              <a:t>spearmana</a:t>
            </a:r>
            <a:r>
              <a:rPr lang="pl-PL" sz="1400" dirty="0">
                <a:latin typeface="Times New Roman" panose="02020603050405020304" pitchFamily="18" charset="0"/>
                <a:cs typeface="Times New Roman" panose="02020603050405020304" pitchFamily="18" charset="0"/>
              </a:rPr>
              <a:t> dla wieku i bogactwa traktowanego jako cechy </a:t>
            </a:r>
            <a:r>
              <a:rPr lang="pl-PL" sz="1400" dirty="0" err="1">
                <a:latin typeface="Times New Roman" panose="02020603050405020304" pitchFamily="18" charset="0"/>
                <a:cs typeface="Times New Roman" panose="02020603050405020304" pitchFamily="18" charset="0"/>
              </a:rPr>
              <a:t>rangowalne</a:t>
            </a:r>
            <a:r>
              <a:rPr lang="pl-PL" sz="1400" dirty="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endParaRPr lang="pl-PL" sz="1400" dirty="0">
              <a:solidFill>
                <a:schemeClr val="accent6"/>
              </a:solidFill>
              <a:latin typeface="Times New Roman" panose="02020603050405020304" pitchFamily="18" charset="0"/>
              <a:cs typeface="Times New Roman" panose="02020603050405020304" pitchFamily="18" charset="0"/>
            </a:endParaRPr>
          </a:p>
        </p:txBody>
      </p:sp>
      <p:sp>
        <p:nvSpPr>
          <p:cNvPr id="6" name="pole tekstowe 5"/>
          <p:cNvSpPr txBox="1"/>
          <p:nvPr/>
        </p:nvSpPr>
        <p:spPr>
          <a:xfrm>
            <a:off x="246147" y="3113052"/>
            <a:ext cx="5682916" cy="954107"/>
          </a:xfrm>
          <a:prstGeom prst="rect">
            <a:avLst/>
          </a:prstGeom>
          <a:noFill/>
        </p:spPr>
        <p:txBody>
          <a:bodyPr wrap="square" rtlCol="0">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Warto odnotować, że także rozbicie danych na poszczególne cmentarzyska nie zmienia stanu rzeczy i większości różnice między dorosłymi a dziećmi były minimalne. Zwykle rejestrowaliśmy niewielką przewagę na rzecz dorosłych. </a:t>
            </a:r>
          </a:p>
        </p:txBody>
      </p:sp>
      <p:graphicFrame>
        <p:nvGraphicFramePr>
          <p:cNvPr id="2" name="Tabela 1"/>
          <p:cNvGraphicFramePr>
            <a:graphicFrameLocks noGrp="1"/>
          </p:cNvGraphicFramePr>
          <p:nvPr>
            <p:extLst>
              <p:ext uri="{D42A27DB-BD31-4B8C-83A1-F6EECF244321}">
                <p14:modId xmlns:p14="http://schemas.microsoft.com/office/powerpoint/2010/main" val="2062132858"/>
              </p:ext>
            </p:extLst>
          </p:nvPr>
        </p:nvGraphicFramePr>
        <p:xfrm>
          <a:off x="158918" y="217571"/>
          <a:ext cx="10058403" cy="1371600"/>
        </p:xfrm>
        <a:graphic>
          <a:graphicData uri="http://schemas.openxmlformats.org/drawingml/2006/table">
            <a:tbl>
              <a:tblPr firstRow="1" firstCol="1" bandRow="1">
                <a:tableStyleId>{073A0DAA-6AF3-43AB-8588-CEC1D06C72B9}</a:tableStyleId>
              </a:tblPr>
              <a:tblGrid>
                <a:gridCol w="959300">
                  <a:extLst>
                    <a:ext uri="{9D8B030D-6E8A-4147-A177-3AD203B41FA5}">
                      <a16:colId xmlns:a16="http://schemas.microsoft.com/office/drawing/2014/main" val="20000"/>
                    </a:ext>
                  </a:extLst>
                </a:gridCol>
                <a:gridCol w="455905">
                  <a:extLst>
                    <a:ext uri="{9D8B030D-6E8A-4147-A177-3AD203B41FA5}">
                      <a16:colId xmlns:a16="http://schemas.microsoft.com/office/drawing/2014/main" val="20001"/>
                    </a:ext>
                  </a:extLst>
                </a:gridCol>
                <a:gridCol w="455905">
                  <a:extLst>
                    <a:ext uri="{9D8B030D-6E8A-4147-A177-3AD203B41FA5}">
                      <a16:colId xmlns:a16="http://schemas.microsoft.com/office/drawing/2014/main" val="20002"/>
                    </a:ext>
                  </a:extLst>
                </a:gridCol>
                <a:gridCol w="455905">
                  <a:extLst>
                    <a:ext uri="{9D8B030D-6E8A-4147-A177-3AD203B41FA5}">
                      <a16:colId xmlns:a16="http://schemas.microsoft.com/office/drawing/2014/main" val="20003"/>
                    </a:ext>
                  </a:extLst>
                </a:gridCol>
                <a:gridCol w="455905">
                  <a:extLst>
                    <a:ext uri="{9D8B030D-6E8A-4147-A177-3AD203B41FA5}">
                      <a16:colId xmlns:a16="http://schemas.microsoft.com/office/drawing/2014/main" val="20004"/>
                    </a:ext>
                  </a:extLst>
                </a:gridCol>
                <a:gridCol w="455905">
                  <a:extLst>
                    <a:ext uri="{9D8B030D-6E8A-4147-A177-3AD203B41FA5}">
                      <a16:colId xmlns:a16="http://schemas.microsoft.com/office/drawing/2014/main" val="20005"/>
                    </a:ext>
                  </a:extLst>
                </a:gridCol>
                <a:gridCol w="455905">
                  <a:extLst>
                    <a:ext uri="{9D8B030D-6E8A-4147-A177-3AD203B41FA5}">
                      <a16:colId xmlns:a16="http://schemas.microsoft.com/office/drawing/2014/main" val="20006"/>
                    </a:ext>
                  </a:extLst>
                </a:gridCol>
                <a:gridCol w="949802">
                  <a:extLst>
                    <a:ext uri="{9D8B030D-6E8A-4147-A177-3AD203B41FA5}">
                      <a16:colId xmlns:a16="http://schemas.microsoft.com/office/drawing/2014/main" val="20007"/>
                    </a:ext>
                  </a:extLst>
                </a:gridCol>
                <a:gridCol w="1263237">
                  <a:extLst>
                    <a:ext uri="{9D8B030D-6E8A-4147-A177-3AD203B41FA5}">
                      <a16:colId xmlns:a16="http://schemas.microsoft.com/office/drawing/2014/main" val="20008"/>
                    </a:ext>
                  </a:extLst>
                </a:gridCol>
                <a:gridCol w="1260862">
                  <a:extLst>
                    <a:ext uri="{9D8B030D-6E8A-4147-A177-3AD203B41FA5}">
                      <a16:colId xmlns:a16="http://schemas.microsoft.com/office/drawing/2014/main" val="20009"/>
                    </a:ext>
                  </a:extLst>
                </a:gridCol>
                <a:gridCol w="804957">
                  <a:extLst>
                    <a:ext uri="{9D8B030D-6E8A-4147-A177-3AD203B41FA5}">
                      <a16:colId xmlns:a16="http://schemas.microsoft.com/office/drawing/2014/main" val="20010"/>
                    </a:ext>
                  </a:extLst>
                </a:gridCol>
                <a:gridCol w="1044782">
                  <a:extLst>
                    <a:ext uri="{9D8B030D-6E8A-4147-A177-3AD203B41FA5}">
                      <a16:colId xmlns:a16="http://schemas.microsoft.com/office/drawing/2014/main" val="20011"/>
                    </a:ext>
                  </a:extLst>
                </a:gridCol>
                <a:gridCol w="1040033">
                  <a:extLst>
                    <a:ext uri="{9D8B030D-6E8A-4147-A177-3AD203B41FA5}">
                      <a16:colId xmlns:a16="http://schemas.microsoft.com/office/drawing/2014/main" val="20012"/>
                    </a:ext>
                  </a:extLst>
                </a:gridCol>
              </a:tblGrid>
              <a:tr h="0">
                <a:tc rowSpan="2">
                  <a:txBody>
                    <a:bodyPr/>
                    <a:lstStyle/>
                    <a:p>
                      <a:pPr algn="ctr" fontAlgn="b"/>
                      <a:r>
                        <a:rPr lang="pl-PL" sz="1000" u="none" strike="noStrike" dirty="0">
                          <a:effectLst/>
                          <a:latin typeface="Times New Roman" panose="02020603050405020304" pitchFamily="18" charset="0"/>
                          <a:cs typeface="Times New Roman" panose="02020603050405020304" pitchFamily="18" charset="0"/>
                        </a:rPr>
                        <a:t>grupa</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10">
                  <a:txBody>
                    <a:bodyPr/>
                    <a:lstStyle/>
                    <a:p>
                      <a:pPr algn="ctr" fontAlgn="b"/>
                      <a:r>
                        <a:rPr lang="pl-PL" sz="1000" u="none" strike="noStrike" dirty="0">
                          <a:effectLst/>
                          <a:latin typeface="Times New Roman" panose="02020603050405020304" pitchFamily="18" charset="0"/>
                          <a:cs typeface="Times New Roman" panose="02020603050405020304" pitchFamily="18" charset="0"/>
                        </a:rPr>
                        <a:t>bogactwo pochówku</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b"/>
                      <a:r>
                        <a:rPr lang="pl-PL" sz="1000" u="none" strike="noStrike">
                          <a:effectLst/>
                          <a:latin typeface="Times New Roman" panose="02020603050405020304" pitchFamily="18" charset="0"/>
                          <a:cs typeface="Times New Roman" panose="02020603050405020304" pitchFamily="18" charset="0"/>
                        </a:rPr>
                        <a:t>test K-W</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0">
                <a:tc vMerge="1">
                  <a:txBody>
                    <a:bodyPr/>
                    <a:lstStyle/>
                    <a:p>
                      <a:endParaRPr lang="pl-PL"/>
                    </a:p>
                  </a:txBody>
                  <a:tcP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średnia</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dolny 95% CI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dirty="0">
                          <a:effectLst/>
                          <a:latin typeface="Times New Roman" panose="02020603050405020304" pitchFamily="18" charset="0"/>
                          <a:cs typeface="Times New Roman" panose="02020603050405020304" pitchFamily="18" charset="0"/>
                        </a:rPr>
                        <a:t>górny 95%CI</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N</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median</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SD</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pomocnicze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błąd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95% dolny CI dla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95% górny CI dla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K-W</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p</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Infas 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1,16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1,66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379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2,49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19,47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0,16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0,84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1,16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000" u="none" strike="noStrike">
                          <a:effectLst/>
                          <a:latin typeface="Times New Roman" panose="02020603050405020304" pitchFamily="18" charset="0"/>
                          <a:cs typeface="Times New Roman" panose="02020603050405020304" pitchFamily="18" charset="0"/>
                        </a:rPr>
                        <a:t>2,04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000" u="none" strike="noStrike">
                          <a:effectLst/>
                          <a:latin typeface="Times New Roman" panose="02020603050405020304" pitchFamily="18" charset="0"/>
                          <a:cs typeface="Times New Roman" panose="02020603050405020304" pitchFamily="18" charset="0"/>
                        </a:rPr>
                        <a:t>0,72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Infas II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0,99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1,76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96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1,89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9,80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0,24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0,76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1,24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Infas</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1,59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0,78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2,41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2,26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5,66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0,50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1,50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Młodzież</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0,66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2,07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2,52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7,21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0,44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0,56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1,44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dorośli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1,58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1216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2,29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34,87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0,08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0,92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1,08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0">
                <a:tc>
                  <a:txBody>
                    <a:bodyPr/>
                    <a:lstStyle/>
                    <a:p>
                      <a:pPr algn="ctr" fontAlgn="b"/>
                      <a:r>
                        <a:rPr lang="pl-PL" sz="1000" u="none" strike="noStrike">
                          <a:effectLst/>
                          <a:latin typeface="Times New Roman" panose="02020603050405020304" pitchFamily="18" charset="0"/>
                          <a:cs typeface="Times New Roman" panose="02020603050405020304" pitchFamily="18" charset="0"/>
                        </a:rPr>
                        <a:t>ogół</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1,55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1775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2,32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42,13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0,07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0,93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dirty="0">
                          <a:effectLst/>
                          <a:latin typeface="Times New Roman" panose="02020603050405020304" pitchFamily="18" charset="0"/>
                          <a:cs typeface="Times New Roman" panose="02020603050405020304" pitchFamily="18" charset="0"/>
                        </a:rPr>
                        <a:t>1,07</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graphicFrame>
        <p:nvGraphicFramePr>
          <p:cNvPr id="5" name="Obiekt 4"/>
          <p:cNvGraphicFramePr>
            <a:graphicFrameLocks noChangeAspect="1"/>
          </p:cNvGraphicFramePr>
          <p:nvPr>
            <p:extLst>
              <p:ext uri="{D42A27DB-BD31-4B8C-83A1-F6EECF244321}">
                <p14:modId xmlns:p14="http://schemas.microsoft.com/office/powerpoint/2010/main" val="1582968667"/>
              </p:ext>
            </p:extLst>
          </p:nvPr>
        </p:nvGraphicFramePr>
        <p:xfrm>
          <a:off x="6029826" y="1589171"/>
          <a:ext cx="5905500" cy="4648200"/>
        </p:xfrm>
        <a:graphic>
          <a:graphicData uri="http://schemas.openxmlformats.org/presentationml/2006/ole">
            <mc:AlternateContent xmlns:mc="http://schemas.openxmlformats.org/markup-compatibility/2006">
              <mc:Choice xmlns:v="urn:schemas-microsoft-com:vml" Requires="v">
                <p:oleObj spid="_x0000_s23656" name="Graph" r:id="rId3" imgW="5943600" imgH="4462200" progId="Statistica.Graph">
                  <p:embed/>
                </p:oleObj>
              </mc:Choice>
              <mc:Fallback>
                <p:oleObj name="Graph" r:id="rId3" imgW="5943600" imgH="4462200" progId="Statistica.Graph">
                  <p:embed/>
                  <p:pic>
                    <p:nvPicPr>
                      <p:cNvPr id="0" name="Obiek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9826" y="1589171"/>
                        <a:ext cx="5905500" cy="46482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128542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7" name="pole tekstowe 6"/>
          <p:cNvSpPr txBox="1"/>
          <p:nvPr/>
        </p:nvSpPr>
        <p:spPr>
          <a:xfrm>
            <a:off x="643812" y="3415004"/>
            <a:ext cx="11548188" cy="2031325"/>
          </a:xfrm>
          <a:prstGeom prst="rect">
            <a:avLst/>
          </a:prstGeom>
          <a:noFill/>
        </p:spPr>
        <p:txBody>
          <a:bodyPr wrap="square" rtlCol="0">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Rejestrujemy naprawdę mocny związek między wielkością popielnicy a wiekiem zmarłego gdzie im większa popielnica tym większe prawdopodobieństwo pochówku osoby dorosłej. Warto zwrócić uwagę na dzieci w wieku </a:t>
            </a:r>
            <a:r>
              <a:rPr lang="pl-PL" sz="1400" dirty="0" err="1">
                <a:latin typeface="Times New Roman" panose="02020603050405020304" pitchFamily="18" charset="0"/>
                <a:cs typeface="Times New Roman" panose="02020603050405020304" pitchFamily="18" charset="0"/>
              </a:rPr>
              <a:t>infans</a:t>
            </a:r>
            <a:r>
              <a:rPr lang="pl-PL" sz="1400" dirty="0">
                <a:latin typeface="Times New Roman" panose="02020603050405020304" pitchFamily="18" charset="0"/>
                <a:cs typeface="Times New Roman" panose="02020603050405020304" pitchFamily="18" charset="0"/>
              </a:rPr>
              <a:t> II (połowa pochówków poniżej przedziału dla dorosłych połowa powyżej) oraz tylko 34 przypadki gdy dziecko wyposażono w popielnice większą od średniej.  Rozważając podział wieku na dzieci dorosłych i przeprowadzając analizę </a:t>
            </a:r>
            <a:r>
              <a:rPr lang="pl-PL" sz="1400" dirty="0" err="1">
                <a:latin typeface="Times New Roman" panose="02020603050405020304" pitchFamily="18" charset="0"/>
                <a:cs typeface="Times New Roman" panose="02020603050405020304" pitchFamily="18" charset="0"/>
              </a:rPr>
              <a:t>roc</a:t>
            </a:r>
            <a:r>
              <a:rPr lang="pl-PL" sz="1400" dirty="0">
                <a:latin typeface="Times New Roman" panose="02020603050405020304" pitchFamily="18" charset="0"/>
                <a:cs typeface="Times New Roman" panose="02020603050405020304" pitchFamily="18" charset="0"/>
              </a:rPr>
              <a:t> oraz od Ratio dostajemy, że wielkością graniczną dobrze rozdzielającą te dwie grupy jest 17,7. </a:t>
            </a:r>
          </a:p>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Wyjaśnienia wymaga system oceny wielkości popielnic. Dodawano szerokość dna, wylewu oraz brzuśca i wysokość naczynia a następnie wynik dzielono przez 4 w ten sposób otrzymano punktowy zapis wielkości popielnicy. </a:t>
            </a:r>
          </a:p>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 Na wszystkich cmentarzyskach ten związek wieku z wielkością naczynia się utrzymał. Chociaż rejestrujemy pewne różnice względem wielkości i np. w przypadku Bachorza mamy najmniejsze naczynia spośród tu omawianych nekropoli. </a:t>
            </a:r>
          </a:p>
          <a:p>
            <a:pPr marL="285750" indent="-285750">
              <a:buFont typeface="Arial" panose="020B0604020202020204" pitchFamily="34" charset="0"/>
              <a:buChar char="•"/>
            </a:pPr>
            <a:endParaRPr lang="pl-PL" sz="1400" dirty="0">
              <a:latin typeface="Times New Roman" panose="02020603050405020304" pitchFamily="18" charset="0"/>
              <a:cs typeface="Times New Roman" panose="02020603050405020304" pitchFamily="18" charset="0"/>
            </a:endParaRPr>
          </a:p>
        </p:txBody>
      </p:sp>
      <p:graphicFrame>
        <p:nvGraphicFramePr>
          <p:cNvPr id="2" name="Tabela 1"/>
          <p:cNvGraphicFramePr>
            <a:graphicFrameLocks noGrp="1"/>
          </p:cNvGraphicFramePr>
          <p:nvPr>
            <p:extLst>
              <p:ext uri="{D42A27DB-BD31-4B8C-83A1-F6EECF244321}">
                <p14:modId xmlns:p14="http://schemas.microsoft.com/office/powerpoint/2010/main" val="4062369151"/>
              </p:ext>
            </p:extLst>
          </p:nvPr>
        </p:nvGraphicFramePr>
        <p:xfrm>
          <a:off x="133350" y="400050"/>
          <a:ext cx="10839453" cy="2743201"/>
        </p:xfrm>
        <a:graphic>
          <a:graphicData uri="http://schemas.openxmlformats.org/drawingml/2006/table">
            <a:tbl>
              <a:tblPr firstRow="1" firstCol="1" bandRow="1">
                <a:tableStyleId>{073A0DAA-6AF3-43AB-8588-CEC1D06C72B9}</a:tableStyleId>
              </a:tblPr>
              <a:tblGrid>
                <a:gridCol w="1033791">
                  <a:extLst>
                    <a:ext uri="{9D8B030D-6E8A-4147-A177-3AD203B41FA5}">
                      <a16:colId xmlns:a16="http://schemas.microsoft.com/office/drawing/2014/main" val="20000"/>
                    </a:ext>
                  </a:extLst>
                </a:gridCol>
                <a:gridCol w="491307">
                  <a:extLst>
                    <a:ext uri="{9D8B030D-6E8A-4147-A177-3AD203B41FA5}">
                      <a16:colId xmlns:a16="http://schemas.microsoft.com/office/drawing/2014/main" val="20001"/>
                    </a:ext>
                  </a:extLst>
                </a:gridCol>
                <a:gridCol w="491307">
                  <a:extLst>
                    <a:ext uri="{9D8B030D-6E8A-4147-A177-3AD203B41FA5}">
                      <a16:colId xmlns:a16="http://schemas.microsoft.com/office/drawing/2014/main" val="20002"/>
                    </a:ext>
                  </a:extLst>
                </a:gridCol>
                <a:gridCol w="491307">
                  <a:extLst>
                    <a:ext uri="{9D8B030D-6E8A-4147-A177-3AD203B41FA5}">
                      <a16:colId xmlns:a16="http://schemas.microsoft.com/office/drawing/2014/main" val="20003"/>
                    </a:ext>
                  </a:extLst>
                </a:gridCol>
                <a:gridCol w="491307">
                  <a:extLst>
                    <a:ext uri="{9D8B030D-6E8A-4147-A177-3AD203B41FA5}">
                      <a16:colId xmlns:a16="http://schemas.microsoft.com/office/drawing/2014/main" val="20004"/>
                    </a:ext>
                  </a:extLst>
                </a:gridCol>
                <a:gridCol w="491307">
                  <a:extLst>
                    <a:ext uri="{9D8B030D-6E8A-4147-A177-3AD203B41FA5}">
                      <a16:colId xmlns:a16="http://schemas.microsoft.com/office/drawing/2014/main" val="20005"/>
                    </a:ext>
                  </a:extLst>
                </a:gridCol>
                <a:gridCol w="491307">
                  <a:extLst>
                    <a:ext uri="{9D8B030D-6E8A-4147-A177-3AD203B41FA5}">
                      <a16:colId xmlns:a16="http://schemas.microsoft.com/office/drawing/2014/main" val="20006"/>
                    </a:ext>
                  </a:extLst>
                </a:gridCol>
                <a:gridCol w="1023555">
                  <a:extLst>
                    <a:ext uri="{9D8B030D-6E8A-4147-A177-3AD203B41FA5}">
                      <a16:colId xmlns:a16="http://schemas.microsoft.com/office/drawing/2014/main" val="20007"/>
                    </a:ext>
                  </a:extLst>
                </a:gridCol>
                <a:gridCol w="1361329">
                  <a:extLst>
                    <a:ext uri="{9D8B030D-6E8A-4147-A177-3AD203B41FA5}">
                      <a16:colId xmlns:a16="http://schemas.microsoft.com/office/drawing/2014/main" val="20008"/>
                    </a:ext>
                  </a:extLst>
                </a:gridCol>
                <a:gridCol w="1358769">
                  <a:extLst>
                    <a:ext uri="{9D8B030D-6E8A-4147-A177-3AD203B41FA5}">
                      <a16:colId xmlns:a16="http://schemas.microsoft.com/office/drawing/2014/main" val="20009"/>
                    </a:ext>
                  </a:extLst>
                </a:gridCol>
                <a:gridCol w="867463">
                  <a:extLst>
                    <a:ext uri="{9D8B030D-6E8A-4147-A177-3AD203B41FA5}">
                      <a16:colId xmlns:a16="http://schemas.microsoft.com/office/drawing/2014/main" val="20010"/>
                    </a:ext>
                  </a:extLst>
                </a:gridCol>
                <a:gridCol w="1125911">
                  <a:extLst>
                    <a:ext uri="{9D8B030D-6E8A-4147-A177-3AD203B41FA5}">
                      <a16:colId xmlns:a16="http://schemas.microsoft.com/office/drawing/2014/main" val="20011"/>
                    </a:ext>
                  </a:extLst>
                </a:gridCol>
                <a:gridCol w="1120793">
                  <a:extLst>
                    <a:ext uri="{9D8B030D-6E8A-4147-A177-3AD203B41FA5}">
                      <a16:colId xmlns:a16="http://schemas.microsoft.com/office/drawing/2014/main" val="20012"/>
                    </a:ext>
                  </a:extLst>
                </a:gridCol>
              </a:tblGrid>
              <a:tr h="304800">
                <a:tc rowSpan="2">
                  <a:txBody>
                    <a:bodyPr/>
                    <a:lstStyle/>
                    <a:p>
                      <a:pPr algn="ctr" fontAlgn="b"/>
                      <a:r>
                        <a:rPr lang="pl-PL" sz="1100" u="none" strike="noStrike" dirty="0">
                          <a:effectLst/>
                          <a:latin typeface="Times New Roman" panose="02020603050405020304" pitchFamily="18" charset="0"/>
                          <a:cs typeface="Times New Roman" panose="02020603050405020304" pitchFamily="18" charset="0"/>
                        </a:rPr>
                        <a:t>grupa</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10">
                  <a:txBody>
                    <a:bodyPr/>
                    <a:lstStyle/>
                    <a:p>
                      <a:pPr algn="ctr" fontAlgn="b"/>
                      <a:r>
                        <a:rPr lang="pl-PL" sz="1100" u="none" strike="noStrike">
                          <a:effectLst/>
                          <a:latin typeface="Times New Roman" panose="02020603050405020304" pitchFamily="18" charset="0"/>
                          <a:cs typeface="Times New Roman" panose="02020603050405020304" pitchFamily="18" charset="0"/>
                        </a:rPr>
                        <a:t>wielkość popielnicy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b"/>
                      <a:r>
                        <a:rPr lang="pl-PL" sz="1100" u="none" strike="noStrike">
                          <a:effectLst/>
                          <a:latin typeface="Times New Roman" panose="02020603050405020304" pitchFamily="18" charset="0"/>
                          <a:cs typeface="Times New Roman" panose="02020603050405020304" pitchFamily="18" charset="0"/>
                        </a:rPr>
                        <a:t>test K-W</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609601">
                <a:tc vMerge="1">
                  <a:txBody>
                    <a:bodyPr/>
                    <a:lstStyle/>
                    <a:p>
                      <a:endParaRPr lang="pl-PL"/>
                    </a:p>
                  </a:txBody>
                  <a:tcP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średnia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dolny 95% CI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górny 95%CI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N</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median</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SD</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pomocnicze</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błąd mediany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95% dolny CI dla mediany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95% górny CI dla mediany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K-W</a:t>
                      </a:r>
                      <a:endParaRPr lang="pl-PL" sz="11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p</a:t>
                      </a:r>
                      <a:endParaRPr lang="pl-PL" sz="11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04800">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Infas 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14,58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14,11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15,05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232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14,15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3,65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15,23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0,30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13,85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14,45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100" u="none" strike="noStrike">
                          <a:effectLst/>
                          <a:latin typeface="Times New Roman" panose="02020603050405020304" pitchFamily="18" charset="0"/>
                          <a:cs typeface="Times New Roman" panose="02020603050405020304" pitchFamily="18" charset="0"/>
                        </a:rPr>
                        <a:t>286,3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04800">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Infas II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17,65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16,63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18,67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63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17,68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4,06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7,94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0,64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17,03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18,32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304800">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Infas</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14,86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12,63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17,10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16,13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4,49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4,24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1,33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0,00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17,45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04800">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Młodzież</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18,41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16,80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20,03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19,25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4,40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5,57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0,99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18,26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20,24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304800">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dorośli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20,10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19,82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20,39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653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20,33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3,71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25,55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0,18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20,15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20,51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304800">
                <a:tc>
                  <a:txBody>
                    <a:bodyPr/>
                    <a:lstStyle/>
                    <a:p>
                      <a:pPr algn="ctr" fontAlgn="b"/>
                      <a:r>
                        <a:rPr lang="pl-PL" sz="1100" u="none" strike="noStrike">
                          <a:effectLst/>
                          <a:latin typeface="Times New Roman" panose="02020603050405020304" pitchFamily="18" charset="0"/>
                          <a:cs typeface="Times New Roman" panose="02020603050405020304" pitchFamily="18" charset="0"/>
                        </a:rPr>
                        <a:t>ogół</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18,52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18,24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18,79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997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18,63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4,43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31,58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0,18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18,45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dirty="0">
                          <a:effectLst/>
                          <a:latin typeface="Times New Roman" panose="02020603050405020304" pitchFamily="18" charset="0"/>
                          <a:cs typeface="Times New Roman" panose="02020603050405020304" pitchFamily="18" charset="0"/>
                        </a:rPr>
                        <a:t>18,80</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926616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4" name="Obiekt 3"/>
          <p:cNvGraphicFramePr>
            <a:graphicFrameLocks noChangeAspect="1"/>
          </p:cNvGraphicFramePr>
          <p:nvPr>
            <p:extLst>
              <p:ext uri="{D42A27DB-BD31-4B8C-83A1-F6EECF244321}">
                <p14:modId xmlns:p14="http://schemas.microsoft.com/office/powerpoint/2010/main" val="3294778801"/>
              </p:ext>
            </p:extLst>
          </p:nvPr>
        </p:nvGraphicFramePr>
        <p:xfrm>
          <a:off x="4352925" y="2990850"/>
          <a:ext cx="4914900" cy="3867150"/>
        </p:xfrm>
        <a:graphic>
          <a:graphicData uri="http://schemas.openxmlformats.org/presentationml/2006/ole">
            <mc:AlternateContent xmlns:mc="http://schemas.openxmlformats.org/markup-compatibility/2006">
              <mc:Choice xmlns:v="urn:schemas-microsoft-com:vml" Requires="v">
                <p:oleObj spid="_x0000_s8787" name="Graph" r:id="rId3" imgW="4952880" imgH="3718440" progId="Statistica.Graph">
                  <p:embed/>
                </p:oleObj>
              </mc:Choice>
              <mc:Fallback>
                <p:oleObj name="Graph" r:id="rId3" imgW="4952880" imgH="3718440" progId="Statistica.Graph">
                  <p:embed/>
                  <p:pic>
                    <p:nvPicPr>
                      <p:cNvPr id="0" name="Obiek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2925" y="2990850"/>
                        <a:ext cx="4914900" cy="3867150"/>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5" name="Obiekt 4"/>
          <p:cNvGraphicFramePr>
            <a:graphicFrameLocks noChangeAspect="1"/>
          </p:cNvGraphicFramePr>
          <p:nvPr>
            <p:extLst>
              <p:ext uri="{D42A27DB-BD31-4B8C-83A1-F6EECF244321}">
                <p14:modId xmlns:p14="http://schemas.microsoft.com/office/powerpoint/2010/main" val="263493439"/>
              </p:ext>
            </p:extLst>
          </p:nvPr>
        </p:nvGraphicFramePr>
        <p:xfrm>
          <a:off x="0" y="0"/>
          <a:ext cx="4352925" cy="4648200"/>
        </p:xfrm>
        <a:graphic>
          <a:graphicData uri="http://schemas.openxmlformats.org/presentationml/2006/ole">
            <mc:AlternateContent xmlns:mc="http://schemas.openxmlformats.org/markup-compatibility/2006">
              <mc:Choice xmlns:v="urn:schemas-microsoft-com:vml" Requires="v">
                <p:oleObj spid="_x0000_s8788" name="Graph" r:id="rId5" imgW="4465440" imgH="4465440" progId="Statistica.Graph">
                  <p:embed/>
                </p:oleObj>
              </mc:Choice>
              <mc:Fallback>
                <p:oleObj name="Graph" r:id="rId5" imgW="4465440" imgH="4465440" progId="Statistica.Graph">
                  <p:embed/>
                  <p:pic>
                    <p:nvPicPr>
                      <p:cNvPr id="0" name="Obiek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4352925" cy="4648200"/>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6" name="Obiekt 5"/>
          <p:cNvGraphicFramePr>
            <a:graphicFrameLocks noChangeAspect="1"/>
          </p:cNvGraphicFramePr>
          <p:nvPr>
            <p:extLst>
              <p:ext uri="{D42A27DB-BD31-4B8C-83A1-F6EECF244321}">
                <p14:modId xmlns:p14="http://schemas.microsoft.com/office/powerpoint/2010/main" val="3126452455"/>
              </p:ext>
            </p:extLst>
          </p:nvPr>
        </p:nvGraphicFramePr>
        <p:xfrm>
          <a:off x="7496643" y="0"/>
          <a:ext cx="4695357" cy="3695700"/>
        </p:xfrm>
        <a:graphic>
          <a:graphicData uri="http://schemas.openxmlformats.org/presentationml/2006/ole">
            <mc:AlternateContent xmlns:mc="http://schemas.openxmlformats.org/markup-compatibility/2006">
              <mc:Choice xmlns:v="urn:schemas-microsoft-com:vml" Requires="v">
                <p:oleObj spid="_x0000_s8789" name="Graph" r:id="rId7" imgW="5943600" imgH="4462200" progId="Statistica.Graph">
                  <p:embed/>
                </p:oleObj>
              </mc:Choice>
              <mc:Fallback>
                <p:oleObj name="Graph" r:id="rId7" imgW="5943600" imgH="4462200" progId="Statistica.Graph">
                  <p:embed/>
                  <p:pic>
                    <p:nvPicPr>
                      <p:cNvPr id="0" name="Obiek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96643" y="0"/>
                        <a:ext cx="4695357" cy="36957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161435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Obiekt 1"/>
          <p:cNvGraphicFramePr>
            <a:graphicFrameLocks noChangeAspect="1"/>
          </p:cNvGraphicFramePr>
          <p:nvPr>
            <p:extLst>
              <p:ext uri="{D42A27DB-BD31-4B8C-83A1-F6EECF244321}">
                <p14:modId xmlns:p14="http://schemas.microsoft.com/office/powerpoint/2010/main" val="2926860723"/>
              </p:ext>
            </p:extLst>
          </p:nvPr>
        </p:nvGraphicFramePr>
        <p:xfrm>
          <a:off x="6248400" y="2400300"/>
          <a:ext cx="5943600" cy="4457700"/>
        </p:xfrm>
        <a:graphic>
          <a:graphicData uri="http://schemas.openxmlformats.org/presentationml/2006/ole">
            <mc:AlternateContent xmlns:mc="http://schemas.openxmlformats.org/markup-compatibility/2006">
              <mc:Choice xmlns:v="urn:schemas-microsoft-com:vml" Requires="v">
                <p:oleObj spid="_x0000_s25697" name="Graph" r:id="rId3" imgW="5943600" imgH="4462200" progId="STATISTICA.Graph">
                  <p:embed/>
                </p:oleObj>
              </mc:Choice>
              <mc:Fallback>
                <p:oleObj name="Graph" r:id="rId3" imgW="5943600" imgH="4462200" progId="STATISTICA.Graph">
                  <p:embed/>
                  <p:pic>
                    <p:nvPicPr>
                      <p:cNvPr id="0" name=""/>
                      <p:cNvPicPr/>
                      <p:nvPr/>
                    </p:nvPicPr>
                    <p:blipFill>
                      <a:blip r:embed="rId4"/>
                      <a:stretch>
                        <a:fillRect/>
                      </a:stretch>
                    </p:blipFill>
                    <p:spPr>
                      <a:xfrm>
                        <a:off x="6248400" y="2400300"/>
                        <a:ext cx="5943600" cy="4457700"/>
                      </a:xfrm>
                      <a:prstGeom prst="rect">
                        <a:avLst/>
                      </a:prstGeom>
                    </p:spPr>
                  </p:pic>
                </p:oleObj>
              </mc:Fallback>
            </mc:AlternateContent>
          </a:graphicData>
        </a:graphic>
      </p:graphicFrame>
      <p:graphicFrame>
        <p:nvGraphicFramePr>
          <p:cNvPr id="4" name="Tabela 3"/>
          <p:cNvGraphicFramePr>
            <a:graphicFrameLocks noGrp="1"/>
          </p:cNvGraphicFramePr>
          <p:nvPr>
            <p:extLst>
              <p:ext uri="{D42A27DB-BD31-4B8C-83A1-F6EECF244321}">
                <p14:modId xmlns:p14="http://schemas.microsoft.com/office/powerpoint/2010/main" val="1829546597"/>
              </p:ext>
            </p:extLst>
          </p:nvPr>
        </p:nvGraphicFramePr>
        <p:xfrm>
          <a:off x="0" y="-155207"/>
          <a:ext cx="10058398" cy="3291840"/>
        </p:xfrm>
        <a:graphic>
          <a:graphicData uri="http://schemas.openxmlformats.org/drawingml/2006/table">
            <a:tbl>
              <a:tblPr firstRow="1" firstCol="1" bandRow="1">
                <a:tableStyleId>{073A0DAA-6AF3-43AB-8588-CEC1D06C72B9}</a:tableStyleId>
              </a:tblPr>
              <a:tblGrid>
                <a:gridCol w="965912">
                  <a:extLst>
                    <a:ext uri="{9D8B030D-6E8A-4147-A177-3AD203B41FA5}">
                      <a16:colId xmlns:a16="http://schemas.microsoft.com/office/drawing/2014/main" val="20000"/>
                    </a:ext>
                  </a:extLst>
                </a:gridCol>
                <a:gridCol w="459047">
                  <a:extLst>
                    <a:ext uri="{9D8B030D-6E8A-4147-A177-3AD203B41FA5}">
                      <a16:colId xmlns:a16="http://schemas.microsoft.com/office/drawing/2014/main" val="20001"/>
                    </a:ext>
                  </a:extLst>
                </a:gridCol>
                <a:gridCol w="459047">
                  <a:extLst>
                    <a:ext uri="{9D8B030D-6E8A-4147-A177-3AD203B41FA5}">
                      <a16:colId xmlns:a16="http://schemas.microsoft.com/office/drawing/2014/main" val="20002"/>
                    </a:ext>
                  </a:extLst>
                </a:gridCol>
                <a:gridCol w="459047">
                  <a:extLst>
                    <a:ext uri="{9D8B030D-6E8A-4147-A177-3AD203B41FA5}">
                      <a16:colId xmlns:a16="http://schemas.microsoft.com/office/drawing/2014/main" val="20003"/>
                    </a:ext>
                  </a:extLst>
                </a:gridCol>
                <a:gridCol w="459047">
                  <a:extLst>
                    <a:ext uri="{9D8B030D-6E8A-4147-A177-3AD203B41FA5}">
                      <a16:colId xmlns:a16="http://schemas.microsoft.com/office/drawing/2014/main" val="20004"/>
                    </a:ext>
                  </a:extLst>
                </a:gridCol>
                <a:gridCol w="459047">
                  <a:extLst>
                    <a:ext uri="{9D8B030D-6E8A-4147-A177-3AD203B41FA5}">
                      <a16:colId xmlns:a16="http://schemas.microsoft.com/office/drawing/2014/main" val="20005"/>
                    </a:ext>
                  </a:extLst>
                </a:gridCol>
                <a:gridCol w="459047">
                  <a:extLst>
                    <a:ext uri="{9D8B030D-6E8A-4147-A177-3AD203B41FA5}">
                      <a16:colId xmlns:a16="http://schemas.microsoft.com/office/drawing/2014/main" val="20006"/>
                    </a:ext>
                  </a:extLst>
                </a:gridCol>
                <a:gridCol w="956349">
                  <a:extLst>
                    <a:ext uri="{9D8B030D-6E8A-4147-A177-3AD203B41FA5}">
                      <a16:colId xmlns:a16="http://schemas.microsoft.com/office/drawing/2014/main" val="20007"/>
                    </a:ext>
                  </a:extLst>
                </a:gridCol>
                <a:gridCol w="953959">
                  <a:extLst>
                    <a:ext uri="{9D8B030D-6E8A-4147-A177-3AD203B41FA5}">
                      <a16:colId xmlns:a16="http://schemas.microsoft.com/office/drawing/2014/main" val="20008"/>
                    </a:ext>
                  </a:extLst>
                </a:gridCol>
                <a:gridCol w="1271944">
                  <a:extLst>
                    <a:ext uri="{9D8B030D-6E8A-4147-A177-3AD203B41FA5}">
                      <a16:colId xmlns:a16="http://schemas.microsoft.com/office/drawing/2014/main" val="20009"/>
                    </a:ext>
                  </a:extLst>
                </a:gridCol>
                <a:gridCol w="812897">
                  <a:extLst>
                    <a:ext uri="{9D8B030D-6E8A-4147-A177-3AD203B41FA5}">
                      <a16:colId xmlns:a16="http://schemas.microsoft.com/office/drawing/2014/main" val="20010"/>
                    </a:ext>
                  </a:extLst>
                </a:gridCol>
                <a:gridCol w="688571">
                  <a:extLst>
                    <a:ext uri="{9D8B030D-6E8A-4147-A177-3AD203B41FA5}">
                      <a16:colId xmlns:a16="http://schemas.microsoft.com/office/drawing/2014/main" val="20011"/>
                    </a:ext>
                  </a:extLst>
                </a:gridCol>
                <a:gridCol w="1051984">
                  <a:extLst>
                    <a:ext uri="{9D8B030D-6E8A-4147-A177-3AD203B41FA5}">
                      <a16:colId xmlns:a16="http://schemas.microsoft.com/office/drawing/2014/main" val="20012"/>
                    </a:ext>
                  </a:extLst>
                </a:gridCol>
                <a:gridCol w="602500">
                  <a:extLst>
                    <a:ext uri="{9D8B030D-6E8A-4147-A177-3AD203B41FA5}">
                      <a16:colId xmlns:a16="http://schemas.microsoft.com/office/drawing/2014/main" val="20013"/>
                    </a:ext>
                  </a:extLst>
                </a:gridCol>
              </a:tblGrid>
              <a:tr h="36000">
                <a:tc rowSpan="2">
                  <a:txBody>
                    <a:bodyPr/>
                    <a:lstStyle/>
                    <a:p>
                      <a:pPr algn="ctr" rtl="0" fontAlgn="ctr"/>
                      <a:r>
                        <a:rPr lang="pl-PL" sz="1200" u="none" strike="noStrike" dirty="0">
                          <a:effectLst/>
                        </a:rPr>
                        <a:t>Ilość szczątków</a:t>
                      </a:r>
                      <a:endParaRPr lang="pl-PL" sz="1200" b="1" i="0" u="none" strike="noStrike" dirty="0">
                        <a:solidFill>
                          <a:srgbClr val="FFFFFF"/>
                        </a:solidFill>
                        <a:effectLst/>
                        <a:latin typeface="Times New Roman" panose="02020603050405020304" pitchFamily="18" charset="0"/>
                      </a:endParaRPr>
                    </a:p>
                  </a:txBody>
                  <a:tcPr marL="0" marR="0" marT="0" marB="0" anchor="ctr"/>
                </a:tc>
                <a:tc gridSpan="8">
                  <a:txBody>
                    <a:bodyPr/>
                    <a:lstStyle/>
                    <a:p>
                      <a:pPr algn="ctr" rtl="0" fontAlgn="ctr"/>
                      <a:r>
                        <a:rPr lang="pl-PL" sz="1200" u="none" strike="noStrike">
                          <a:effectLst/>
                        </a:rPr>
                        <a:t>Wielkość popielnicy </a:t>
                      </a:r>
                      <a:endParaRPr lang="pl-PL" sz="1200" b="1" i="0" u="none" strike="noStrike">
                        <a:solidFill>
                          <a:srgbClr val="FFFFFF"/>
                        </a:solidFill>
                        <a:effectLst/>
                        <a:latin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rowSpan="2">
                  <a:txBody>
                    <a:bodyPr/>
                    <a:lstStyle/>
                    <a:p>
                      <a:pPr algn="ctr" rtl="0" fontAlgn="ctr"/>
                      <a:r>
                        <a:rPr lang="pl-PL" sz="1200" u="none" strike="noStrike">
                          <a:effectLst/>
                        </a:rPr>
                        <a:t>Korelacja Spearmana pokazująca zależność pomiędzy rzeczywistymi wartościami ilości szczątków a wielkością popielnicy</a:t>
                      </a:r>
                      <a:endParaRPr lang="pl-PL" sz="1200" b="1" i="0" u="none" strike="noStrike">
                        <a:solidFill>
                          <a:srgbClr val="FFFFFF"/>
                        </a:solidFill>
                        <a:effectLst/>
                        <a:latin typeface="Times New Roman" panose="02020603050405020304" pitchFamily="18" charset="0"/>
                      </a:endParaRPr>
                    </a:p>
                  </a:txBody>
                  <a:tcPr marL="0" marR="0" marT="0" marB="0" anchor="ctr"/>
                </a:tc>
                <a:tc gridSpan="2">
                  <a:txBody>
                    <a:bodyPr/>
                    <a:lstStyle/>
                    <a:p>
                      <a:pPr algn="ctr" rtl="0" fontAlgn="ctr"/>
                      <a:r>
                        <a:rPr lang="pl-PL" sz="1200" u="none" strike="noStrike">
                          <a:effectLst/>
                        </a:rPr>
                        <a:t>Test Chi^2 dla danych pogrupowanych</a:t>
                      </a:r>
                      <a:endParaRPr lang="pl-PL" sz="1200" b="1" i="0" u="none" strike="noStrike">
                        <a:solidFill>
                          <a:srgbClr val="FFFFFF"/>
                        </a:solidFill>
                        <a:effectLst/>
                        <a:latin typeface="Times New Roman" panose="02020603050405020304" pitchFamily="18" charset="0"/>
                      </a:endParaRPr>
                    </a:p>
                  </a:txBody>
                  <a:tcPr marL="0" marR="0" marT="0" marB="0" anchor="ctr"/>
                </a:tc>
                <a:tc hMerge="1">
                  <a:txBody>
                    <a:bodyPr/>
                    <a:lstStyle/>
                    <a:p>
                      <a:endParaRPr lang="pl-PL"/>
                    </a:p>
                  </a:txBody>
                  <a:tcPr/>
                </a:tc>
                <a:tc rowSpan="2">
                  <a:txBody>
                    <a:bodyPr/>
                    <a:lstStyle/>
                    <a:p>
                      <a:pPr algn="ctr" fontAlgn="b"/>
                      <a:r>
                        <a:rPr lang="pl-PL" sz="1200" u="none" strike="noStrike">
                          <a:effectLst/>
                        </a:rPr>
                        <a:t>korelacja liniowa pearsona dla danych rzeczywistych</a:t>
                      </a:r>
                      <a:endParaRPr lang="pl-PL" sz="1200" b="0" i="0" u="none" strike="noStrike">
                        <a:solidFill>
                          <a:srgbClr val="000000"/>
                        </a:solidFill>
                        <a:effectLst/>
                        <a:latin typeface="Calibri" panose="020F0502020204030204" pitchFamily="34" charset="0"/>
                      </a:endParaRPr>
                    </a:p>
                  </a:txBody>
                  <a:tcPr marL="0" marR="0" marT="0" marB="0" anchor="ctr"/>
                </a:tc>
                <a:tc rowSpan="2">
                  <a:txBody>
                    <a:bodyPr/>
                    <a:lstStyle/>
                    <a:p>
                      <a:pPr algn="ctr" fontAlgn="b"/>
                      <a:r>
                        <a:rPr lang="pl-PL" sz="1200" u="none" strike="noStrike">
                          <a:effectLst/>
                        </a:rPr>
                        <a:t>korelacja spearmana pomiędzy danymi zgrupowanymi traktowanymi jako renking</a:t>
                      </a:r>
                      <a:endParaRPr lang="pl-PL" sz="12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0"/>
                  </a:ext>
                </a:extLst>
              </a:tr>
              <a:tr h="36000">
                <a:tc vMerge="1">
                  <a:txBody>
                    <a:bodyPr/>
                    <a:lstStyle/>
                    <a:p>
                      <a:endParaRPr lang="pl-PL"/>
                    </a:p>
                  </a:txBody>
                  <a:tcPr/>
                </a:tc>
                <a:tc>
                  <a:txBody>
                    <a:bodyPr/>
                    <a:lstStyle/>
                    <a:p>
                      <a:pPr algn="ctr" rtl="0" fontAlgn="ctr"/>
                      <a:r>
                        <a:rPr lang="pl-PL" sz="1200" u="none" strike="noStrike">
                          <a:effectLst/>
                        </a:rPr>
                        <a:t>Do 10p</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rtl="0" fontAlgn="ctr"/>
                      <a:r>
                        <a:rPr lang="pl-PL" sz="1200" u="none" strike="noStrike">
                          <a:effectLst/>
                        </a:rPr>
                        <a:t>10,1-12p</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rtl="0" fontAlgn="ctr"/>
                      <a:r>
                        <a:rPr lang="pl-PL" sz="1200" u="none" strike="noStrike">
                          <a:effectLst/>
                        </a:rPr>
                        <a:t>12,1-14p</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rtl="0" fontAlgn="ctr"/>
                      <a:r>
                        <a:rPr lang="pl-PL" sz="1200" u="none" strike="noStrike">
                          <a:effectLst/>
                        </a:rPr>
                        <a:t>14,1-16p</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rtl="0" fontAlgn="ctr"/>
                      <a:r>
                        <a:rPr lang="pl-PL" sz="1200" u="none" strike="noStrike">
                          <a:effectLst/>
                        </a:rPr>
                        <a:t>16,1-18p</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rtl="0" fontAlgn="ctr"/>
                      <a:r>
                        <a:rPr lang="pl-PL" sz="1200" u="none" strike="noStrike">
                          <a:effectLst/>
                        </a:rPr>
                        <a:t>18,1-20p</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rtl="0" fontAlgn="ctr"/>
                      <a:r>
                        <a:rPr lang="pl-PL" sz="1200" u="none" strike="noStrike">
                          <a:effectLst/>
                        </a:rPr>
                        <a:t>20,1-22p</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rtl="0" fontAlgn="ctr"/>
                      <a:r>
                        <a:rPr lang="pl-PL" sz="1200" u="none" strike="noStrike">
                          <a:effectLst/>
                        </a:rPr>
                        <a:t>ponad 22</a:t>
                      </a:r>
                      <a:endParaRPr lang="pl-PL" sz="12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a:txBody>
                    <a:bodyPr/>
                    <a:lstStyle/>
                    <a:p>
                      <a:pPr algn="ctr" rtl="0" fontAlgn="ctr"/>
                      <a:r>
                        <a:rPr lang="pl-PL" sz="1200" u="none" strike="noStrike" dirty="0">
                          <a:effectLst/>
                        </a:rPr>
                        <a:t>Chi^2</a:t>
                      </a:r>
                      <a:endParaRPr lang="pl-PL" sz="12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rtl="0" fontAlgn="ctr"/>
                      <a:r>
                        <a:rPr lang="pl-PL" sz="1200" u="none" strike="noStrike">
                          <a:effectLst/>
                        </a:rPr>
                        <a:t>P</a:t>
                      </a:r>
                      <a:endParaRPr lang="pl-PL" sz="12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1"/>
                  </a:ext>
                </a:extLst>
              </a:tr>
              <a:tr h="36000">
                <a:tc>
                  <a:txBody>
                    <a:bodyPr/>
                    <a:lstStyle/>
                    <a:p>
                      <a:pPr algn="ctr" rtl="0" fontAlgn="ctr"/>
                      <a:r>
                        <a:rPr lang="pl-PL" sz="1200" u="none" strike="noStrike">
                          <a:effectLst/>
                        </a:rPr>
                        <a:t>do 100g</a:t>
                      </a:r>
                      <a:endParaRPr lang="pl-PL"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17</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26</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34</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31</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18</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10</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4</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15</a:t>
                      </a:r>
                      <a:endParaRPr lang="pl-PL" sz="1200" b="1" i="0" u="none" strike="noStrike">
                        <a:solidFill>
                          <a:srgbClr val="000000"/>
                        </a:solidFill>
                        <a:effectLst/>
                        <a:latin typeface="Arial" panose="020B0604020202020204" pitchFamily="34" charset="0"/>
                      </a:endParaRPr>
                    </a:p>
                  </a:txBody>
                  <a:tcPr marL="0" marR="0" marT="0" marB="0" anchor="ctr"/>
                </a:tc>
                <a:tc rowSpan="7">
                  <a:txBody>
                    <a:bodyPr/>
                    <a:lstStyle/>
                    <a:p>
                      <a:pPr algn="ctr" rtl="0" fontAlgn="ctr"/>
                      <a:r>
                        <a:rPr lang="pl-PL" sz="1200" u="none" strike="noStrike">
                          <a:effectLst/>
                        </a:rPr>
                        <a:t>0,55 (p&lt;0,05)</a:t>
                      </a:r>
                      <a:endParaRPr lang="pl-PL" sz="1200" b="0" i="0" u="none" strike="noStrike">
                        <a:solidFill>
                          <a:srgbClr val="000000"/>
                        </a:solidFill>
                        <a:effectLst/>
                        <a:latin typeface="Times New Roman" panose="02020603050405020304" pitchFamily="18" charset="0"/>
                      </a:endParaRPr>
                    </a:p>
                  </a:txBody>
                  <a:tcPr marL="0" marR="0" marT="0" marB="0" anchor="ctr"/>
                </a:tc>
                <a:tc rowSpan="7">
                  <a:txBody>
                    <a:bodyPr/>
                    <a:lstStyle/>
                    <a:p>
                      <a:pPr algn="ctr" rtl="0" fontAlgn="ctr"/>
                      <a:r>
                        <a:rPr lang="pl-PL" sz="1200" u="none" strike="noStrike">
                          <a:effectLst/>
                        </a:rPr>
                        <a:t>328</a:t>
                      </a:r>
                      <a:endParaRPr lang="pl-PL" sz="1200" b="0" i="0" u="none" strike="noStrike">
                        <a:solidFill>
                          <a:srgbClr val="000000"/>
                        </a:solidFill>
                        <a:effectLst/>
                        <a:latin typeface="Times New Roman" panose="02020603050405020304" pitchFamily="18" charset="0"/>
                      </a:endParaRPr>
                    </a:p>
                  </a:txBody>
                  <a:tcPr marL="0" marR="0" marT="0" marB="0" anchor="ctr"/>
                </a:tc>
                <a:tc rowSpan="7">
                  <a:txBody>
                    <a:bodyPr/>
                    <a:lstStyle/>
                    <a:p>
                      <a:pPr algn="ctr" rtl="0" fontAlgn="ctr"/>
                      <a:r>
                        <a:rPr lang="pl-PL" sz="1200" u="none" strike="noStrike" dirty="0">
                          <a:effectLst/>
                        </a:rPr>
                        <a:t>0</a:t>
                      </a:r>
                      <a:endParaRPr lang="pl-PL" sz="1200" b="0" i="0" u="none" strike="noStrike" dirty="0">
                        <a:solidFill>
                          <a:srgbClr val="000000"/>
                        </a:solidFill>
                        <a:effectLst/>
                        <a:latin typeface="Times New Roman" panose="02020603050405020304" pitchFamily="18" charset="0"/>
                      </a:endParaRPr>
                    </a:p>
                  </a:txBody>
                  <a:tcPr marL="0" marR="0" marT="0" marB="0" anchor="ctr"/>
                </a:tc>
                <a:tc rowSpan="7">
                  <a:txBody>
                    <a:bodyPr/>
                    <a:lstStyle/>
                    <a:p>
                      <a:pPr algn="ctr" fontAlgn="b"/>
                      <a:r>
                        <a:rPr lang="pl-PL" sz="1200" u="none" strike="noStrike">
                          <a:effectLst/>
                        </a:rPr>
                        <a:t>0,54 (p=0)</a:t>
                      </a:r>
                      <a:endParaRPr lang="pl-PL" sz="1200" b="0" i="0" u="none" strike="noStrike">
                        <a:solidFill>
                          <a:srgbClr val="000000"/>
                        </a:solidFill>
                        <a:effectLst/>
                        <a:latin typeface="Calibri" panose="020F0502020204030204" pitchFamily="34" charset="0"/>
                      </a:endParaRPr>
                    </a:p>
                  </a:txBody>
                  <a:tcPr marL="0" marR="0" marT="0" marB="0" anchor="ctr"/>
                </a:tc>
                <a:tc rowSpan="7">
                  <a:txBody>
                    <a:bodyPr/>
                    <a:lstStyle/>
                    <a:p>
                      <a:pPr algn="ctr" fontAlgn="b"/>
                      <a:r>
                        <a:rPr lang="pl-PL" sz="1200" u="none" strike="noStrike">
                          <a:effectLst/>
                        </a:rPr>
                        <a:t>0,53 (p&lt;0,05)</a:t>
                      </a:r>
                      <a:endParaRPr lang="pl-PL" sz="12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2"/>
                  </a:ext>
                </a:extLst>
              </a:tr>
              <a:tr h="36000">
                <a:tc>
                  <a:txBody>
                    <a:bodyPr/>
                    <a:lstStyle/>
                    <a:p>
                      <a:pPr algn="ctr" rtl="0" fontAlgn="ctr"/>
                      <a:r>
                        <a:rPr lang="pl-PL" sz="1200" u="none" strike="noStrike">
                          <a:effectLst/>
                        </a:rPr>
                        <a:t>101-200g</a:t>
                      </a:r>
                      <a:endParaRPr lang="pl-PL"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9</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18</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24</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6</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4</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6</a:t>
                      </a:r>
                      <a:endParaRPr lang="pl-PL" sz="1200" b="1"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36000">
                <a:tc>
                  <a:txBody>
                    <a:bodyPr/>
                    <a:lstStyle/>
                    <a:p>
                      <a:pPr algn="ctr" rtl="0" fontAlgn="ctr"/>
                      <a:r>
                        <a:rPr lang="pl-PL" sz="1200" u="none" strike="noStrike">
                          <a:effectLst/>
                        </a:rPr>
                        <a:t>201-400g</a:t>
                      </a:r>
                      <a:endParaRPr lang="pl-PL"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9</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19</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21</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11</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13</a:t>
                      </a:r>
                      <a:endParaRPr lang="pl-PL" sz="1200" b="1"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6000">
                <a:tc>
                  <a:txBody>
                    <a:bodyPr/>
                    <a:lstStyle/>
                    <a:p>
                      <a:pPr algn="ctr" rtl="0" fontAlgn="ctr"/>
                      <a:r>
                        <a:rPr lang="pl-PL" sz="1200" u="none" strike="noStrike">
                          <a:effectLst/>
                        </a:rPr>
                        <a:t>401-600g</a:t>
                      </a:r>
                      <a:endParaRPr lang="pl-PL"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7</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12</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21</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18</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17</a:t>
                      </a:r>
                      <a:endParaRPr lang="pl-PL" sz="1200" b="1"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36000">
                <a:tc>
                  <a:txBody>
                    <a:bodyPr/>
                    <a:lstStyle/>
                    <a:p>
                      <a:pPr algn="ctr" rtl="0" fontAlgn="ctr"/>
                      <a:r>
                        <a:rPr lang="pl-PL" sz="1200" u="none" strike="noStrike">
                          <a:effectLst/>
                        </a:rPr>
                        <a:t>601-1000g</a:t>
                      </a:r>
                      <a:endParaRPr lang="pl-PL"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25</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35</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31</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34</a:t>
                      </a:r>
                      <a:endParaRPr lang="pl-PL" sz="1200" b="1"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36000">
                <a:tc>
                  <a:txBody>
                    <a:bodyPr/>
                    <a:lstStyle/>
                    <a:p>
                      <a:pPr algn="ctr" rtl="0" fontAlgn="ctr"/>
                      <a:r>
                        <a:rPr lang="pl-PL" sz="1200" u="none" strike="noStrike">
                          <a:effectLst/>
                        </a:rPr>
                        <a:t>ponad 1000g</a:t>
                      </a:r>
                      <a:endParaRPr lang="pl-PL"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0</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12</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21</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40</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48</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66</a:t>
                      </a:r>
                      <a:endParaRPr lang="pl-PL" sz="1200" b="1"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r h="36000">
                <a:tc>
                  <a:txBody>
                    <a:bodyPr/>
                    <a:lstStyle/>
                    <a:p>
                      <a:pPr algn="ctr" rtl="0" fontAlgn="ctr"/>
                      <a:r>
                        <a:rPr lang="pl-PL" sz="1200" u="none" strike="noStrike">
                          <a:effectLst/>
                        </a:rPr>
                        <a:t>Razem</a:t>
                      </a:r>
                      <a:endParaRPr lang="pl-PL"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40</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73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124</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130</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133</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a:effectLst/>
                        </a:rPr>
                        <a:t>116</a:t>
                      </a:r>
                      <a:endParaRPr lang="pl-PL" sz="12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200" u="none" strike="noStrike" dirty="0">
                          <a:effectLst/>
                        </a:rPr>
                        <a:t>151</a:t>
                      </a:r>
                      <a:endParaRPr lang="pl-PL" sz="1200" b="1" i="0" u="none" strike="noStrike" dirty="0">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94686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4" name="Tabela 3"/>
          <p:cNvGraphicFramePr>
            <a:graphicFrameLocks noGrp="1"/>
          </p:cNvGraphicFramePr>
          <p:nvPr>
            <p:extLst>
              <p:ext uri="{D42A27DB-BD31-4B8C-83A1-F6EECF244321}">
                <p14:modId xmlns:p14="http://schemas.microsoft.com/office/powerpoint/2010/main" val="1490201295"/>
              </p:ext>
            </p:extLst>
          </p:nvPr>
        </p:nvGraphicFramePr>
        <p:xfrm>
          <a:off x="368968" y="140003"/>
          <a:ext cx="5951624" cy="1898984"/>
        </p:xfrm>
        <a:graphic>
          <a:graphicData uri="http://schemas.openxmlformats.org/drawingml/2006/table">
            <a:tbl>
              <a:tblPr firstRow="1" firstCol="1" bandRow="1">
                <a:tableStyleId>{073A0DAA-6AF3-43AB-8588-CEC1D06C72B9}</a:tableStyleId>
              </a:tblPr>
              <a:tblGrid>
                <a:gridCol w="743953">
                  <a:extLst>
                    <a:ext uri="{9D8B030D-6E8A-4147-A177-3AD203B41FA5}">
                      <a16:colId xmlns:a16="http://schemas.microsoft.com/office/drawing/2014/main" val="20000"/>
                    </a:ext>
                  </a:extLst>
                </a:gridCol>
                <a:gridCol w="743953">
                  <a:extLst>
                    <a:ext uri="{9D8B030D-6E8A-4147-A177-3AD203B41FA5}">
                      <a16:colId xmlns:a16="http://schemas.microsoft.com/office/drawing/2014/main" val="20001"/>
                    </a:ext>
                  </a:extLst>
                </a:gridCol>
                <a:gridCol w="743953">
                  <a:extLst>
                    <a:ext uri="{9D8B030D-6E8A-4147-A177-3AD203B41FA5}">
                      <a16:colId xmlns:a16="http://schemas.microsoft.com/office/drawing/2014/main" val="20002"/>
                    </a:ext>
                  </a:extLst>
                </a:gridCol>
                <a:gridCol w="743953">
                  <a:extLst>
                    <a:ext uri="{9D8B030D-6E8A-4147-A177-3AD203B41FA5}">
                      <a16:colId xmlns:a16="http://schemas.microsoft.com/office/drawing/2014/main" val="20003"/>
                    </a:ext>
                  </a:extLst>
                </a:gridCol>
                <a:gridCol w="743953">
                  <a:extLst>
                    <a:ext uri="{9D8B030D-6E8A-4147-A177-3AD203B41FA5}">
                      <a16:colId xmlns:a16="http://schemas.microsoft.com/office/drawing/2014/main" val="20004"/>
                    </a:ext>
                  </a:extLst>
                </a:gridCol>
                <a:gridCol w="743953">
                  <a:extLst>
                    <a:ext uri="{9D8B030D-6E8A-4147-A177-3AD203B41FA5}">
                      <a16:colId xmlns:a16="http://schemas.microsoft.com/office/drawing/2014/main" val="20005"/>
                    </a:ext>
                  </a:extLst>
                </a:gridCol>
                <a:gridCol w="743953">
                  <a:extLst>
                    <a:ext uri="{9D8B030D-6E8A-4147-A177-3AD203B41FA5}">
                      <a16:colId xmlns:a16="http://schemas.microsoft.com/office/drawing/2014/main" val="20006"/>
                    </a:ext>
                  </a:extLst>
                </a:gridCol>
                <a:gridCol w="743953">
                  <a:extLst>
                    <a:ext uri="{9D8B030D-6E8A-4147-A177-3AD203B41FA5}">
                      <a16:colId xmlns:a16="http://schemas.microsoft.com/office/drawing/2014/main" val="20007"/>
                    </a:ext>
                  </a:extLst>
                </a:gridCol>
              </a:tblGrid>
              <a:tr h="474746">
                <a:tc rowSpan="2">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 </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5">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 </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400" u="none" strike="noStrike">
                          <a:effectLst/>
                          <a:latin typeface="Times New Roman" panose="02020603050405020304" pitchFamily="18" charset="0"/>
                          <a:cs typeface="Times New Roman" panose="02020603050405020304" pitchFamily="18" charset="0"/>
                        </a:rPr>
                        <a:t>wiek  dzieci a dorośli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474746">
                <a:tc vMerge="1">
                  <a:txBody>
                    <a:bodyPr/>
                    <a:lstStyle/>
                    <a:p>
                      <a:endParaRPr lang="pl-PL"/>
                    </a:p>
                  </a:txBody>
                  <a:tcP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Infans 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Infans II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Infans </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Młodzież</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Dorośli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chi^2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p</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474746">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Jest</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135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447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1</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0,9</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474746">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Nie ma</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243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764</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bl>
          </a:graphicData>
        </a:graphic>
      </p:graphicFrame>
      <p:sp>
        <p:nvSpPr>
          <p:cNvPr id="5" name="pole tekstowe 4"/>
          <p:cNvSpPr txBox="1"/>
          <p:nvPr/>
        </p:nvSpPr>
        <p:spPr>
          <a:xfrm>
            <a:off x="6529137" y="766329"/>
            <a:ext cx="5149516" cy="646331"/>
          </a:xfrm>
          <a:prstGeom prst="rect">
            <a:avLst/>
          </a:prstGeom>
          <a:noFill/>
        </p:spPr>
        <p:txBody>
          <a:bodyPr wrap="square" rtlCol="0">
            <a:spAutoFit/>
          </a:bodyPr>
          <a:lstStyle/>
          <a:p>
            <a:pPr marL="285750" indent="-285750">
              <a:buFont typeface="Arial" panose="020B0604020202020204" pitchFamily="34" charset="0"/>
              <a:buChar char="•"/>
            </a:pPr>
            <a:r>
              <a:rPr lang="pl-PL" dirty="0"/>
              <a:t>W kwestii obecności pokryw trudno mówić o realnym związku </a:t>
            </a:r>
          </a:p>
        </p:txBody>
      </p:sp>
      <p:graphicFrame>
        <p:nvGraphicFramePr>
          <p:cNvPr id="2" name="Obiekt 1"/>
          <p:cNvGraphicFramePr>
            <a:graphicFrameLocks noChangeAspect="1"/>
          </p:cNvGraphicFramePr>
          <p:nvPr>
            <p:extLst>
              <p:ext uri="{D42A27DB-BD31-4B8C-83A1-F6EECF244321}">
                <p14:modId xmlns:p14="http://schemas.microsoft.com/office/powerpoint/2010/main" val="194461007"/>
              </p:ext>
            </p:extLst>
          </p:nvPr>
        </p:nvGraphicFramePr>
        <p:xfrm>
          <a:off x="5229225" y="2140253"/>
          <a:ext cx="5905500" cy="4648200"/>
        </p:xfrm>
        <a:graphic>
          <a:graphicData uri="http://schemas.openxmlformats.org/presentationml/2006/ole">
            <mc:AlternateContent xmlns:mc="http://schemas.openxmlformats.org/markup-compatibility/2006">
              <mc:Choice xmlns:v="urn:schemas-microsoft-com:vml" Requires="v">
                <p:oleObj spid="_x0000_s9616" name="Graph" r:id="rId3" imgW="5943600" imgH="4462200" progId="Statistica.Graph">
                  <p:embed/>
                </p:oleObj>
              </mc:Choice>
              <mc:Fallback>
                <p:oleObj name="Graph" r:id="rId3" imgW="5943600" imgH="4462200" progId="Statistica.Graph">
                  <p:embed/>
                  <p:pic>
                    <p:nvPicPr>
                      <p:cNvPr id="0" name="Obiek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9225" y="2140253"/>
                        <a:ext cx="5905500" cy="46482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333668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3901336433"/>
              </p:ext>
            </p:extLst>
          </p:nvPr>
        </p:nvGraphicFramePr>
        <p:xfrm>
          <a:off x="0" y="0"/>
          <a:ext cx="11921613" cy="4918244"/>
        </p:xfrm>
        <a:graphic>
          <a:graphicData uri="http://schemas.openxmlformats.org/drawingml/2006/table">
            <a:tbl>
              <a:tblPr firstRow="1" firstCol="1" bandRow="1">
                <a:tableStyleId>{073A0DAA-6AF3-43AB-8588-CEC1D06C72B9}</a:tableStyleId>
              </a:tblPr>
              <a:tblGrid>
                <a:gridCol w="1137000">
                  <a:extLst>
                    <a:ext uri="{9D8B030D-6E8A-4147-A177-3AD203B41FA5}">
                      <a16:colId xmlns:a16="http://schemas.microsoft.com/office/drawing/2014/main" val="20000"/>
                    </a:ext>
                  </a:extLst>
                </a:gridCol>
                <a:gridCol w="540356">
                  <a:extLst>
                    <a:ext uri="{9D8B030D-6E8A-4147-A177-3AD203B41FA5}">
                      <a16:colId xmlns:a16="http://schemas.microsoft.com/office/drawing/2014/main" val="20001"/>
                    </a:ext>
                  </a:extLst>
                </a:gridCol>
                <a:gridCol w="540356">
                  <a:extLst>
                    <a:ext uri="{9D8B030D-6E8A-4147-A177-3AD203B41FA5}">
                      <a16:colId xmlns:a16="http://schemas.microsoft.com/office/drawing/2014/main" val="20002"/>
                    </a:ext>
                  </a:extLst>
                </a:gridCol>
                <a:gridCol w="540356">
                  <a:extLst>
                    <a:ext uri="{9D8B030D-6E8A-4147-A177-3AD203B41FA5}">
                      <a16:colId xmlns:a16="http://schemas.microsoft.com/office/drawing/2014/main" val="20003"/>
                    </a:ext>
                  </a:extLst>
                </a:gridCol>
                <a:gridCol w="540356">
                  <a:extLst>
                    <a:ext uri="{9D8B030D-6E8A-4147-A177-3AD203B41FA5}">
                      <a16:colId xmlns:a16="http://schemas.microsoft.com/office/drawing/2014/main" val="20004"/>
                    </a:ext>
                  </a:extLst>
                </a:gridCol>
                <a:gridCol w="540356">
                  <a:extLst>
                    <a:ext uri="{9D8B030D-6E8A-4147-A177-3AD203B41FA5}">
                      <a16:colId xmlns:a16="http://schemas.microsoft.com/office/drawing/2014/main" val="20005"/>
                    </a:ext>
                  </a:extLst>
                </a:gridCol>
                <a:gridCol w="540356">
                  <a:extLst>
                    <a:ext uri="{9D8B030D-6E8A-4147-A177-3AD203B41FA5}">
                      <a16:colId xmlns:a16="http://schemas.microsoft.com/office/drawing/2014/main" val="20006"/>
                    </a:ext>
                  </a:extLst>
                </a:gridCol>
                <a:gridCol w="1125743">
                  <a:extLst>
                    <a:ext uri="{9D8B030D-6E8A-4147-A177-3AD203B41FA5}">
                      <a16:colId xmlns:a16="http://schemas.microsoft.com/office/drawing/2014/main" val="20007"/>
                    </a:ext>
                  </a:extLst>
                </a:gridCol>
                <a:gridCol w="1497239">
                  <a:extLst>
                    <a:ext uri="{9D8B030D-6E8A-4147-A177-3AD203B41FA5}">
                      <a16:colId xmlns:a16="http://schemas.microsoft.com/office/drawing/2014/main" val="20008"/>
                    </a:ext>
                  </a:extLst>
                </a:gridCol>
                <a:gridCol w="1494424">
                  <a:extLst>
                    <a:ext uri="{9D8B030D-6E8A-4147-A177-3AD203B41FA5}">
                      <a16:colId xmlns:a16="http://schemas.microsoft.com/office/drawing/2014/main" val="20009"/>
                    </a:ext>
                  </a:extLst>
                </a:gridCol>
                <a:gridCol w="954067">
                  <a:extLst>
                    <a:ext uri="{9D8B030D-6E8A-4147-A177-3AD203B41FA5}">
                      <a16:colId xmlns:a16="http://schemas.microsoft.com/office/drawing/2014/main" val="20010"/>
                    </a:ext>
                  </a:extLst>
                </a:gridCol>
                <a:gridCol w="1238317">
                  <a:extLst>
                    <a:ext uri="{9D8B030D-6E8A-4147-A177-3AD203B41FA5}">
                      <a16:colId xmlns:a16="http://schemas.microsoft.com/office/drawing/2014/main" val="20011"/>
                    </a:ext>
                  </a:extLst>
                </a:gridCol>
                <a:gridCol w="1232687">
                  <a:extLst>
                    <a:ext uri="{9D8B030D-6E8A-4147-A177-3AD203B41FA5}">
                      <a16:colId xmlns:a16="http://schemas.microsoft.com/office/drawing/2014/main" val="20012"/>
                    </a:ext>
                  </a:extLst>
                </a:gridCol>
              </a:tblGrid>
              <a:tr h="545852">
                <a:tc rowSpan="2">
                  <a:txBody>
                    <a:bodyPr/>
                    <a:lstStyle/>
                    <a:p>
                      <a:pPr algn="ctr" fontAlgn="b"/>
                      <a:r>
                        <a:rPr lang="pl-PL" sz="1800" u="none" strike="noStrike" dirty="0">
                          <a:effectLst/>
                          <a:latin typeface="Times New Roman" panose="02020603050405020304" pitchFamily="18" charset="0"/>
                          <a:cs typeface="Times New Roman" panose="02020603050405020304" pitchFamily="18" charset="0"/>
                        </a:rPr>
                        <a:t>grupa</a:t>
                      </a:r>
                      <a:endParaRPr lang="pl-PL"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10">
                  <a:txBody>
                    <a:bodyPr/>
                    <a:lstStyle/>
                    <a:p>
                      <a:pPr algn="ctr" fontAlgn="b"/>
                      <a:r>
                        <a:rPr lang="pl-PL" sz="1800" u="none" strike="noStrike" dirty="0">
                          <a:effectLst/>
                          <a:latin typeface="Times New Roman" panose="02020603050405020304" pitchFamily="18" charset="0"/>
                          <a:cs typeface="Times New Roman" panose="02020603050405020304" pitchFamily="18" charset="0"/>
                        </a:rPr>
                        <a:t>wielkość pokrywy</a:t>
                      </a:r>
                      <a:endParaRPr lang="pl-PL"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b"/>
                      <a:r>
                        <a:rPr lang="pl-PL" sz="1800" u="none" strike="noStrike">
                          <a:effectLst/>
                          <a:latin typeface="Times New Roman" panose="02020603050405020304" pitchFamily="18" charset="0"/>
                          <a:cs typeface="Times New Roman" panose="02020603050405020304" pitchFamily="18" charset="0"/>
                        </a:rPr>
                        <a:t>test K-W</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091705">
                <a:tc vMerge="1">
                  <a:txBody>
                    <a:bodyPr/>
                    <a:lstStyle/>
                    <a:p>
                      <a:endParaRPr lang="pl-PL"/>
                    </a:p>
                  </a:txBody>
                  <a:tcP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średnia</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dolny 95% CI</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górny 95%CI</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N</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median</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SD</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pomocnicze</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błąd mediany</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95% dolny CI dla mediany</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95% górny CI dla mediany</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K-W</a:t>
                      </a:r>
                      <a:endParaRPr lang="pl-PL" sz="18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p</a:t>
                      </a:r>
                      <a:endParaRPr lang="pl-PL" sz="18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545852">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Infas I</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12,68</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11,86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13,49</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79</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12,66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3,64</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8,89</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0,51</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12,15</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13,17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800" u="none" strike="noStrike">
                          <a:effectLst/>
                          <a:latin typeface="Times New Roman" panose="02020603050405020304" pitchFamily="18" charset="0"/>
                          <a:cs typeface="Times New Roman" panose="02020603050405020304" pitchFamily="18" charset="0"/>
                        </a:rPr>
                        <a:t>17,8</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800" u="none" strike="noStrike">
                          <a:effectLst/>
                          <a:latin typeface="Times New Roman" panose="02020603050405020304" pitchFamily="18" charset="0"/>
                          <a:cs typeface="Times New Roman" panose="02020603050405020304" pitchFamily="18" charset="0"/>
                        </a:rPr>
                        <a:t>0,001</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545852">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Infas II</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12,28</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10,26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14,30</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18</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11,67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4,06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4,24</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1,20</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10,46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12,87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545852">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Infas</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10,77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5,99</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15,55</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10,54</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4,55</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2,45</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2,33</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0,00</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12,87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545852">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Młodzież</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13,29</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10,82</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15,77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12</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13,67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3,89</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3,46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1,41</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12,26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15,07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545852">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dorośli</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14,27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13,76</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14,78</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240</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14,12</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4,02</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15,49</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0,33</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13,79</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14,44</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545852">
                <a:tc>
                  <a:txBody>
                    <a:bodyPr/>
                    <a:lstStyle/>
                    <a:p>
                      <a:pPr algn="ctr" fontAlgn="b"/>
                      <a:r>
                        <a:rPr lang="pl-PL" sz="1800" u="none" strike="noStrike">
                          <a:effectLst/>
                          <a:latin typeface="Times New Roman" panose="02020603050405020304" pitchFamily="18" charset="0"/>
                          <a:cs typeface="Times New Roman" panose="02020603050405020304" pitchFamily="18" charset="0"/>
                        </a:rPr>
                        <a:t>ogół</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13,72</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13,30</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14,14</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355</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13,50</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800" u="none" strike="noStrike">
                          <a:effectLst/>
                          <a:latin typeface="Times New Roman" panose="02020603050405020304" pitchFamily="18" charset="0"/>
                          <a:cs typeface="Times New Roman" panose="02020603050405020304" pitchFamily="18" charset="0"/>
                        </a:rPr>
                        <a:t>4,01</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18,84</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0,27</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a:effectLst/>
                          <a:latin typeface="Times New Roman" panose="02020603050405020304" pitchFamily="18" charset="0"/>
                          <a:cs typeface="Times New Roman" panose="02020603050405020304" pitchFamily="18" charset="0"/>
                        </a:rPr>
                        <a:t>13,23</a:t>
                      </a:r>
                      <a:endParaRPr lang="pl-PL" sz="1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800" u="none" strike="noStrike" dirty="0">
                          <a:effectLst/>
                          <a:latin typeface="Times New Roman" panose="02020603050405020304" pitchFamily="18" charset="0"/>
                          <a:cs typeface="Times New Roman" panose="02020603050405020304" pitchFamily="18" charset="0"/>
                        </a:rPr>
                        <a:t>13,77</a:t>
                      </a:r>
                      <a:endParaRPr lang="pl-PL"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55894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6" name="Obiekt 5"/>
          <p:cNvGraphicFramePr>
            <a:graphicFrameLocks noChangeAspect="1"/>
          </p:cNvGraphicFramePr>
          <p:nvPr>
            <p:extLst>
              <p:ext uri="{D42A27DB-BD31-4B8C-83A1-F6EECF244321}">
                <p14:modId xmlns:p14="http://schemas.microsoft.com/office/powerpoint/2010/main" val="424344231"/>
              </p:ext>
            </p:extLst>
          </p:nvPr>
        </p:nvGraphicFramePr>
        <p:xfrm>
          <a:off x="0" y="1"/>
          <a:ext cx="4984955" cy="3923642"/>
        </p:xfrm>
        <a:graphic>
          <a:graphicData uri="http://schemas.openxmlformats.org/presentationml/2006/ole">
            <mc:AlternateContent xmlns:mc="http://schemas.openxmlformats.org/markup-compatibility/2006">
              <mc:Choice xmlns:v="urn:schemas-microsoft-com:vml" Requires="v">
                <p:oleObj spid="_x0000_s27901" name="Graph" r:id="rId3" imgW="5943600" imgH="4462200" progId="Statistica.Graph">
                  <p:embed/>
                </p:oleObj>
              </mc:Choice>
              <mc:Fallback>
                <p:oleObj name="Graph" r:id="rId3" imgW="5943600" imgH="4462200" progId="Statistica.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4984955" cy="3923642"/>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7" name="Obiekt 6"/>
          <p:cNvGraphicFramePr>
            <a:graphicFrameLocks noChangeAspect="1"/>
          </p:cNvGraphicFramePr>
          <p:nvPr>
            <p:extLst>
              <p:ext uri="{D42A27DB-BD31-4B8C-83A1-F6EECF244321}">
                <p14:modId xmlns:p14="http://schemas.microsoft.com/office/powerpoint/2010/main" val="681593355"/>
              </p:ext>
            </p:extLst>
          </p:nvPr>
        </p:nvGraphicFramePr>
        <p:xfrm>
          <a:off x="8234272" y="2698955"/>
          <a:ext cx="3886321" cy="4159045"/>
        </p:xfrm>
        <a:graphic>
          <a:graphicData uri="http://schemas.openxmlformats.org/presentationml/2006/ole">
            <mc:AlternateContent xmlns:mc="http://schemas.openxmlformats.org/markup-compatibility/2006">
              <mc:Choice xmlns:v="urn:schemas-microsoft-com:vml" Requires="v">
                <p:oleObj spid="_x0000_s27902" name="Graph" r:id="rId5" imgW="4465440" imgH="4465440" progId="Statistica.Graph">
                  <p:embed/>
                </p:oleObj>
              </mc:Choice>
              <mc:Fallback>
                <p:oleObj name="Graph" r:id="rId5" imgW="4465440" imgH="4465440" progId="Statistica.Graph">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34272" y="2698955"/>
                        <a:ext cx="3886321" cy="4159045"/>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8" name="Obiekt 7"/>
          <p:cNvGraphicFramePr>
            <a:graphicFrameLocks noChangeAspect="1"/>
          </p:cNvGraphicFramePr>
          <p:nvPr>
            <p:extLst>
              <p:ext uri="{D42A27DB-BD31-4B8C-83A1-F6EECF244321}">
                <p14:modId xmlns:p14="http://schemas.microsoft.com/office/powerpoint/2010/main" val="1887220997"/>
              </p:ext>
            </p:extLst>
          </p:nvPr>
        </p:nvGraphicFramePr>
        <p:xfrm>
          <a:off x="3105089" y="3109452"/>
          <a:ext cx="4762500" cy="3748548"/>
        </p:xfrm>
        <a:graphic>
          <a:graphicData uri="http://schemas.openxmlformats.org/presentationml/2006/ole">
            <mc:AlternateContent xmlns:mc="http://schemas.openxmlformats.org/markup-compatibility/2006">
              <mc:Choice xmlns:v="urn:schemas-microsoft-com:vml" Requires="v">
                <p:oleObj spid="_x0000_s27903" name="Graph" r:id="rId7" imgW="5943600" imgH="4462200" progId="Statistica.Graph">
                  <p:embed/>
                </p:oleObj>
              </mc:Choice>
              <mc:Fallback>
                <p:oleObj name="Graph" r:id="rId7" imgW="5943600" imgH="4462200" progId="Statistica.Graph">
                  <p:embed/>
                  <p:pic>
                    <p:nvPicPr>
                      <p:cNvPr id="0" name="Obiek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05089" y="3109452"/>
                        <a:ext cx="4762500" cy="3748548"/>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9" name="pole tekstowe 8"/>
          <p:cNvSpPr txBox="1"/>
          <p:nvPr/>
        </p:nvSpPr>
        <p:spPr>
          <a:xfrm>
            <a:off x="4984954" y="175095"/>
            <a:ext cx="5515897" cy="2031325"/>
          </a:xfrm>
          <a:prstGeom prst="rect">
            <a:avLst/>
          </a:prstGeom>
          <a:noFill/>
        </p:spPr>
        <p:txBody>
          <a:bodyPr wrap="square" rtlCol="0">
            <a:spAutoFit/>
          </a:bodyPr>
          <a:lstStyle/>
          <a:p>
            <a:pPr marL="285750" indent="-285750">
              <a:buFont typeface="Arial" panose="020B0604020202020204" pitchFamily="34" charset="0"/>
              <a:buChar char="•"/>
            </a:pPr>
            <a:r>
              <a:rPr lang="pl-PL" dirty="0"/>
              <a:t>Rejestrujemy realny związek między wielkością pokryw a wiekiem zmarłych. Z tym że jest nieco słabszy niż w przypadku popielnic i przewaga na rzecz dorosłych nie jest aż tak widoczna . Dość zauważyć, że tu korelacja </a:t>
            </a:r>
            <a:r>
              <a:rPr lang="pl-PL" dirty="0" err="1"/>
              <a:t>Spearmana</a:t>
            </a:r>
            <a:r>
              <a:rPr lang="pl-PL" dirty="0"/>
              <a:t> zbudowana na wieku traktowanym jako ranking wynosiła tylko 0,19 (ale p&lt;0,05)</a:t>
            </a:r>
          </a:p>
        </p:txBody>
      </p:sp>
    </p:spTree>
    <p:extLst>
      <p:ext uri="{BB962C8B-B14F-4D97-AF65-F5344CB8AC3E}">
        <p14:creationId xmlns:p14="http://schemas.microsoft.com/office/powerpoint/2010/main" val="346710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5" name="pole tekstowe 4"/>
          <p:cNvSpPr txBox="1"/>
          <p:nvPr/>
        </p:nvSpPr>
        <p:spPr>
          <a:xfrm>
            <a:off x="6096000" y="3758255"/>
            <a:ext cx="5684520" cy="923330"/>
          </a:xfrm>
          <a:prstGeom prst="rect">
            <a:avLst/>
          </a:prstGeom>
          <a:noFill/>
        </p:spPr>
        <p:txBody>
          <a:bodyPr wrap="square" rtlCol="0">
            <a:spAutoFit/>
          </a:bodyPr>
          <a:lstStyle/>
          <a:p>
            <a:pPr marL="285750" indent="-285750">
              <a:buFont typeface="Arial" panose="020B0604020202020204" pitchFamily="34" charset="0"/>
              <a:buChar char="•"/>
            </a:pPr>
            <a:r>
              <a:rPr lang="pl-PL" dirty="0"/>
              <a:t>Nie powinno dziwić, że jesteśmy w stanie bardzo dobrze skorelować wielkość popielnic z wielkością pokryw</a:t>
            </a:r>
          </a:p>
          <a:p>
            <a:pPr marL="285750" indent="-285750">
              <a:buFont typeface="Arial" panose="020B0604020202020204" pitchFamily="34" charset="0"/>
              <a:buChar char="•"/>
            </a:pPr>
            <a:endParaRPr lang="pl-PL" dirty="0"/>
          </a:p>
        </p:txBody>
      </p:sp>
      <p:graphicFrame>
        <p:nvGraphicFramePr>
          <p:cNvPr id="2" name="Obiekt 1"/>
          <p:cNvGraphicFramePr>
            <a:graphicFrameLocks noChangeAspect="1"/>
          </p:cNvGraphicFramePr>
          <p:nvPr>
            <p:extLst>
              <p:ext uri="{D42A27DB-BD31-4B8C-83A1-F6EECF244321}">
                <p14:modId xmlns:p14="http://schemas.microsoft.com/office/powerpoint/2010/main" val="170661086"/>
              </p:ext>
            </p:extLst>
          </p:nvPr>
        </p:nvGraphicFramePr>
        <p:xfrm>
          <a:off x="1" y="3060063"/>
          <a:ext cx="5344784" cy="4008588"/>
        </p:xfrm>
        <a:graphic>
          <a:graphicData uri="http://schemas.openxmlformats.org/presentationml/2006/ole">
            <mc:AlternateContent xmlns:mc="http://schemas.openxmlformats.org/markup-compatibility/2006">
              <mc:Choice xmlns:v="urn:schemas-microsoft-com:vml" Requires="v">
                <p:oleObj spid="_x0000_s11651"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1" y="3060063"/>
                        <a:ext cx="5344784" cy="4008588"/>
                      </a:xfrm>
                      <a:prstGeom prst="rect">
                        <a:avLst/>
                      </a:prstGeom>
                    </p:spPr>
                  </p:pic>
                </p:oleObj>
              </mc:Fallback>
            </mc:AlternateContent>
          </a:graphicData>
        </a:graphic>
      </p:graphicFrame>
      <p:graphicFrame>
        <p:nvGraphicFramePr>
          <p:cNvPr id="3" name="Tabela 2"/>
          <p:cNvGraphicFramePr>
            <a:graphicFrameLocks noGrp="1"/>
          </p:cNvGraphicFramePr>
          <p:nvPr>
            <p:extLst>
              <p:ext uri="{D42A27DB-BD31-4B8C-83A1-F6EECF244321}">
                <p14:modId xmlns:p14="http://schemas.microsoft.com/office/powerpoint/2010/main" val="547121692"/>
              </p:ext>
            </p:extLst>
          </p:nvPr>
        </p:nvGraphicFramePr>
        <p:xfrm>
          <a:off x="1" y="0"/>
          <a:ext cx="12191998" cy="3048000"/>
        </p:xfrm>
        <a:graphic>
          <a:graphicData uri="http://schemas.openxmlformats.org/drawingml/2006/table">
            <a:tbl>
              <a:tblPr firstRow="1" firstCol="1" bandRow="1">
                <a:tableStyleId>{073A0DAA-6AF3-43AB-8588-CEC1D06C72B9}</a:tableStyleId>
              </a:tblPr>
              <a:tblGrid>
                <a:gridCol w="1035000">
                  <a:extLst>
                    <a:ext uri="{9D8B030D-6E8A-4147-A177-3AD203B41FA5}">
                      <a16:colId xmlns:a16="http://schemas.microsoft.com/office/drawing/2014/main" val="20000"/>
                    </a:ext>
                  </a:extLst>
                </a:gridCol>
                <a:gridCol w="491881">
                  <a:extLst>
                    <a:ext uri="{9D8B030D-6E8A-4147-A177-3AD203B41FA5}">
                      <a16:colId xmlns:a16="http://schemas.microsoft.com/office/drawing/2014/main" val="20001"/>
                    </a:ext>
                  </a:extLst>
                </a:gridCol>
                <a:gridCol w="491881">
                  <a:extLst>
                    <a:ext uri="{9D8B030D-6E8A-4147-A177-3AD203B41FA5}">
                      <a16:colId xmlns:a16="http://schemas.microsoft.com/office/drawing/2014/main" val="20002"/>
                    </a:ext>
                  </a:extLst>
                </a:gridCol>
                <a:gridCol w="491881">
                  <a:extLst>
                    <a:ext uri="{9D8B030D-6E8A-4147-A177-3AD203B41FA5}">
                      <a16:colId xmlns:a16="http://schemas.microsoft.com/office/drawing/2014/main" val="20003"/>
                    </a:ext>
                  </a:extLst>
                </a:gridCol>
                <a:gridCol w="491881">
                  <a:extLst>
                    <a:ext uri="{9D8B030D-6E8A-4147-A177-3AD203B41FA5}">
                      <a16:colId xmlns:a16="http://schemas.microsoft.com/office/drawing/2014/main" val="20004"/>
                    </a:ext>
                  </a:extLst>
                </a:gridCol>
                <a:gridCol w="491881">
                  <a:extLst>
                    <a:ext uri="{9D8B030D-6E8A-4147-A177-3AD203B41FA5}">
                      <a16:colId xmlns:a16="http://schemas.microsoft.com/office/drawing/2014/main" val="20005"/>
                    </a:ext>
                  </a:extLst>
                </a:gridCol>
                <a:gridCol w="491881">
                  <a:extLst>
                    <a:ext uri="{9D8B030D-6E8A-4147-A177-3AD203B41FA5}">
                      <a16:colId xmlns:a16="http://schemas.microsoft.com/office/drawing/2014/main" val="20006"/>
                    </a:ext>
                  </a:extLst>
                </a:gridCol>
                <a:gridCol w="1024753">
                  <a:extLst>
                    <a:ext uri="{9D8B030D-6E8A-4147-A177-3AD203B41FA5}">
                      <a16:colId xmlns:a16="http://schemas.microsoft.com/office/drawing/2014/main" val="20007"/>
                    </a:ext>
                  </a:extLst>
                </a:gridCol>
                <a:gridCol w="1362923">
                  <a:extLst>
                    <a:ext uri="{9D8B030D-6E8A-4147-A177-3AD203B41FA5}">
                      <a16:colId xmlns:a16="http://schemas.microsoft.com/office/drawing/2014/main" val="20008"/>
                    </a:ext>
                  </a:extLst>
                </a:gridCol>
                <a:gridCol w="1360360">
                  <a:extLst>
                    <a:ext uri="{9D8B030D-6E8A-4147-A177-3AD203B41FA5}">
                      <a16:colId xmlns:a16="http://schemas.microsoft.com/office/drawing/2014/main" val="20009"/>
                    </a:ext>
                  </a:extLst>
                </a:gridCol>
                <a:gridCol w="871040">
                  <a:extLst>
                    <a:ext uri="{9D8B030D-6E8A-4147-A177-3AD203B41FA5}">
                      <a16:colId xmlns:a16="http://schemas.microsoft.com/office/drawing/2014/main" val="20010"/>
                    </a:ext>
                  </a:extLst>
                </a:gridCol>
                <a:gridCol w="1127228">
                  <a:extLst>
                    <a:ext uri="{9D8B030D-6E8A-4147-A177-3AD203B41FA5}">
                      <a16:colId xmlns:a16="http://schemas.microsoft.com/office/drawing/2014/main" val="20011"/>
                    </a:ext>
                  </a:extLst>
                </a:gridCol>
                <a:gridCol w="1127228">
                  <a:extLst>
                    <a:ext uri="{9D8B030D-6E8A-4147-A177-3AD203B41FA5}">
                      <a16:colId xmlns:a16="http://schemas.microsoft.com/office/drawing/2014/main" val="20012"/>
                    </a:ext>
                  </a:extLst>
                </a:gridCol>
                <a:gridCol w="645595">
                  <a:extLst>
                    <a:ext uri="{9D8B030D-6E8A-4147-A177-3AD203B41FA5}">
                      <a16:colId xmlns:a16="http://schemas.microsoft.com/office/drawing/2014/main" val="20013"/>
                    </a:ext>
                  </a:extLst>
                </a:gridCol>
                <a:gridCol w="686585">
                  <a:extLst>
                    <a:ext uri="{9D8B030D-6E8A-4147-A177-3AD203B41FA5}">
                      <a16:colId xmlns:a16="http://schemas.microsoft.com/office/drawing/2014/main" val="20014"/>
                    </a:ext>
                  </a:extLst>
                </a:gridCol>
              </a:tblGrid>
              <a:tr h="161063">
                <a:tc rowSpan="2">
                  <a:txBody>
                    <a:bodyPr/>
                    <a:lstStyle/>
                    <a:p>
                      <a:pPr algn="ctr" rtl="0" fontAlgn="ctr"/>
                      <a:r>
                        <a:rPr lang="pl-PL" sz="1000" u="none" strike="noStrike" dirty="0">
                          <a:effectLst/>
                          <a:latin typeface="Times New Roman" panose="02020603050405020304" pitchFamily="18" charset="0"/>
                          <a:cs typeface="Times New Roman" panose="02020603050405020304" pitchFamily="18" charset="0"/>
                        </a:rPr>
                        <a:t>Wielkość popielnicy</a:t>
                      </a:r>
                      <a:endParaRPr lang="pl-PL" sz="1000" b="1" i="0" u="none" strike="noStrike" dirty="0">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gridSpan="9">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Wielkość pokryw</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rowSpan="2">
                  <a:txBody>
                    <a:bodyPr/>
                    <a:lstStyle/>
                    <a:p>
                      <a:pPr algn="ctr" rtl="0" fontAlgn="ctr"/>
                      <a:r>
                        <a:rPr lang="pl-PL" sz="1000" u="none" strike="noStrike" dirty="0">
                          <a:effectLst/>
                          <a:latin typeface="Times New Roman" panose="02020603050405020304" pitchFamily="18" charset="0"/>
                          <a:cs typeface="Times New Roman" panose="02020603050405020304" pitchFamily="18" charset="0"/>
                        </a:rPr>
                        <a:t>Korelacja </a:t>
                      </a:r>
                      <a:r>
                        <a:rPr lang="pl-PL" sz="1000" u="none" strike="noStrike" dirty="0" err="1">
                          <a:effectLst/>
                          <a:latin typeface="Times New Roman" panose="02020603050405020304" pitchFamily="18" charset="0"/>
                          <a:cs typeface="Times New Roman" panose="02020603050405020304" pitchFamily="18" charset="0"/>
                        </a:rPr>
                        <a:t>Spearmana</a:t>
                      </a:r>
                      <a:r>
                        <a:rPr lang="pl-PL" sz="1000" u="none" strike="noStrike" dirty="0">
                          <a:effectLst/>
                          <a:latin typeface="Times New Roman" panose="02020603050405020304" pitchFamily="18" charset="0"/>
                          <a:cs typeface="Times New Roman" panose="02020603050405020304" pitchFamily="18" charset="0"/>
                        </a:rPr>
                        <a:t> pokazująca zależność pomiędzy rzeczywistymi wartościami wielkości pokryw a wielkością popielnicy</a:t>
                      </a:r>
                      <a:endParaRPr lang="pl-PL" sz="1000" b="1" i="0" u="none" strike="noStrike" dirty="0">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gridSpan="2">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Test Chi^2</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rowSpan="2">
                  <a:txBody>
                    <a:bodyPr/>
                    <a:lstStyle/>
                    <a:p>
                      <a:pPr algn="ctr" fontAlgn="b"/>
                      <a:r>
                        <a:rPr lang="pl-PL" sz="1000" u="none" strike="noStrike">
                          <a:effectLst/>
                          <a:latin typeface="Times New Roman" panose="02020603050405020304" pitchFamily="18" charset="0"/>
                          <a:cs typeface="Times New Roman" panose="02020603050405020304" pitchFamily="18" charset="0"/>
                        </a:rPr>
                        <a:t>korelacja liniowa pearsona dla danych rzeczywistych</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a:txBody>
                    <a:bodyPr/>
                    <a:lstStyle/>
                    <a:p>
                      <a:pPr algn="ctr" fontAlgn="b"/>
                      <a:r>
                        <a:rPr lang="pl-PL" sz="1000" u="none" strike="noStrike">
                          <a:effectLst/>
                          <a:latin typeface="Times New Roman" panose="02020603050405020304" pitchFamily="18" charset="0"/>
                          <a:cs typeface="Times New Roman" panose="02020603050405020304" pitchFamily="18" charset="0"/>
                        </a:rPr>
                        <a:t>korelacja spearmana pomiędzy danymi zgrupowanymi traktowanymi jako renking</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1236525">
                <a:tc vMerge="1">
                  <a:txBody>
                    <a:bodyPr/>
                    <a:lstStyle/>
                    <a:p>
                      <a:endParaRPr lang="pl-PL"/>
                    </a:p>
                  </a:txBody>
                  <a:tcPr/>
                </a:tc>
                <a:tc>
                  <a:txBody>
                    <a:bodyPr/>
                    <a:lstStyle/>
                    <a:p>
                      <a:pPr algn="ctr" rtl="0" fontAlgn="ctr"/>
                      <a:r>
                        <a:rPr lang="pl-PL" sz="1000" u="none" strike="noStrike" dirty="0">
                          <a:effectLst/>
                          <a:latin typeface="Times New Roman" panose="02020603050405020304" pitchFamily="18" charset="0"/>
                          <a:cs typeface="Times New Roman" panose="02020603050405020304" pitchFamily="18" charset="0"/>
                        </a:rPr>
                        <a:t>4,1-6p</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6,1-8p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8,1-10p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10,1-12p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12,1-14p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14,1-16p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16-18p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18,1-20p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ponad 20p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Chi^2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1"/>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Do 10p</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9">
                  <a:txBody>
                    <a:bodyPr/>
                    <a:lstStyle/>
                    <a:p>
                      <a:pPr algn="ctr" rtl="0" fontAlgn="ctr"/>
                      <a:r>
                        <a:rPr lang="pl-PL" sz="1000" u="none" strike="noStrike" dirty="0">
                          <a:effectLst/>
                          <a:latin typeface="Times New Roman" panose="02020603050405020304" pitchFamily="18" charset="0"/>
                          <a:cs typeface="Times New Roman" panose="02020603050405020304" pitchFamily="18" charset="0"/>
                        </a:rPr>
                        <a:t>0,41(p&lt;0,05)</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9">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115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9">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0,00001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9">
                  <a:txBody>
                    <a:bodyPr/>
                    <a:lstStyle/>
                    <a:p>
                      <a:pPr algn="ctr" fontAlgn="b"/>
                      <a:r>
                        <a:rPr lang="pl-PL" sz="1000" u="none" strike="noStrike">
                          <a:effectLst/>
                          <a:latin typeface="Times New Roman" panose="02020603050405020304" pitchFamily="18" charset="0"/>
                          <a:cs typeface="Times New Roman" panose="02020603050405020304" pitchFamily="18" charset="0"/>
                        </a:rPr>
                        <a:t>0,42 (p=0)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9">
                  <a:txBody>
                    <a:bodyPr/>
                    <a:lstStyle/>
                    <a:p>
                      <a:pPr algn="ctr" fontAlgn="b"/>
                      <a:r>
                        <a:rPr lang="pl-PL" sz="1000" u="none" strike="noStrike">
                          <a:effectLst/>
                          <a:latin typeface="Times New Roman" panose="02020603050405020304" pitchFamily="18" charset="0"/>
                          <a:cs typeface="Times New Roman" panose="02020603050405020304" pitchFamily="18" charset="0"/>
                        </a:rPr>
                        <a:t>0,41 (p&lt;0,05)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10,1-12p</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12,1-14p</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14,1-16p</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12</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16,1-18p</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19</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18,1-20p</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20,1-22p</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11</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8"/>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ponad 22</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9"/>
                  </a:ext>
                </a:extLst>
              </a:tr>
              <a:tr h="127053">
                <a:tc>
                  <a:txBody>
                    <a:bodyPr/>
                    <a:lstStyle/>
                    <a:p>
                      <a:pPr algn="ctr" rtl="0" fontAlgn="ctr"/>
                      <a:r>
                        <a:rPr lang="pl-PL" sz="1000" u="none" strike="noStrike">
                          <a:effectLst/>
                          <a:latin typeface="Times New Roman" panose="02020603050405020304" pitchFamily="18" charset="0"/>
                          <a:cs typeface="Times New Roman" panose="02020603050405020304" pitchFamily="18" charset="0"/>
                        </a:rPr>
                        <a:t>Razem</a:t>
                      </a:r>
                      <a:endParaRPr lang="pl-PL" sz="1000" b="1" i="0" u="none" strike="noStrike">
                        <a:solidFill>
                          <a:srgbClr val="FFFFFF"/>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62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65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dirty="0">
                          <a:effectLst/>
                          <a:latin typeface="Times New Roman" panose="02020603050405020304" pitchFamily="18" charset="0"/>
                          <a:cs typeface="Times New Roman" panose="02020603050405020304" pitchFamily="18" charset="0"/>
                        </a:rPr>
                        <a:t>13</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649642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4052022221"/>
              </p:ext>
            </p:extLst>
          </p:nvPr>
        </p:nvGraphicFramePr>
        <p:xfrm>
          <a:off x="182880" y="160021"/>
          <a:ext cx="5029200" cy="1760220"/>
        </p:xfrm>
        <a:graphic>
          <a:graphicData uri="http://schemas.openxmlformats.org/drawingml/2006/table">
            <a:tbl>
              <a:tblPr firstRow="1" firstCol="1" bandRow="1">
                <a:tableStyleId>{073A0DAA-6AF3-43AB-8588-CEC1D06C72B9}</a:tableStyleId>
              </a:tblPr>
              <a:tblGrid>
                <a:gridCol w="628650">
                  <a:extLst>
                    <a:ext uri="{9D8B030D-6E8A-4147-A177-3AD203B41FA5}">
                      <a16:colId xmlns:a16="http://schemas.microsoft.com/office/drawing/2014/main" val="20000"/>
                    </a:ext>
                  </a:extLst>
                </a:gridCol>
                <a:gridCol w="628650">
                  <a:extLst>
                    <a:ext uri="{9D8B030D-6E8A-4147-A177-3AD203B41FA5}">
                      <a16:colId xmlns:a16="http://schemas.microsoft.com/office/drawing/2014/main" val="20001"/>
                    </a:ext>
                  </a:extLst>
                </a:gridCol>
                <a:gridCol w="628650">
                  <a:extLst>
                    <a:ext uri="{9D8B030D-6E8A-4147-A177-3AD203B41FA5}">
                      <a16:colId xmlns:a16="http://schemas.microsoft.com/office/drawing/2014/main" val="20002"/>
                    </a:ext>
                  </a:extLst>
                </a:gridCol>
                <a:gridCol w="628650">
                  <a:extLst>
                    <a:ext uri="{9D8B030D-6E8A-4147-A177-3AD203B41FA5}">
                      <a16:colId xmlns:a16="http://schemas.microsoft.com/office/drawing/2014/main" val="20003"/>
                    </a:ext>
                  </a:extLst>
                </a:gridCol>
                <a:gridCol w="628650">
                  <a:extLst>
                    <a:ext uri="{9D8B030D-6E8A-4147-A177-3AD203B41FA5}">
                      <a16:colId xmlns:a16="http://schemas.microsoft.com/office/drawing/2014/main" val="20004"/>
                    </a:ext>
                  </a:extLst>
                </a:gridCol>
                <a:gridCol w="628650">
                  <a:extLst>
                    <a:ext uri="{9D8B030D-6E8A-4147-A177-3AD203B41FA5}">
                      <a16:colId xmlns:a16="http://schemas.microsoft.com/office/drawing/2014/main" val="20005"/>
                    </a:ext>
                  </a:extLst>
                </a:gridCol>
                <a:gridCol w="628650">
                  <a:extLst>
                    <a:ext uri="{9D8B030D-6E8A-4147-A177-3AD203B41FA5}">
                      <a16:colId xmlns:a16="http://schemas.microsoft.com/office/drawing/2014/main" val="20006"/>
                    </a:ext>
                  </a:extLst>
                </a:gridCol>
                <a:gridCol w="628650">
                  <a:extLst>
                    <a:ext uri="{9D8B030D-6E8A-4147-A177-3AD203B41FA5}">
                      <a16:colId xmlns:a16="http://schemas.microsoft.com/office/drawing/2014/main" val="20007"/>
                    </a:ext>
                  </a:extLst>
                </a:gridCol>
              </a:tblGrid>
              <a:tr h="647436">
                <a:tc>
                  <a:txBody>
                    <a:bodyPr/>
                    <a:lstStyle/>
                    <a:p>
                      <a:pPr algn="ctr" fontAlgn="b"/>
                      <a:r>
                        <a:rPr lang="pl-PL" sz="1100" u="none" strike="noStrike" dirty="0">
                          <a:effectLst/>
                          <a:latin typeface="Times New Roman" panose="02020603050405020304" pitchFamily="18" charset="0"/>
                          <a:cs typeface="Times New Roman" panose="02020603050405020304" pitchFamily="18" charset="0"/>
                        </a:rPr>
                        <a:t> </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gridSpan="5">
                  <a:txBody>
                    <a:bodyPr/>
                    <a:lstStyle/>
                    <a:p>
                      <a:pPr algn="ctr" fontAlgn="b"/>
                      <a:r>
                        <a:rPr lang="pl-PL" sz="1100" u="none" strike="noStrike" dirty="0">
                          <a:effectLst/>
                          <a:latin typeface="Times New Roman" panose="02020603050405020304" pitchFamily="18" charset="0"/>
                          <a:cs typeface="Times New Roman" panose="02020603050405020304" pitchFamily="18" charset="0"/>
                        </a:rPr>
                        <a:t>Wiek</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wiek  dzieci a dorośli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370928">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Infans 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Infans II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Infans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Młodzież</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Dorośli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chi^2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p</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70928">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Jest</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73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244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2,3</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0,68</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70928">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Nie ma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305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80</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966</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bl>
          </a:graphicData>
        </a:graphic>
      </p:graphicFrame>
      <p:sp>
        <p:nvSpPr>
          <p:cNvPr id="4" name="pole tekstowe 3"/>
          <p:cNvSpPr txBox="1"/>
          <p:nvPr/>
        </p:nvSpPr>
        <p:spPr>
          <a:xfrm>
            <a:off x="586740" y="2322096"/>
            <a:ext cx="4008120" cy="830997"/>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Nie jesteśmy w stanie stwierdzić związku między samą obecnością przystawek a wiekiem zmarłego</a:t>
            </a:r>
          </a:p>
        </p:txBody>
      </p:sp>
      <p:graphicFrame>
        <p:nvGraphicFramePr>
          <p:cNvPr id="5" name="Obiekt 4"/>
          <p:cNvGraphicFramePr>
            <a:graphicFrameLocks noChangeAspect="1"/>
          </p:cNvGraphicFramePr>
          <p:nvPr>
            <p:extLst>
              <p:ext uri="{D42A27DB-BD31-4B8C-83A1-F6EECF244321}">
                <p14:modId xmlns:p14="http://schemas.microsoft.com/office/powerpoint/2010/main" val="2304264344"/>
              </p:ext>
            </p:extLst>
          </p:nvPr>
        </p:nvGraphicFramePr>
        <p:xfrm>
          <a:off x="5836167" y="1540614"/>
          <a:ext cx="5905500" cy="4648200"/>
        </p:xfrm>
        <a:graphic>
          <a:graphicData uri="http://schemas.openxmlformats.org/presentationml/2006/ole">
            <mc:AlternateContent xmlns:mc="http://schemas.openxmlformats.org/markup-compatibility/2006">
              <mc:Choice xmlns:v="urn:schemas-microsoft-com:vml" Requires="v">
                <p:oleObj spid="_x0000_s12664" name="Graph" r:id="rId3" imgW="5943600" imgH="4462200" progId="Statistica.Graph">
                  <p:embed/>
                </p:oleObj>
              </mc:Choice>
              <mc:Fallback>
                <p:oleObj name="Graph" r:id="rId3" imgW="5943600" imgH="4462200" progId="Statistica.Graph">
                  <p:embed/>
                  <p:pic>
                    <p:nvPicPr>
                      <p:cNvPr id="0" name="Obiek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6167" y="1540614"/>
                        <a:ext cx="5905500" cy="46482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2475498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5" name="Picture 13" descr="Znaleziony obraz"/>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3357" y="1296840"/>
            <a:ext cx="4563361" cy="3627672"/>
          </a:xfrm>
          <a:prstGeom prst="rect">
            <a:avLst/>
          </a:prstGeom>
          <a:noFill/>
          <a:extLst>
            <a:ext uri="{909E8E84-426E-40DD-AFC4-6F175D3DCCD1}">
              <a14:hiddenFill xmlns:a14="http://schemas.microsoft.com/office/drawing/2010/main">
                <a:solidFill>
                  <a:srgbClr val="FFFFFF"/>
                </a:solidFill>
              </a14:hiddenFill>
            </a:ext>
          </a:extLst>
        </p:spPr>
      </p:pic>
      <p:sp>
        <p:nvSpPr>
          <p:cNvPr id="7" name="Prostokąt 6"/>
          <p:cNvSpPr/>
          <p:nvPr/>
        </p:nvSpPr>
        <p:spPr>
          <a:xfrm>
            <a:off x="497305" y="367298"/>
            <a:ext cx="10668000" cy="1077218"/>
          </a:xfrm>
          <a:prstGeom prst="rect">
            <a:avLst/>
          </a:prstGeom>
        </p:spPr>
        <p:txBody>
          <a:bodyPr wrap="square">
            <a:spAutoFit/>
          </a:bodyPr>
          <a:lstStyle/>
          <a:p>
            <a:pPr marL="285750" indent="-285750" algn="just">
              <a:buFont typeface="Arial" panose="020B0604020202020204" pitchFamily="34" charset="0"/>
              <a:buChar char="•"/>
            </a:pPr>
            <a:endParaRPr lang="pl-PL" sz="16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Dzieciństwo to okres w którym wpajano zasady jakimi rządziła się dana społeczność oraz przyuczano dziecko do funkcji jakie w przyszłości będzie pełnić.</a:t>
            </a:r>
          </a:p>
          <a:p>
            <a:pPr marL="285750" indent="-285750" algn="just">
              <a:buFont typeface="Arial" panose="020B0604020202020204" pitchFamily="34" charset="0"/>
              <a:buChar char="•"/>
            </a:pPr>
            <a:endParaRPr lang="pl-PL" sz="1600" dirty="0">
              <a:effectLst/>
              <a:latin typeface="Times New Roman" panose="02020603050405020304" pitchFamily="18" charset="0"/>
              <a:cs typeface="Times New Roman" panose="02020603050405020304" pitchFamily="18" charset="0"/>
            </a:endParaRPr>
          </a:p>
        </p:txBody>
      </p:sp>
      <p:sp>
        <p:nvSpPr>
          <p:cNvPr id="8" name="Prostokąt 7"/>
          <p:cNvSpPr/>
          <p:nvPr/>
        </p:nvSpPr>
        <p:spPr>
          <a:xfrm>
            <a:off x="497305" y="1200234"/>
            <a:ext cx="6801672" cy="2308324"/>
          </a:xfrm>
          <a:prstGeom prst="rect">
            <a:avLst/>
          </a:prstGeom>
        </p:spPr>
        <p:txBody>
          <a:bodyPr wrap="square">
            <a:spAutoFit/>
          </a:bodyPr>
          <a:lstStyle/>
          <a:p>
            <a:pPr marL="285750" indent="-285750" algn="just">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Znamy liczne zabiegi inicjacyjne mające na celu wprowadzenie dziecka do społeczności osób dorosłych. Zwyczaje te były naprawdę różnorodne np. u niektórych plemion Australijskich aborygenów wybijano niektóre zęby, dochodziło do pozornego uśmiercania chłopca po to by mógł odrodzić się jako dorosły mężczyzna. Wreszcie znany jest obrzęd postrzyżyn wśród Słowian, czy też żydowska Bar </a:t>
            </a:r>
            <a:r>
              <a:rPr lang="pl-PL" sz="1600" dirty="0" err="1">
                <a:latin typeface="Times New Roman" panose="02020603050405020304" pitchFamily="18" charset="0"/>
                <a:cs typeface="Times New Roman" panose="02020603050405020304" pitchFamily="18" charset="0"/>
              </a:rPr>
              <a:t>Micwa</a:t>
            </a:r>
            <a:r>
              <a:rPr lang="pl-PL" sz="1600" dirty="0">
                <a:latin typeface="Times New Roman" panose="02020603050405020304" pitchFamily="18" charset="0"/>
                <a:cs typeface="Times New Roman" panose="02020603050405020304" pitchFamily="18" charset="0"/>
              </a:rPr>
              <a:t>. Nawet bierzmowanie i komunia stanowią jakby nie było zabiegi o charakterze inicjacyjnym pokazujące dojrzałość danej osoby. Wszystkie te obrzędy miały na celu udowodnienie, że dziecko jest pełno prawnym  członkiem danej społeczności</a:t>
            </a:r>
            <a:endParaRPr lang="pl-PL" sz="1600" dirty="0"/>
          </a:p>
        </p:txBody>
      </p:sp>
      <p:sp>
        <p:nvSpPr>
          <p:cNvPr id="9" name="pole tekstowe 8"/>
          <p:cNvSpPr txBox="1"/>
          <p:nvPr/>
        </p:nvSpPr>
        <p:spPr>
          <a:xfrm>
            <a:off x="497305" y="3470086"/>
            <a:ext cx="6801672" cy="1815882"/>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Jest jasnym, że do momentu inicjacji pozycja oraz sposób podchodzenia do danej osoby były zupełnie inne od tego co było po, gdy traktowano ją już jako osobę dorosłą. Te różnice mogły zaznaczać się na rozmaite sposoby celem który sobie postawiłem jest sprawdzenie czy w inwentarzu grobowym nie możemy dopatrzyć się cech mogących świadczyć o innym podejściu względem dzieci. Wydaje się, iż w tak ważnej kwestii jaką był pogrzeb te rzeczy starano się możliwie jak najwyraźniej zamanifestować. </a:t>
            </a:r>
          </a:p>
        </p:txBody>
      </p:sp>
      <p:sp>
        <p:nvSpPr>
          <p:cNvPr id="10" name="Prostokąt 9"/>
          <p:cNvSpPr/>
          <p:nvPr/>
        </p:nvSpPr>
        <p:spPr>
          <a:xfrm>
            <a:off x="497305" y="5247496"/>
            <a:ext cx="11694695" cy="1077218"/>
          </a:xfrm>
          <a:prstGeom prst="rect">
            <a:avLst/>
          </a:prstGeom>
        </p:spPr>
        <p:txBody>
          <a:bodyPr wrap="square">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Trzeba też zanotować, że ten moment inicjacji w każdej społeczności odbywał się w różnym wieku. Osoby, które my obecnie traktujemy  jak dzieci w pradziejach oraz średniowieczu już rodziły własne dzieci. Antropolog fizyczny daje nam informacje na temat wieku fizycznego ten wiek kulturowy jest dla niego nie osiągalny. Stąd odnalezienie przedmiotów będących wyznacznikami pochówków dorosłych  w grobach dzieci może nam pomóc w mówieniu o wieku kulturowym.  </a:t>
            </a:r>
          </a:p>
        </p:txBody>
      </p:sp>
    </p:spTree>
    <p:extLst>
      <p:ext uri="{BB962C8B-B14F-4D97-AF65-F5344CB8AC3E}">
        <p14:creationId xmlns:p14="http://schemas.microsoft.com/office/powerpoint/2010/main" val="1767369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494470290"/>
              </p:ext>
            </p:extLst>
          </p:nvPr>
        </p:nvGraphicFramePr>
        <p:xfrm>
          <a:off x="685481" y="228602"/>
          <a:ext cx="5075238" cy="1965957"/>
        </p:xfrm>
        <a:graphic>
          <a:graphicData uri="http://schemas.openxmlformats.org/drawingml/2006/table">
            <a:tbl>
              <a:tblPr firstRow="1" firstCol="1" bandRow="1">
                <a:tableStyleId>{073A0DAA-6AF3-43AB-8588-CEC1D06C72B9}</a:tableStyleId>
              </a:tblPr>
              <a:tblGrid>
                <a:gridCol w="725034">
                  <a:extLst>
                    <a:ext uri="{9D8B030D-6E8A-4147-A177-3AD203B41FA5}">
                      <a16:colId xmlns:a16="http://schemas.microsoft.com/office/drawing/2014/main" val="20000"/>
                    </a:ext>
                  </a:extLst>
                </a:gridCol>
                <a:gridCol w="725034">
                  <a:extLst>
                    <a:ext uri="{9D8B030D-6E8A-4147-A177-3AD203B41FA5}">
                      <a16:colId xmlns:a16="http://schemas.microsoft.com/office/drawing/2014/main" val="20001"/>
                    </a:ext>
                  </a:extLst>
                </a:gridCol>
                <a:gridCol w="725034">
                  <a:extLst>
                    <a:ext uri="{9D8B030D-6E8A-4147-A177-3AD203B41FA5}">
                      <a16:colId xmlns:a16="http://schemas.microsoft.com/office/drawing/2014/main" val="20002"/>
                    </a:ext>
                  </a:extLst>
                </a:gridCol>
                <a:gridCol w="725034">
                  <a:extLst>
                    <a:ext uri="{9D8B030D-6E8A-4147-A177-3AD203B41FA5}">
                      <a16:colId xmlns:a16="http://schemas.microsoft.com/office/drawing/2014/main" val="20003"/>
                    </a:ext>
                  </a:extLst>
                </a:gridCol>
                <a:gridCol w="725034">
                  <a:extLst>
                    <a:ext uri="{9D8B030D-6E8A-4147-A177-3AD203B41FA5}">
                      <a16:colId xmlns:a16="http://schemas.microsoft.com/office/drawing/2014/main" val="20004"/>
                    </a:ext>
                  </a:extLst>
                </a:gridCol>
                <a:gridCol w="725034">
                  <a:extLst>
                    <a:ext uri="{9D8B030D-6E8A-4147-A177-3AD203B41FA5}">
                      <a16:colId xmlns:a16="http://schemas.microsoft.com/office/drawing/2014/main" val="20005"/>
                    </a:ext>
                  </a:extLst>
                </a:gridCol>
                <a:gridCol w="725034">
                  <a:extLst>
                    <a:ext uri="{9D8B030D-6E8A-4147-A177-3AD203B41FA5}">
                      <a16:colId xmlns:a16="http://schemas.microsoft.com/office/drawing/2014/main" val="20006"/>
                    </a:ext>
                  </a:extLst>
                </a:gridCol>
              </a:tblGrid>
              <a:tr h="280851">
                <a:tc rowSpan="2">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wiek</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4">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Liczba przystawek</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chi^2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p</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280851">
                <a:tc vMerge="1">
                  <a:txBody>
                    <a:bodyPr/>
                    <a:lstStyle/>
                    <a:p>
                      <a:endParaRPr lang="pl-PL"/>
                    </a:p>
                  </a:txBody>
                  <a:tcP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od 4 do 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10,15</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0,34</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80851">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Infans 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47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19</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2"/>
                  </a:ext>
                </a:extLst>
              </a:tr>
              <a:tr h="280851">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Infans II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280851">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Infans </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280851">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Młodzież</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280851">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Dorośli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46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16</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bl>
          </a:graphicData>
        </a:graphic>
      </p:graphicFrame>
      <p:graphicFrame>
        <p:nvGraphicFramePr>
          <p:cNvPr id="3" name="Obiekt 2"/>
          <p:cNvGraphicFramePr>
            <a:graphicFrameLocks noChangeAspect="1"/>
          </p:cNvGraphicFramePr>
          <p:nvPr>
            <p:extLst>
              <p:ext uri="{D42A27DB-BD31-4B8C-83A1-F6EECF244321}">
                <p14:modId xmlns:p14="http://schemas.microsoft.com/office/powerpoint/2010/main" val="3551978380"/>
              </p:ext>
            </p:extLst>
          </p:nvPr>
        </p:nvGraphicFramePr>
        <p:xfrm>
          <a:off x="5943600" y="1792923"/>
          <a:ext cx="5943600" cy="4457700"/>
        </p:xfrm>
        <a:graphic>
          <a:graphicData uri="http://schemas.openxmlformats.org/presentationml/2006/ole">
            <mc:AlternateContent xmlns:mc="http://schemas.openxmlformats.org/markup-compatibility/2006">
              <mc:Choice xmlns:v="urn:schemas-microsoft-com:vml" Requires="v">
                <p:oleObj spid="_x0000_s13681" name="Graph" r:id="rId3" imgW="5943600" imgH="4462200" progId="STATISTICA.Graph">
                  <p:embed/>
                </p:oleObj>
              </mc:Choice>
              <mc:Fallback>
                <p:oleObj name="Graph" r:id="rId3" imgW="5943600" imgH="4462200" progId="STATISTICA.Graph">
                  <p:embed/>
                  <p:pic>
                    <p:nvPicPr>
                      <p:cNvPr id="0" name=""/>
                      <p:cNvPicPr/>
                      <p:nvPr/>
                    </p:nvPicPr>
                    <p:blipFill>
                      <a:blip r:embed="rId4"/>
                      <a:stretch>
                        <a:fillRect/>
                      </a:stretch>
                    </p:blipFill>
                    <p:spPr>
                      <a:xfrm>
                        <a:off x="5943600" y="1792923"/>
                        <a:ext cx="5943600" cy="4457700"/>
                      </a:xfrm>
                      <a:prstGeom prst="rect">
                        <a:avLst/>
                      </a:prstGeom>
                    </p:spPr>
                  </p:pic>
                </p:oleObj>
              </mc:Fallback>
            </mc:AlternateContent>
          </a:graphicData>
        </a:graphic>
      </p:graphicFrame>
      <p:sp>
        <p:nvSpPr>
          <p:cNvPr id="4" name="Prostokąt 3"/>
          <p:cNvSpPr/>
          <p:nvPr/>
        </p:nvSpPr>
        <p:spPr>
          <a:xfrm>
            <a:off x="381000" y="2816275"/>
            <a:ext cx="5562600" cy="2031325"/>
          </a:xfrm>
          <a:prstGeom prst="rect">
            <a:avLst/>
          </a:prstGeom>
        </p:spPr>
        <p:txBody>
          <a:bodyPr wrap="square">
            <a:spAutoFit/>
          </a:bodyPr>
          <a:lstStyle/>
          <a:p>
            <a:pPr marL="285750" indent="-285750">
              <a:buFont typeface="Arial" panose="020B0604020202020204" pitchFamily="34" charset="0"/>
              <a:buChar char="•"/>
            </a:pPr>
            <a:r>
              <a:rPr lang="pl-PL" dirty="0">
                <a:latin typeface="Times New Roman" panose="02020603050405020304" pitchFamily="18" charset="0"/>
                <a:cs typeface="Times New Roman" panose="02020603050405020304" pitchFamily="18" charset="0"/>
              </a:rPr>
              <a:t>Nie jesteśmy w stanie stwierdzić związku między liczbą przystawek a wiekiem zmarłego zarówno w naszym podziale jak i w podziale wieku na dzieci i dorosłych (patrz ilorazy szans od ratio). Jedynie  w przypadku pochówków z 4 i większą liczbą przystawek mamy większe prawdopodobieństwo pochówku dorosłego to dotyczy jednak niskiej serii</a:t>
            </a:r>
          </a:p>
        </p:txBody>
      </p:sp>
    </p:spTree>
    <p:extLst>
      <p:ext uri="{BB962C8B-B14F-4D97-AF65-F5344CB8AC3E}">
        <p14:creationId xmlns:p14="http://schemas.microsoft.com/office/powerpoint/2010/main" val="94362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4" name="Tabela 3"/>
          <p:cNvGraphicFramePr>
            <a:graphicFrameLocks noGrp="1"/>
          </p:cNvGraphicFramePr>
          <p:nvPr>
            <p:extLst>
              <p:ext uri="{D42A27DB-BD31-4B8C-83A1-F6EECF244321}">
                <p14:modId xmlns:p14="http://schemas.microsoft.com/office/powerpoint/2010/main" val="1252441055"/>
              </p:ext>
            </p:extLst>
          </p:nvPr>
        </p:nvGraphicFramePr>
        <p:xfrm>
          <a:off x="152400" y="259612"/>
          <a:ext cx="10990522" cy="3461781"/>
        </p:xfrm>
        <a:graphic>
          <a:graphicData uri="http://schemas.openxmlformats.org/drawingml/2006/table">
            <a:tbl>
              <a:tblPr firstRow="1" firstCol="1" bandRow="1">
                <a:tableStyleId>{073A0DAA-6AF3-43AB-8588-CEC1D06C72B9}</a:tableStyleId>
              </a:tblPr>
              <a:tblGrid>
                <a:gridCol w="1048199">
                  <a:extLst>
                    <a:ext uri="{9D8B030D-6E8A-4147-A177-3AD203B41FA5}">
                      <a16:colId xmlns:a16="http://schemas.microsoft.com/office/drawing/2014/main" val="20000"/>
                    </a:ext>
                  </a:extLst>
                </a:gridCol>
                <a:gridCol w="498154">
                  <a:extLst>
                    <a:ext uri="{9D8B030D-6E8A-4147-A177-3AD203B41FA5}">
                      <a16:colId xmlns:a16="http://schemas.microsoft.com/office/drawing/2014/main" val="20001"/>
                    </a:ext>
                  </a:extLst>
                </a:gridCol>
                <a:gridCol w="498154">
                  <a:extLst>
                    <a:ext uri="{9D8B030D-6E8A-4147-A177-3AD203B41FA5}">
                      <a16:colId xmlns:a16="http://schemas.microsoft.com/office/drawing/2014/main" val="20002"/>
                    </a:ext>
                  </a:extLst>
                </a:gridCol>
                <a:gridCol w="498154">
                  <a:extLst>
                    <a:ext uri="{9D8B030D-6E8A-4147-A177-3AD203B41FA5}">
                      <a16:colId xmlns:a16="http://schemas.microsoft.com/office/drawing/2014/main" val="20003"/>
                    </a:ext>
                  </a:extLst>
                </a:gridCol>
                <a:gridCol w="498154">
                  <a:extLst>
                    <a:ext uri="{9D8B030D-6E8A-4147-A177-3AD203B41FA5}">
                      <a16:colId xmlns:a16="http://schemas.microsoft.com/office/drawing/2014/main" val="20004"/>
                    </a:ext>
                  </a:extLst>
                </a:gridCol>
                <a:gridCol w="498154">
                  <a:extLst>
                    <a:ext uri="{9D8B030D-6E8A-4147-A177-3AD203B41FA5}">
                      <a16:colId xmlns:a16="http://schemas.microsoft.com/office/drawing/2014/main" val="20005"/>
                    </a:ext>
                  </a:extLst>
                </a:gridCol>
                <a:gridCol w="498154">
                  <a:extLst>
                    <a:ext uri="{9D8B030D-6E8A-4147-A177-3AD203B41FA5}">
                      <a16:colId xmlns:a16="http://schemas.microsoft.com/office/drawing/2014/main" val="20006"/>
                    </a:ext>
                  </a:extLst>
                </a:gridCol>
                <a:gridCol w="1037821">
                  <a:extLst>
                    <a:ext uri="{9D8B030D-6E8A-4147-A177-3AD203B41FA5}">
                      <a16:colId xmlns:a16="http://schemas.microsoft.com/office/drawing/2014/main" val="20007"/>
                    </a:ext>
                  </a:extLst>
                </a:gridCol>
                <a:gridCol w="1380302">
                  <a:extLst>
                    <a:ext uri="{9D8B030D-6E8A-4147-A177-3AD203B41FA5}">
                      <a16:colId xmlns:a16="http://schemas.microsoft.com/office/drawing/2014/main" val="20008"/>
                    </a:ext>
                  </a:extLst>
                </a:gridCol>
                <a:gridCol w="1377707">
                  <a:extLst>
                    <a:ext uri="{9D8B030D-6E8A-4147-A177-3AD203B41FA5}">
                      <a16:colId xmlns:a16="http://schemas.microsoft.com/office/drawing/2014/main" val="20009"/>
                    </a:ext>
                  </a:extLst>
                </a:gridCol>
                <a:gridCol w="879553">
                  <a:extLst>
                    <a:ext uri="{9D8B030D-6E8A-4147-A177-3AD203B41FA5}">
                      <a16:colId xmlns:a16="http://schemas.microsoft.com/office/drawing/2014/main" val="20010"/>
                    </a:ext>
                  </a:extLst>
                </a:gridCol>
                <a:gridCol w="1141603">
                  <a:extLst>
                    <a:ext uri="{9D8B030D-6E8A-4147-A177-3AD203B41FA5}">
                      <a16:colId xmlns:a16="http://schemas.microsoft.com/office/drawing/2014/main" val="20011"/>
                    </a:ext>
                  </a:extLst>
                </a:gridCol>
                <a:gridCol w="1136413">
                  <a:extLst>
                    <a:ext uri="{9D8B030D-6E8A-4147-A177-3AD203B41FA5}">
                      <a16:colId xmlns:a16="http://schemas.microsoft.com/office/drawing/2014/main" val="20012"/>
                    </a:ext>
                  </a:extLst>
                </a:gridCol>
              </a:tblGrid>
              <a:tr h="346178">
                <a:tc rowSpan="2">
                  <a:txBody>
                    <a:bodyPr/>
                    <a:lstStyle/>
                    <a:p>
                      <a:pPr algn="ctr" fontAlgn="b"/>
                      <a:r>
                        <a:rPr lang="pl-PL" sz="1400" u="none" strike="noStrike" dirty="0">
                          <a:effectLst/>
                          <a:latin typeface="Times New Roman" panose="02020603050405020304" pitchFamily="18" charset="0"/>
                          <a:cs typeface="Times New Roman" panose="02020603050405020304" pitchFamily="18" charset="0"/>
                        </a:rPr>
                        <a:t>grupa</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10">
                  <a:txBody>
                    <a:bodyPr/>
                    <a:lstStyle/>
                    <a:p>
                      <a:pPr algn="ctr" fontAlgn="b"/>
                      <a:r>
                        <a:rPr lang="pl-PL" sz="1400" u="none" strike="noStrike" dirty="0">
                          <a:effectLst/>
                          <a:latin typeface="Times New Roman" panose="02020603050405020304" pitchFamily="18" charset="0"/>
                          <a:cs typeface="Times New Roman" panose="02020603050405020304" pitchFamily="18" charset="0"/>
                        </a:rPr>
                        <a:t>wielkość przystawki</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b"/>
                      <a:r>
                        <a:rPr lang="pl-PL" sz="1400" u="none" strike="noStrike">
                          <a:effectLst/>
                          <a:latin typeface="Times New Roman" panose="02020603050405020304" pitchFamily="18" charset="0"/>
                          <a:cs typeface="Times New Roman" panose="02020603050405020304" pitchFamily="18" charset="0"/>
                        </a:rPr>
                        <a:t>test K-W</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038535">
                <a:tc vMerge="1">
                  <a:txBody>
                    <a:bodyPr/>
                    <a:lstStyle/>
                    <a:p>
                      <a:endParaRPr lang="pl-PL"/>
                    </a:p>
                  </a:txBody>
                  <a:tcP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średnia</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dolny 95% CI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górny 95%CI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N</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median</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SD</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pomocnicze</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błąd mediany</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95% dolny CI dla mediany</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95% górny CI dla mediany</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K-W</a:t>
                      </a:r>
                      <a:endParaRPr lang="pl-PL" sz="14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p</a:t>
                      </a:r>
                      <a:endParaRPr lang="pl-PL" sz="14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46178">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Infas 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5,63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4,64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6,61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40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5,10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3,08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6,32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0,61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4,49</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5,71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400" u="none" strike="noStrike">
                          <a:effectLst/>
                          <a:latin typeface="Times New Roman" panose="02020603050405020304" pitchFamily="18" charset="0"/>
                          <a:cs typeface="Times New Roman" panose="02020603050405020304" pitchFamily="18" charset="0"/>
                        </a:rPr>
                        <a:t>20,8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400" u="none" strike="noStrike">
                          <a:effectLst/>
                          <a:latin typeface="Times New Roman" panose="02020603050405020304" pitchFamily="18" charset="0"/>
                          <a:cs typeface="Times New Roman" panose="02020603050405020304" pitchFamily="18" charset="0"/>
                        </a:rPr>
                        <a:t>0,0003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46178">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Infas II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7,41</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2,02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12,81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5,90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5,14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2,45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2,63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3,27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8,53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346178">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Infas</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10,94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4,24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17,64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12,33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2,70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1,73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1,95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0,00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14,28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46178">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Młodzież</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6,12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10,51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6,16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1,73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1,28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4,88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7,44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346178">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dorośli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6,81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6,34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7,28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120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6,12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2,59</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10,95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0,30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5,82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6,41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346178">
                <a:tc>
                  <a:txBody>
                    <a:bodyPr/>
                    <a:lstStyle/>
                    <a:p>
                      <a:pPr algn="ctr" fontAlgn="b"/>
                      <a:r>
                        <a:rPr lang="pl-PL" sz="1400" u="none" strike="noStrike">
                          <a:effectLst/>
                          <a:latin typeface="Times New Roman" panose="02020603050405020304" pitchFamily="18" charset="0"/>
                          <a:cs typeface="Times New Roman" panose="02020603050405020304" pitchFamily="18" charset="0"/>
                        </a:rPr>
                        <a:t>ogół</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6,62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6,18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7,05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5,83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2,89</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13,11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0,28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a:effectLst/>
                          <a:latin typeface="Times New Roman" panose="02020603050405020304" pitchFamily="18" charset="0"/>
                          <a:cs typeface="Times New Roman" panose="02020603050405020304" pitchFamily="18" charset="0"/>
                        </a:rPr>
                        <a:t>5,55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400" u="none" strike="noStrike" dirty="0">
                          <a:effectLst/>
                          <a:latin typeface="Times New Roman" panose="02020603050405020304" pitchFamily="18" charset="0"/>
                          <a:cs typeface="Times New Roman" panose="02020603050405020304" pitchFamily="18" charset="0"/>
                        </a:rPr>
                        <a:t>6,11</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786434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Obiekt 1"/>
          <p:cNvGraphicFramePr>
            <a:graphicFrameLocks noChangeAspect="1"/>
          </p:cNvGraphicFramePr>
          <p:nvPr>
            <p:extLst>
              <p:ext uri="{D42A27DB-BD31-4B8C-83A1-F6EECF244321}">
                <p14:modId xmlns:p14="http://schemas.microsoft.com/office/powerpoint/2010/main" val="3518598107"/>
              </p:ext>
            </p:extLst>
          </p:nvPr>
        </p:nvGraphicFramePr>
        <p:xfrm>
          <a:off x="0" y="0"/>
          <a:ext cx="4593265" cy="3615344"/>
        </p:xfrm>
        <a:graphic>
          <a:graphicData uri="http://schemas.openxmlformats.org/presentationml/2006/ole">
            <mc:AlternateContent xmlns:mc="http://schemas.openxmlformats.org/markup-compatibility/2006">
              <mc:Choice xmlns:v="urn:schemas-microsoft-com:vml" Requires="v">
                <p:oleObj spid="_x0000_s30932" name="Graph" r:id="rId3" imgW="5943600" imgH="4462200" progId="Statistica.Graph">
                  <p:embed/>
                </p:oleObj>
              </mc:Choice>
              <mc:Fallback>
                <p:oleObj name="Graph" r:id="rId3" imgW="5943600" imgH="4462200" progId="Statistica.Graph">
                  <p:embed/>
                  <p:pic>
                    <p:nvPicPr>
                      <p:cNvPr id="0" name="Obiekt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593265" cy="3615344"/>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3" name="Obiekt 2"/>
          <p:cNvGraphicFramePr>
            <a:graphicFrameLocks noChangeAspect="1"/>
          </p:cNvGraphicFramePr>
          <p:nvPr>
            <p:extLst>
              <p:ext uri="{D42A27DB-BD31-4B8C-83A1-F6EECF244321}">
                <p14:modId xmlns:p14="http://schemas.microsoft.com/office/powerpoint/2010/main" val="728072001"/>
              </p:ext>
            </p:extLst>
          </p:nvPr>
        </p:nvGraphicFramePr>
        <p:xfrm>
          <a:off x="8512803" y="0"/>
          <a:ext cx="3679197" cy="3928771"/>
        </p:xfrm>
        <a:graphic>
          <a:graphicData uri="http://schemas.openxmlformats.org/presentationml/2006/ole">
            <mc:AlternateContent xmlns:mc="http://schemas.openxmlformats.org/markup-compatibility/2006">
              <mc:Choice xmlns:v="urn:schemas-microsoft-com:vml" Requires="v">
                <p:oleObj spid="_x0000_s30933" name="Graph" r:id="rId5" imgW="4462200" imgH="4462200" progId="Statistica.Graph">
                  <p:embed/>
                </p:oleObj>
              </mc:Choice>
              <mc:Fallback>
                <p:oleObj name="Graph" r:id="rId5" imgW="4462200" imgH="4462200" progId="Statistica.Graph">
                  <p:embed/>
                  <p:pic>
                    <p:nvPicPr>
                      <p:cNvPr id="0" name="Obiek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12803" y="0"/>
                        <a:ext cx="3679197" cy="3928771"/>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5" name="Obiekt 4"/>
          <p:cNvGraphicFramePr>
            <a:graphicFrameLocks noChangeAspect="1"/>
          </p:cNvGraphicFramePr>
          <p:nvPr>
            <p:extLst>
              <p:ext uri="{D42A27DB-BD31-4B8C-83A1-F6EECF244321}">
                <p14:modId xmlns:p14="http://schemas.microsoft.com/office/powerpoint/2010/main" val="4077953494"/>
              </p:ext>
            </p:extLst>
          </p:nvPr>
        </p:nvGraphicFramePr>
        <p:xfrm>
          <a:off x="4256402" y="3242656"/>
          <a:ext cx="4593265" cy="3615344"/>
        </p:xfrm>
        <a:graphic>
          <a:graphicData uri="http://schemas.openxmlformats.org/presentationml/2006/ole">
            <mc:AlternateContent xmlns:mc="http://schemas.openxmlformats.org/markup-compatibility/2006">
              <mc:Choice xmlns:v="urn:schemas-microsoft-com:vml" Requires="v">
                <p:oleObj spid="_x0000_s30934" name="Graph" r:id="rId7" imgW="5943600" imgH="4462200" progId="Statistica.Graph">
                  <p:embed/>
                </p:oleObj>
              </mc:Choice>
              <mc:Fallback>
                <p:oleObj name="Graph" r:id="rId7" imgW="5943600" imgH="4462200" progId="Statistica.Graph">
                  <p:embed/>
                  <p:pic>
                    <p:nvPicPr>
                      <p:cNvPr id="0" name="Obiekt 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56402" y="3242656"/>
                        <a:ext cx="4593265" cy="3615344"/>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1692171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179867" y="3920310"/>
            <a:ext cx="6093339" cy="923330"/>
          </a:xfrm>
          <a:prstGeom prst="rect">
            <a:avLst/>
          </a:prstGeom>
          <a:noFill/>
        </p:spPr>
        <p:txBody>
          <a:bodyPr wrap="square" rtlCol="0">
            <a:spAutoFit/>
          </a:bodyPr>
          <a:lstStyle/>
          <a:p>
            <a:pPr marL="285750" indent="-285750">
              <a:buFont typeface="Arial" panose="020B0604020202020204" pitchFamily="34" charset="0"/>
              <a:buChar char="•"/>
            </a:pPr>
            <a:r>
              <a:rPr lang="pl-PL" dirty="0">
                <a:latin typeface="Times New Roman" panose="02020603050405020304" pitchFamily="18" charset="0"/>
                <a:cs typeface="Times New Roman" panose="02020603050405020304" pitchFamily="18" charset="0"/>
              </a:rPr>
              <a:t>Co ciekawe brak możliwości zarejestrowania korelacji miedzy wielkością popielnicy a wielkością przystawki</a:t>
            </a:r>
          </a:p>
          <a:p>
            <a:pPr marL="285750" indent="-285750">
              <a:buFont typeface="Arial" panose="020B0604020202020204" pitchFamily="34" charset="0"/>
              <a:buChar char="•"/>
            </a:pPr>
            <a:endParaRPr lang="pl-PL" dirty="0">
              <a:latin typeface="Times New Roman" panose="02020603050405020304" pitchFamily="18" charset="0"/>
              <a:cs typeface="Times New Roman" panose="02020603050405020304" pitchFamily="18" charset="0"/>
            </a:endParaRPr>
          </a:p>
        </p:txBody>
      </p:sp>
      <p:graphicFrame>
        <p:nvGraphicFramePr>
          <p:cNvPr id="5" name="Tabela 4"/>
          <p:cNvGraphicFramePr>
            <a:graphicFrameLocks noGrp="1"/>
          </p:cNvGraphicFramePr>
          <p:nvPr>
            <p:extLst>
              <p:ext uri="{D42A27DB-BD31-4B8C-83A1-F6EECF244321}">
                <p14:modId xmlns:p14="http://schemas.microsoft.com/office/powerpoint/2010/main" val="3551607041"/>
              </p:ext>
            </p:extLst>
          </p:nvPr>
        </p:nvGraphicFramePr>
        <p:xfrm>
          <a:off x="0" y="0"/>
          <a:ext cx="12192002" cy="3383280"/>
        </p:xfrm>
        <a:graphic>
          <a:graphicData uri="http://schemas.openxmlformats.org/drawingml/2006/table">
            <a:tbl>
              <a:tblPr firstRow="1" firstCol="1" bandRow="1">
                <a:tableStyleId>{073A0DAA-6AF3-43AB-8588-CEC1D06C72B9}</a:tableStyleId>
              </a:tblPr>
              <a:tblGrid>
                <a:gridCol w="1104068">
                  <a:extLst>
                    <a:ext uri="{9D8B030D-6E8A-4147-A177-3AD203B41FA5}">
                      <a16:colId xmlns:a16="http://schemas.microsoft.com/office/drawing/2014/main" val="20000"/>
                    </a:ext>
                  </a:extLst>
                </a:gridCol>
                <a:gridCol w="673435">
                  <a:extLst>
                    <a:ext uri="{9D8B030D-6E8A-4147-A177-3AD203B41FA5}">
                      <a16:colId xmlns:a16="http://schemas.microsoft.com/office/drawing/2014/main" val="20001"/>
                    </a:ext>
                  </a:extLst>
                </a:gridCol>
                <a:gridCol w="572619">
                  <a:extLst>
                    <a:ext uri="{9D8B030D-6E8A-4147-A177-3AD203B41FA5}">
                      <a16:colId xmlns:a16="http://schemas.microsoft.com/office/drawing/2014/main" val="20002"/>
                    </a:ext>
                  </a:extLst>
                </a:gridCol>
                <a:gridCol w="572619">
                  <a:extLst>
                    <a:ext uri="{9D8B030D-6E8A-4147-A177-3AD203B41FA5}">
                      <a16:colId xmlns:a16="http://schemas.microsoft.com/office/drawing/2014/main" val="20003"/>
                    </a:ext>
                  </a:extLst>
                </a:gridCol>
                <a:gridCol w="572619">
                  <a:extLst>
                    <a:ext uri="{9D8B030D-6E8A-4147-A177-3AD203B41FA5}">
                      <a16:colId xmlns:a16="http://schemas.microsoft.com/office/drawing/2014/main" val="20004"/>
                    </a:ext>
                  </a:extLst>
                </a:gridCol>
                <a:gridCol w="572619">
                  <a:extLst>
                    <a:ext uri="{9D8B030D-6E8A-4147-A177-3AD203B41FA5}">
                      <a16:colId xmlns:a16="http://schemas.microsoft.com/office/drawing/2014/main" val="20005"/>
                    </a:ext>
                  </a:extLst>
                </a:gridCol>
                <a:gridCol w="572619">
                  <a:extLst>
                    <a:ext uri="{9D8B030D-6E8A-4147-A177-3AD203B41FA5}">
                      <a16:colId xmlns:a16="http://schemas.microsoft.com/office/drawing/2014/main" val="20006"/>
                    </a:ext>
                  </a:extLst>
                </a:gridCol>
                <a:gridCol w="1586630">
                  <a:extLst>
                    <a:ext uri="{9D8B030D-6E8A-4147-A177-3AD203B41FA5}">
                      <a16:colId xmlns:a16="http://schemas.microsoft.com/office/drawing/2014/main" val="20007"/>
                    </a:ext>
                  </a:extLst>
                </a:gridCol>
                <a:gridCol w="1192955">
                  <a:extLst>
                    <a:ext uri="{9D8B030D-6E8A-4147-A177-3AD203B41FA5}">
                      <a16:colId xmlns:a16="http://schemas.microsoft.com/office/drawing/2014/main" val="20008"/>
                    </a:ext>
                  </a:extLst>
                </a:gridCol>
                <a:gridCol w="1586630">
                  <a:extLst>
                    <a:ext uri="{9D8B030D-6E8A-4147-A177-3AD203B41FA5}">
                      <a16:colId xmlns:a16="http://schemas.microsoft.com/office/drawing/2014/main" val="20009"/>
                    </a:ext>
                  </a:extLst>
                </a:gridCol>
                <a:gridCol w="1014012">
                  <a:extLst>
                    <a:ext uri="{9D8B030D-6E8A-4147-A177-3AD203B41FA5}">
                      <a16:colId xmlns:a16="http://schemas.microsoft.com/office/drawing/2014/main" val="20010"/>
                    </a:ext>
                  </a:extLst>
                </a:gridCol>
                <a:gridCol w="858927">
                  <a:extLst>
                    <a:ext uri="{9D8B030D-6E8A-4147-A177-3AD203B41FA5}">
                      <a16:colId xmlns:a16="http://schemas.microsoft.com/office/drawing/2014/main" val="20011"/>
                    </a:ext>
                  </a:extLst>
                </a:gridCol>
                <a:gridCol w="1312250">
                  <a:extLst>
                    <a:ext uri="{9D8B030D-6E8A-4147-A177-3AD203B41FA5}">
                      <a16:colId xmlns:a16="http://schemas.microsoft.com/office/drawing/2014/main" val="20012"/>
                    </a:ext>
                  </a:extLst>
                </a:gridCol>
              </a:tblGrid>
              <a:tr h="145566">
                <a:tc rowSpan="2">
                  <a:txBody>
                    <a:bodyPr/>
                    <a:lstStyle/>
                    <a:p>
                      <a:pPr algn="ctr" rtl="0" fontAlgn="ctr"/>
                      <a:r>
                        <a:rPr lang="pl-PL" sz="1000" u="none" strike="noStrike" dirty="0">
                          <a:effectLst/>
                        </a:rPr>
                        <a:t>Wielkość popielnicy</a:t>
                      </a:r>
                      <a:endParaRPr lang="pl-PL" sz="1000" b="1" i="0" u="none" strike="noStrike" dirty="0">
                        <a:solidFill>
                          <a:srgbClr val="FFFFFF"/>
                        </a:solidFill>
                        <a:effectLst/>
                        <a:latin typeface="Calibri" panose="020F0502020204030204" pitchFamily="34" charset="0"/>
                      </a:endParaRPr>
                    </a:p>
                  </a:txBody>
                  <a:tcPr marL="0" marR="0" marT="0" marB="0" anchor="ctr"/>
                </a:tc>
                <a:tc gridSpan="7">
                  <a:txBody>
                    <a:bodyPr/>
                    <a:lstStyle/>
                    <a:p>
                      <a:pPr algn="ctr" rtl="0" fontAlgn="ctr"/>
                      <a:r>
                        <a:rPr lang="pl-PL" sz="1000" u="none" strike="noStrike">
                          <a:effectLst/>
                        </a:rPr>
                        <a:t>Wielkość przystawek</a:t>
                      </a:r>
                      <a:endParaRPr lang="pl-PL" sz="1000" b="1" i="0" u="none" strike="noStrike">
                        <a:solidFill>
                          <a:srgbClr val="FFFFFF"/>
                        </a:solidFill>
                        <a:effectLst/>
                        <a:latin typeface="Calibri" panose="020F0502020204030204" pitchFamily="34"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rowSpan="2">
                  <a:txBody>
                    <a:bodyPr/>
                    <a:lstStyle/>
                    <a:p>
                      <a:pPr algn="ctr" rtl="0" fontAlgn="ctr"/>
                      <a:r>
                        <a:rPr lang="pl-PL" sz="1200" u="none" strike="noStrike">
                          <a:effectLst/>
                        </a:rPr>
                        <a:t>Korelacja Spearmana pokazująca zależność pomiędzy rzeczywistymi wartościami wilkości przystawki a wielkością popielnicy</a:t>
                      </a:r>
                      <a:endParaRPr lang="pl-PL"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rtl="0" fontAlgn="ctr"/>
                      <a:r>
                        <a:rPr lang="pl-PL" sz="1000" u="none" strike="noStrike">
                          <a:effectLst/>
                        </a:rPr>
                        <a:t>Test Chi^2</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rtl="0" fontAlgn="ctr"/>
                      <a:r>
                        <a:rPr lang="pl-PL" sz="1000" u="none" strike="noStrike">
                          <a:effectLst/>
                        </a:rPr>
                        <a:t> </a:t>
                      </a:r>
                      <a:endParaRPr lang="pl-PL" sz="1000" b="1" i="0" u="none" strike="noStrike">
                        <a:solidFill>
                          <a:srgbClr val="FFFFFF"/>
                        </a:solidFill>
                        <a:effectLst/>
                        <a:latin typeface="Calibri" panose="020F0502020204030204" pitchFamily="34" charset="0"/>
                      </a:endParaRPr>
                    </a:p>
                  </a:txBody>
                  <a:tcPr marL="0" marR="0" marT="0" marB="0" anchor="ctr"/>
                </a:tc>
                <a:tc rowSpan="2">
                  <a:txBody>
                    <a:bodyPr/>
                    <a:lstStyle/>
                    <a:p>
                      <a:pPr algn="ctr" fontAlgn="b"/>
                      <a:r>
                        <a:rPr lang="pl-PL" sz="900" u="none" strike="noStrike">
                          <a:effectLst/>
                        </a:rPr>
                        <a:t>korelacja liniowa pearsona dla danych rzeczywistych</a:t>
                      </a:r>
                      <a:endParaRPr lang="pl-PL" sz="900" b="0" i="0" u="none" strike="noStrike">
                        <a:solidFill>
                          <a:srgbClr val="000000"/>
                        </a:solidFill>
                        <a:effectLst/>
                        <a:latin typeface="Calibri" panose="020F0502020204030204" pitchFamily="34" charset="0"/>
                      </a:endParaRPr>
                    </a:p>
                  </a:txBody>
                  <a:tcPr marL="0" marR="0" marT="0" marB="0" anchor="ctr"/>
                </a:tc>
                <a:tc rowSpan="2">
                  <a:txBody>
                    <a:bodyPr/>
                    <a:lstStyle/>
                    <a:p>
                      <a:pPr algn="ctr" fontAlgn="b"/>
                      <a:r>
                        <a:rPr lang="pl-PL" sz="900" u="none" strike="noStrike">
                          <a:effectLst/>
                        </a:rPr>
                        <a:t>korelacja spearmana pomiędzy danymi zgrupowanymi traktowanymi jako renking</a:t>
                      </a:r>
                      <a:endParaRPr lang="pl-PL" sz="9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0"/>
                  </a:ext>
                </a:extLst>
              </a:tr>
              <a:tr h="1543541">
                <a:tc vMerge="1">
                  <a:txBody>
                    <a:bodyPr/>
                    <a:lstStyle/>
                    <a:p>
                      <a:endParaRPr lang="pl-PL"/>
                    </a:p>
                  </a:txBody>
                  <a:tcPr/>
                </a:tc>
                <a:tc>
                  <a:txBody>
                    <a:bodyPr/>
                    <a:lstStyle/>
                    <a:p>
                      <a:pPr algn="ctr" rtl="0" fontAlgn="ctr"/>
                      <a:r>
                        <a:rPr lang="pl-PL" sz="1000" u="none" strike="noStrike">
                          <a:effectLst/>
                        </a:rPr>
                        <a:t>Do 4p</a:t>
                      </a:r>
                      <a:endParaRPr lang="pl-PL" sz="1000" b="1" i="0" u="none" strike="noStrike">
                        <a:solidFill>
                          <a:srgbClr val="FFFFFF"/>
                        </a:solidFill>
                        <a:effectLst/>
                        <a:latin typeface="Times New Roman" panose="02020603050405020304" pitchFamily="18" charset="0"/>
                      </a:endParaRPr>
                    </a:p>
                  </a:txBody>
                  <a:tcPr marL="0" marR="0" marT="0" marB="0" anchor="ctr"/>
                </a:tc>
                <a:tc>
                  <a:txBody>
                    <a:bodyPr/>
                    <a:lstStyle/>
                    <a:p>
                      <a:pPr algn="ctr" rtl="0" fontAlgn="ctr"/>
                      <a:r>
                        <a:rPr lang="pl-PL" sz="1000" u="none" strike="noStrike">
                          <a:effectLst/>
                        </a:rPr>
                        <a:t>4,1-6p</a:t>
                      </a:r>
                      <a:endParaRPr lang="pl-PL" sz="1000" b="1" i="0" u="none" strike="noStrike">
                        <a:solidFill>
                          <a:srgbClr val="FFFFFF"/>
                        </a:solidFill>
                        <a:effectLst/>
                        <a:latin typeface="Times New Roman" panose="02020603050405020304" pitchFamily="18" charset="0"/>
                      </a:endParaRPr>
                    </a:p>
                  </a:txBody>
                  <a:tcPr marL="0" marR="0" marT="0" marB="0" anchor="ctr"/>
                </a:tc>
                <a:tc>
                  <a:txBody>
                    <a:bodyPr/>
                    <a:lstStyle/>
                    <a:p>
                      <a:pPr algn="ctr" rtl="0" fontAlgn="ctr"/>
                      <a:r>
                        <a:rPr lang="pl-PL" sz="1000" u="none" strike="noStrike">
                          <a:effectLst/>
                        </a:rPr>
                        <a:t>6,1-8p</a:t>
                      </a:r>
                      <a:endParaRPr lang="pl-PL" sz="1000" b="1" i="0" u="none" strike="noStrike">
                        <a:solidFill>
                          <a:srgbClr val="FFFFFF"/>
                        </a:solidFill>
                        <a:effectLst/>
                        <a:latin typeface="Times New Roman" panose="02020603050405020304" pitchFamily="18" charset="0"/>
                      </a:endParaRPr>
                    </a:p>
                  </a:txBody>
                  <a:tcPr marL="0" marR="0" marT="0" marB="0" anchor="ctr"/>
                </a:tc>
                <a:tc>
                  <a:txBody>
                    <a:bodyPr/>
                    <a:lstStyle/>
                    <a:p>
                      <a:pPr algn="ctr" rtl="0" fontAlgn="ctr"/>
                      <a:r>
                        <a:rPr lang="pl-PL" sz="1000" u="none" strike="noStrike">
                          <a:effectLst/>
                        </a:rPr>
                        <a:t>8,1-10p</a:t>
                      </a:r>
                      <a:endParaRPr lang="pl-PL" sz="1000" b="1" i="0" u="none" strike="noStrike">
                        <a:solidFill>
                          <a:srgbClr val="FFFFFF"/>
                        </a:solidFill>
                        <a:effectLst/>
                        <a:latin typeface="Times New Roman" panose="02020603050405020304" pitchFamily="18" charset="0"/>
                      </a:endParaRPr>
                    </a:p>
                  </a:txBody>
                  <a:tcPr marL="0" marR="0" marT="0" marB="0" anchor="ctr"/>
                </a:tc>
                <a:tc>
                  <a:txBody>
                    <a:bodyPr/>
                    <a:lstStyle/>
                    <a:p>
                      <a:pPr algn="ctr" rtl="0" fontAlgn="ctr"/>
                      <a:r>
                        <a:rPr lang="pl-PL" sz="1000" u="none" strike="noStrike">
                          <a:effectLst/>
                        </a:rPr>
                        <a:t>10,1-12p</a:t>
                      </a:r>
                      <a:endParaRPr lang="pl-PL" sz="1000" b="1" i="0" u="none" strike="noStrike">
                        <a:solidFill>
                          <a:srgbClr val="FFFFFF"/>
                        </a:solidFill>
                        <a:effectLst/>
                        <a:latin typeface="Times New Roman" panose="02020603050405020304" pitchFamily="18" charset="0"/>
                      </a:endParaRPr>
                    </a:p>
                  </a:txBody>
                  <a:tcPr marL="0" marR="0" marT="0" marB="0" anchor="ctr"/>
                </a:tc>
                <a:tc>
                  <a:txBody>
                    <a:bodyPr/>
                    <a:lstStyle/>
                    <a:p>
                      <a:pPr algn="ctr" rtl="0" fontAlgn="ctr"/>
                      <a:r>
                        <a:rPr lang="pl-PL" sz="1000" u="none" strike="noStrike">
                          <a:effectLst/>
                        </a:rPr>
                        <a:t>12-15p</a:t>
                      </a:r>
                      <a:endParaRPr lang="pl-PL" sz="1000" b="1" i="0" u="none" strike="noStrike">
                        <a:solidFill>
                          <a:srgbClr val="FFFFFF"/>
                        </a:solidFill>
                        <a:effectLst/>
                        <a:latin typeface="Times New Roman" panose="02020603050405020304" pitchFamily="18" charset="0"/>
                      </a:endParaRPr>
                    </a:p>
                  </a:txBody>
                  <a:tcPr marL="0" marR="0" marT="0" marB="0" anchor="ctr"/>
                </a:tc>
                <a:tc>
                  <a:txBody>
                    <a:bodyPr/>
                    <a:lstStyle/>
                    <a:p>
                      <a:pPr algn="ctr" rtl="0" fontAlgn="ctr"/>
                      <a:r>
                        <a:rPr lang="pl-PL" sz="1000" u="none" strike="noStrike">
                          <a:effectLst/>
                        </a:rPr>
                        <a:t>ponad 15p</a:t>
                      </a:r>
                      <a:endParaRPr lang="pl-PL" sz="1000" b="1" i="0" u="none" strike="noStrike">
                        <a:solidFill>
                          <a:srgbClr val="FFFFFF"/>
                        </a:solidFill>
                        <a:effectLst/>
                        <a:latin typeface="Times New Roman" panose="02020603050405020304" pitchFamily="18" charset="0"/>
                      </a:endParaRPr>
                    </a:p>
                  </a:txBody>
                  <a:tcPr marL="0" marR="0" marT="0" marB="0" anchor="ctr"/>
                </a:tc>
                <a:tc vMerge="1">
                  <a:txBody>
                    <a:bodyPr/>
                    <a:lstStyle/>
                    <a:p>
                      <a:endParaRPr lang="pl-PL"/>
                    </a:p>
                  </a:txBody>
                  <a:tcPr/>
                </a:tc>
                <a:tc>
                  <a:txBody>
                    <a:bodyPr/>
                    <a:lstStyle/>
                    <a:p>
                      <a:pPr algn="ctr" rtl="0" fontAlgn="ctr"/>
                      <a:r>
                        <a:rPr lang="pl-PL" sz="1000" u="none" strike="noStrike">
                          <a:effectLst/>
                        </a:rPr>
                        <a:t>Chi^2</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rtl="0" fontAlgn="ctr"/>
                      <a:r>
                        <a:rPr lang="pl-PL" sz="1000" u="none" strike="noStrike">
                          <a:effectLst/>
                        </a:rPr>
                        <a:t>P</a:t>
                      </a:r>
                      <a:endParaRPr lang="pl-PL" sz="1000" b="0" i="0" u="none" strike="noStrike">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1"/>
                  </a:ext>
                </a:extLst>
              </a:tr>
              <a:tr h="152326">
                <a:tc>
                  <a:txBody>
                    <a:bodyPr/>
                    <a:lstStyle/>
                    <a:p>
                      <a:pPr algn="ctr" rtl="0" fontAlgn="ctr"/>
                      <a:r>
                        <a:rPr lang="pl-PL" sz="1000" u="none" strike="noStrike">
                          <a:effectLst/>
                        </a:rPr>
                        <a:t>Do 10p</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rowSpan="9">
                  <a:txBody>
                    <a:bodyPr/>
                    <a:lstStyle/>
                    <a:p>
                      <a:pPr algn="ctr" rtl="0" fontAlgn="ctr"/>
                      <a:r>
                        <a:rPr lang="pl-PL" sz="1000" u="none" strike="noStrike">
                          <a:effectLst/>
                        </a:rPr>
                        <a:t>0,01 (p&gt;0,05)</a:t>
                      </a:r>
                      <a:endParaRPr lang="pl-PL" sz="1000" b="0" i="0" u="none" strike="noStrike">
                        <a:solidFill>
                          <a:srgbClr val="000000"/>
                        </a:solidFill>
                        <a:effectLst/>
                        <a:latin typeface="Calibri" panose="020F0502020204030204" pitchFamily="34" charset="0"/>
                      </a:endParaRPr>
                    </a:p>
                  </a:txBody>
                  <a:tcPr marL="0" marR="0" marT="0" marB="0" anchor="ctr"/>
                </a:tc>
                <a:tc rowSpan="9">
                  <a:txBody>
                    <a:bodyPr/>
                    <a:lstStyle/>
                    <a:p>
                      <a:pPr algn="ctr" rtl="0" fontAlgn="ctr"/>
                      <a:r>
                        <a:rPr lang="pl-PL" sz="1000" u="none" strike="noStrike">
                          <a:effectLst/>
                        </a:rPr>
                        <a:t>53,7</a:t>
                      </a:r>
                      <a:endParaRPr lang="pl-PL" sz="1000" b="0" i="0" u="none" strike="noStrike">
                        <a:solidFill>
                          <a:srgbClr val="000000"/>
                        </a:solidFill>
                        <a:effectLst/>
                        <a:latin typeface="Calibri" panose="020F0502020204030204" pitchFamily="34" charset="0"/>
                      </a:endParaRPr>
                    </a:p>
                  </a:txBody>
                  <a:tcPr marL="0" marR="0" marT="0" marB="0" anchor="ctr"/>
                </a:tc>
                <a:tc rowSpan="9">
                  <a:txBody>
                    <a:bodyPr/>
                    <a:lstStyle/>
                    <a:p>
                      <a:pPr algn="ctr" rtl="0" fontAlgn="ctr"/>
                      <a:r>
                        <a:rPr lang="pl-PL" sz="1000" u="none" strike="noStrike">
                          <a:effectLst/>
                        </a:rPr>
                        <a:t>0,1</a:t>
                      </a:r>
                      <a:endParaRPr lang="pl-PL" sz="1000" b="0" i="0" u="none" strike="noStrike">
                        <a:solidFill>
                          <a:srgbClr val="000000"/>
                        </a:solidFill>
                        <a:effectLst/>
                        <a:latin typeface="Calibri" panose="020F0502020204030204" pitchFamily="34" charset="0"/>
                      </a:endParaRPr>
                    </a:p>
                  </a:txBody>
                  <a:tcPr marL="0" marR="0" marT="0" marB="0" anchor="ctr"/>
                </a:tc>
                <a:tc rowSpan="9">
                  <a:txBody>
                    <a:bodyPr/>
                    <a:lstStyle/>
                    <a:p>
                      <a:pPr algn="ctr" fontAlgn="b"/>
                      <a:r>
                        <a:rPr lang="pl-PL" sz="900" u="none" strike="noStrike">
                          <a:effectLst/>
                        </a:rPr>
                        <a:t>(-0,13) (p=0,16)</a:t>
                      </a:r>
                      <a:endParaRPr lang="pl-PL" sz="900" b="0" i="0" u="none" strike="noStrike">
                        <a:solidFill>
                          <a:srgbClr val="000000"/>
                        </a:solidFill>
                        <a:effectLst/>
                        <a:latin typeface="Calibri" panose="020F0502020204030204" pitchFamily="34" charset="0"/>
                      </a:endParaRPr>
                    </a:p>
                  </a:txBody>
                  <a:tcPr marL="0" marR="0" marT="0" marB="0" anchor="ctr"/>
                </a:tc>
                <a:tc rowSpan="9">
                  <a:txBody>
                    <a:bodyPr/>
                    <a:lstStyle/>
                    <a:p>
                      <a:pPr algn="ctr" fontAlgn="b"/>
                      <a:r>
                        <a:rPr lang="pl-PL" sz="900" u="none" strike="noStrike">
                          <a:effectLst/>
                        </a:rPr>
                        <a:t>(-0,04) (p&gt;0,05)</a:t>
                      </a:r>
                      <a:endParaRPr lang="pl-PL" sz="9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2"/>
                  </a:ext>
                </a:extLst>
              </a:tr>
              <a:tr h="141960">
                <a:tc>
                  <a:txBody>
                    <a:bodyPr/>
                    <a:lstStyle/>
                    <a:p>
                      <a:pPr algn="ctr" rtl="0" fontAlgn="ctr"/>
                      <a:r>
                        <a:rPr lang="pl-PL" sz="1000" u="none" strike="noStrike">
                          <a:effectLst/>
                        </a:rPr>
                        <a:t>10,1-12p</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141960">
                <a:tc>
                  <a:txBody>
                    <a:bodyPr/>
                    <a:lstStyle/>
                    <a:p>
                      <a:pPr algn="ctr" rtl="0" fontAlgn="ctr"/>
                      <a:r>
                        <a:rPr lang="pl-PL" sz="1000" u="none" strike="noStrike">
                          <a:effectLst/>
                        </a:rPr>
                        <a:t>12,1-14p</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3</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2</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141960">
                <a:tc>
                  <a:txBody>
                    <a:bodyPr/>
                    <a:lstStyle/>
                    <a:p>
                      <a:pPr algn="ctr" rtl="0" fontAlgn="ctr"/>
                      <a:r>
                        <a:rPr lang="pl-PL" sz="1000" u="none" strike="noStrike">
                          <a:effectLst/>
                        </a:rPr>
                        <a:t>14,1-16p</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6</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3</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2</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3</a:t>
                      </a:r>
                      <a:endParaRPr lang="pl-PL" sz="800" b="0"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141960">
                <a:tc>
                  <a:txBody>
                    <a:bodyPr/>
                    <a:lstStyle/>
                    <a:p>
                      <a:pPr algn="ctr" rtl="0" fontAlgn="ctr"/>
                      <a:r>
                        <a:rPr lang="pl-PL" sz="1000" u="none" strike="noStrike">
                          <a:effectLst/>
                        </a:rPr>
                        <a:t>16,1-18p</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2</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6</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5</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141960">
                <a:tc>
                  <a:txBody>
                    <a:bodyPr/>
                    <a:lstStyle/>
                    <a:p>
                      <a:pPr algn="ctr" rtl="0" fontAlgn="ctr"/>
                      <a:r>
                        <a:rPr lang="pl-PL" sz="1000" u="none" strike="noStrike">
                          <a:effectLst/>
                        </a:rPr>
                        <a:t>18,1-20p</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7</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4</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3</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r h="141960">
                <a:tc>
                  <a:txBody>
                    <a:bodyPr/>
                    <a:lstStyle/>
                    <a:p>
                      <a:pPr algn="ctr" rtl="0" fontAlgn="ctr"/>
                      <a:r>
                        <a:rPr lang="pl-PL" sz="1000" u="none" strike="noStrike">
                          <a:effectLst/>
                        </a:rPr>
                        <a:t>20,1-22p</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12</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17</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8"/>
                  </a:ext>
                </a:extLst>
              </a:tr>
              <a:tr h="141960">
                <a:tc>
                  <a:txBody>
                    <a:bodyPr/>
                    <a:lstStyle/>
                    <a:p>
                      <a:pPr algn="ctr" rtl="0" fontAlgn="ctr"/>
                      <a:r>
                        <a:rPr lang="pl-PL" sz="1000" u="none" strike="noStrike">
                          <a:effectLst/>
                        </a:rPr>
                        <a:t>ponad 22</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22</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10</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2</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2</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0</a:t>
                      </a:r>
                      <a:endParaRPr lang="pl-PL" sz="800" b="0" i="0" u="none" strike="noStrike">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9"/>
                  </a:ext>
                </a:extLst>
              </a:tr>
              <a:tr h="141960">
                <a:tc>
                  <a:txBody>
                    <a:bodyPr/>
                    <a:lstStyle/>
                    <a:p>
                      <a:pPr algn="ctr" rtl="0" fontAlgn="ctr"/>
                      <a:r>
                        <a:rPr lang="pl-PL" sz="1000" u="none" strike="noStrike">
                          <a:effectLst/>
                        </a:rPr>
                        <a:t>Razem</a:t>
                      </a:r>
                      <a:endParaRPr lang="pl-PL" sz="1000" b="1" i="0" u="none" strike="noStrike">
                        <a:solidFill>
                          <a:srgbClr val="FFFFFF"/>
                        </a:solidFill>
                        <a:effectLst/>
                        <a:latin typeface="Calibri" panose="020F0502020204030204" pitchFamily="34" charset="0"/>
                      </a:endParaRPr>
                    </a:p>
                  </a:txBody>
                  <a:tcPr marL="0" marR="0" marT="0" marB="0" anchor="ctr"/>
                </a:tc>
                <a:tc>
                  <a:txBody>
                    <a:bodyPr/>
                    <a:lstStyle/>
                    <a:p>
                      <a:pPr algn="ctr" fontAlgn="ctr"/>
                      <a:r>
                        <a:rPr lang="pl-PL" sz="800" u="none" strike="noStrike">
                          <a:effectLst/>
                        </a:rPr>
                        <a:t>7</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57</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41</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6</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3</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a:effectLst/>
                        </a:rPr>
                        <a:t>7</a:t>
                      </a:r>
                      <a:endParaRPr lang="pl-PL" sz="8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800" u="none" strike="noStrike" dirty="0">
                          <a:effectLst/>
                        </a:rPr>
                        <a:t>5</a:t>
                      </a:r>
                      <a:endParaRPr lang="pl-PL" sz="800" b="0" i="0" u="none" strike="noStrike" dirty="0">
                        <a:solidFill>
                          <a:srgbClr val="000000"/>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10"/>
                  </a:ext>
                </a:extLst>
              </a:tr>
            </a:tbl>
          </a:graphicData>
        </a:graphic>
      </p:graphicFrame>
      <p:graphicFrame>
        <p:nvGraphicFramePr>
          <p:cNvPr id="6" name="Obiekt 5"/>
          <p:cNvGraphicFramePr>
            <a:graphicFrameLocks noChangeAspect="1"/>
          </p:cNvGraphicFramePr>
          <p:nvPr>
            <p:extLst>
              <p:ext uri="{D42A27DB-BD31-4B8C-83A1-F6EECF244321}">
                <p14:modId xmlns:p14="http://schemas.microsoft.com/office/powerpoint/2010/main" val="4182944416"/>
              </p:ext>
            </p:extLst>
          </p:nvPr>
        </p:nvGraphicFramePr>
        <p:xfrm>
          <a:off x="6273209" y="3006356"/>
          <a:ext cx="5918791" cy="3851644"/>
        </p:xfrm>
        <a:graphic>
          <a:graphicData uri="http://schemas.openxmlformats.org/presentationml/2006/ole">
            <mc:AlternateContent xmlns:mc="http://schemas.openxmlformats.org/markup-compatibility/2006">
              <mc:Choice xmlns:v="urn:schemas-microsoft-com:vml" Requires="v">
                <p:oleObj spid="_x0000_s15715"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6273209" y="3006356"/>
                        <a:ext cx="5918791" cy="3851644"/>
                      </a:xfrm>
                      <a:prstGeom prst="rect">
                        <a:avLst/>
                      </a:prstGeom>
                    </p:spPr>
                  </p:pic>
                </p:oleObj>
              </mc:Fallback>
            </mc:AlternateContent>
          </a:graphicData>
        </a:graphic>
      </p:graphicFrame>
    </p:spTree>
    <p:extLst>
      <p:ext uri="{BB962C8B-B14F-4D97-AF65-F5344CB8AC3E}">
        <p14:creationId xmlns:p14="http://schemas.microsoft.com/office/powerpoint/2010/main" val="2790027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pole tekstowe 2"/>
          <p:cNvSpPr txBox="1"/>
          <p:nvPr/>
        </p:nvSpPr>
        <p:spPr>
          <a:xfrm>
            <a:off x="401216" y="2995127"/>
            <a:ext cx="11973664" cy="1200329"/>
          </a:xfrm>
          <a:prstGeom prst="rect">
            <a:avLst/>
          </a:prstGeom>
          <a:noFill/>
        </p:spPr>
        <p:txBody>
          <a:bodyPr wrap="square" rtlCol="0">
            <a:spAutoFit/>
          </a:bodyPr>
          <a:lstStyle/>
          <a:p>
            <a:pPr marL="285750" indent="-285750">
              <a:buFont typeface="Arial" panose="020B0604020202020204" pitchFamily="34" charset="0"/>
              <a:buChar char="•"/>
            </a:pPr>
            <a:r>
              <a:rPr lang="pl-PL" dirty="0"/>
              <a:t>Można próbować łączyć większe popielnice z obecnością przystawek jednak przewaga jest stosunkowo minimalna.  Jest to tym ciekawsze, że większość pochówków z przystawkami to cmentarzysko w Bachorzu Chodorówce gdzie mieliśmy bardzo niewielkie naczynia co mogło dodatkowo zaniżyć wyniki.</a:t>
            </a:r>
          </a:p>
          <a:p>
            <a:pPr marL="285750" indent="-285750">
              <a:buFont typeface="Arial" panose="020B0604020202020204" pitchFamily="34" charset="0"/>
              <a:buChar char="•"/>
            </a:pPr>
            <a:endParaRPr lang="pl-PL" dirty="0"/>
          </a:p>
        </p:txBody>
      </p:sp>
      <p:graphicFrame>
        <p:nvGraphicFramePr>
          <p:cNvPr id="5" name="Tabela 4"/>
          <p:cNvGraphicFramePr>
            <a:graphicFrameLocks noGrp="1"/>
          </p:cNvGraphicFramePr>
          <p:nvPr>
            <p:extLst>
              <p:ext uri="{D42A27DB-BD31-4B8C-83A1-F6EECF244321}">
                <p14:modId xmlns:p14="http://schemas.microsoft.com/office/powerpoint/2010/main" val="4097524340"/>
              </p:ext>
            </p:extLst>
          </p:nvPr>
        </p:nvGraphicFramePr>
        <p:xfrm>
          <a:off x="862658" y="323933"/>
          <a:ext cx="9387126" cy="2171700"/>
        </p:xfrm>
        <a:graphic>
          <a:graphicData uri="http://schemas.openxmlformats.org/drawingml/2006/table">
            <a:tbl>
              <a:tblPr firstRow="1" firstCol="1" bandRow="1">
                <a:tableStyleId>{073A0DAA-6AF3-43AB-8588-CEC1D06C72B9}</a:tableStyleId>
              </a:tblPr>
              <a:tblGrid>
                <a:gridCol w="1043015">
                  <a:extLst>
                    <a:ext uri="{9D8B030D-6E8A-4147-A177-3AD203B41FA5}">
                      <a16:colId xmlns:a16="http://schemas.microsoft.com/office/drawing/2014/main" val="20000"/>
                    </a:ext>
                  </a:extLst>
                </a:gridCol>
                <a:gridCol w="834411">
                  <a:extLst>
                    <a:ext uri="{9D8B030D-6E8A-4147-A177-3AD203B41FA5}">
                      <a16:colId xmlns:a16="http://schemas.microsoft.com/office/drawing/2014/main" val="20001"/>
                    </a:ext>
                  </a:extLst>
                </a:gridCol>
                <a:gridCol w="834411">
                  <a:extLst>
                    <a:ext uri="{9D8B030D-6E8A-4147-A177-3AD203B41FA5}">
                      <a16:colId xmlns:a16="http://schemas.microsoft.com/office/drawing/2014/main" val="20002"/>
                    </a:ext>
                  </a:extLst>
                </a:gridCol>
                <a:gridCol w="834411">
                  <a:extLst>
                    <a:ext uri="{9D8B030D-6E8A-4147-A177-3AD203B41FA5}">
                      <a16:colId xmlns:a16="http://schemas.microsoft.com/office/drawing/2014/main" val="20003"/>
                    </a:ext>
                  </a:extLst>
                </a:gridCol>
                <a:gridCol w="834411">
                  <a:extLst>
                    <a:ext uri="{9D8B030D-6E8A-4147-A177-3AD203B41FA5}">
                      <a16:colId xmlns:a16="http://schemas.microsoft.com/office/drawing/2014/main" val="20004"/>
                    </a:ext>
                  </a:extLst>
                </a:gridCol>
                <a:gridCol w="834411">
                  <a:extLst>
                    <a:ext uri="{9D8B030D-6E8A-4147-A177-3AD203B41FA5}">
                      <a16:colId xmlns:a16="http://schemas.microsoft.com/office/drawing/2014/main" val="20005"/>
                    </a:ext>
                  </a:extLst>
                </a:gridCol>
                <a:gridCol w="834411">
                  <a:extLst>
                    <a:ext uri="{9D8B030D-6E8A-4147-A177-3AD203B41FA5}">
                      <a16:colId xmlns:a16="http://schemas.microsoft.com/office/drawing/2014/main" val="20006"/>
                    </a:ext>
                  </a:extLst>
                </a:gridCol>
                <a:gridCol w="834411">
                  <a:extLst>
                    <a:ext uri="{9D8B030D-6E8A-4147-A177-3AD203B41FA5}">
                      <a16:colId xmlns:a16="http://schemas.microsoft.com/office/drawing/2014/main" val="20007"/>
                    </a:ext>
                  </a:extLst>
                </a:gridCol>
                <a:gridCol w="1181580">
                  <a:extLst>
                    <a:ext uri="{9D8B030D-6E8A-4147-A177-3AD203B41FA5}">
                      <a16:colId xmlns:a16="http://schemas.microsoft.com/office/drawing/2014/main" val="20008"/>
                    </a:ext>
                  </a:extLst>
                </a:gridCol>
                <a:gridCol w="487243">
                  <a:extLst>
                    <a:ext uri="{9D8B030D-6E8A-4147-A177-3AD203B41FA5}">
                      <a16:colId xmlns:a16="http://schemas.microsoft.com/office/drawing/2014/main" val="20009"/>
                    </a:ext>
                  </a:extLst>
                </a:gridCol>
                <a:gridCol w="834411">
                  <a:extLst>
                    <a:ext uri="{9D8B030D-6E8A-4147-A177-3AD203B41FA5}">
                      <a16:colId xmlns:a16="http://schemas.microsoft.com/office/drawing/2014/main" val="20010"/>
                    </a:ext>
                  </a:extLst>
                </a:gridCol>
              </a:tblGrid>
              <a:tr h="209550">
                <a:tc gridSpan="9">
                  <a:txBody>
                    <a:bodyPr/>
                    <a:lstStyle/>
                    <a:p>
                      <a:pPr algn="ctr" fontAlgn="ctr"/>
                      <a:endParaRPr lang="pl-PL" sz="1400" b="0" i="0" u="none" strike="noStrike" dirty="0">
                        <a:solidFill>
                          <a:schemeClr val="tx1"/>
                        </a:solidFill>
                        <a:effectLst/>
                        <a:latin typeface="Calibri" panose="020F0502020204030204" pitchFamily="34"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400" u="none" strike="noStrike">
                          <a:effectLst/>
                        </a:rPr>
                        <a:t>test U-Mana Whitneya</a:t>
                      </a:r>
                      <a:endParaRPr lang="pl-PL" sz="1400" b="0" i="0" u="none" strike="noStrike">
                        <a:solidFill>
                          <a:schemeClr val="tx1"/>
                        </a:solidFill>
                        <a:effectLst/>
                        <a:latin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104900">
                <a:tc>
                  <a:txBody>
                    <a:bodyPr/>
                    <a:lstStyle/>
                    <a:p>
                      <a:pPr algn="ctr" fontAlgn="ctr"/>
                      <a:r>
                        <a:rPr lang="pl-PL" sz="1400" u="none" strike="noStrike" dirty="0">
                          <a:effectLst/>
                        </a:rPr>
                        <a:t>Obecność przystawek: </a:t>
                      </a:r>
                      <a:endParaRPr lang="pl-PL" sz="1400" b="0" i="0" u="none" strike="noStrike" dirty="0">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Średnia</a:t>
                      </a:r>
                      <a:endParaRPr lang="pl-PL" sz="1400" b="0" i="0" u="none" strike="noStrike">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Dolny przedział ufności 95% CI</a:t>
                      </a:r>
                      <a:endParaRPr lang="pl-PL" sz="1400" b="0" i="0" u="none" strike="noStrike">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Górny przedział ufność 95% CI</a:t>
                      </a:r>
                      <a:endParaRPr lang="pl-PL" sz="1400" b="0" i="0" u="none" strike="noStrike">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N</a:t>
                      </a:r>
                      <a:endParaRPr lang="pl-PL" sz="1400" b="0" i="0" u="none" strike="noStrike">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Q25</a:t>
                      </a:r>
                      <a:endParaRPr lang="pl-PL" sz="1400" b="0" i="0" u="none" strike="noStrike">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Mediana</a:t>
                      </a:r>
                      <a:endParaRPr lang="pl-PL" sz="1400" b="0" i="0" u="none" strike="noStrike">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Q75</a:t>
                      </a:r>
                      <a:endParaRPr lang="pl-PL" sz="1400" b="0" i="0" u="none" strike="noStrike" dirty="0">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Odchylenie standardowe</a:t>
                      </a:r>
                      <a:endParaRPr lang="pl-PL" sz="1400" b="0" i="0" u="none" strike="noStrike">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UM-W</a:t>
                      </a:r>
                      <a:endParaRPr lang="pl-PL" sz="1400" b="0" i="0" u="none" strike="noStrike" dirty="0">
                        <a:solidFill>
                          <a:schemeClr val="tx1"/>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p</a:t>
                      </a:r>
                      <a:endParaRPr lang="pl-PL" sz="1400" b="0" i="0" u="none" strike="noStrike" dirty="0">
                        <a:solidFill>
                          <a:schemeClr val="tx1"/>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00025">
                <a:tc>
                  <a:txBody>
                    <a:bodyPr/>
                    <a:lstStyle/>
                    <a:p>
                      <a:pPr algn="ctr" fontAlgn="ctr"/>
                      <a:r>
                        <a:rPr lang="pl-PL" sz="1400" u="none" strike="noStrike">
                          <a:effectLst/>
                        </a:rPr>
                        <a:t>Jest</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18,69</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18,24</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19,14</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416,00</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15,48</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18,89</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21,83</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4,70</a:t>
                      </a:r>
                      <a:endParaRPr lang="pl-PL" sz="1400" b="0" i="0" u="none" strike="noStrike">
                        <a:solidFill>
                          <a:schemeClr val="tx1"/>
                        </a:solidFill>
                        <a:effectLst/>
                        <a:latin typeface="Arial" panose="020B0604020202020204" pitchFamily="34" charset="0"/>
                      </a:endParaRPr>
                    </a:p>
                  </a:txBody>
                  <a:tcPr marL="0" marR="0" marT="0" marB="0" anchor="ctr"/>
                </a:tc>
                <a:tc rowSpan="3">
                  <a:txBody>
                    <a:bodyPr/>
                    <a:lstStyle/>
                    <a:p>
                      <a:pPr algn="ctr" fontAlgn="ctr"/>
                      <a:r>
                        <a:rPr lang="pl-PL" sz="1400" u="none" strike="noStrike">
                          <a:effectLst/>
                        </a:rPr>
                        <a:t>1,66</a:t>
                      </a:r>
                      <a:endParaRPr lang="pl-PL" sz="1400" b="0" i="0" u="none" strike="noStrike">
                        <a:solidFill>
                          <a:schemeClr val="tx1"/>
                        </a:solidFill>
                        <a:effectLst/>
                        <a:latin typeface="Arial" panose="020B0604020202020204" pitchFamily="34" charset="0"/>
                      </a:endParaRPr>
                    </a:p>
                  </a:txBody>
                  <a:tcPr marL="0" marR="0" marT="0" marB="0" anchor="ctr"/>
                </a:tc>
                <a:tc rowSpan="3">
                  <a:txBody>
                    <a:bodyPr/>
                    <a:lstStyle/>
                    <a:p>
                      <a:pPr algn="ctr" fontAlgn="ctr"/>
                      <a:r>
                        <a:rPr lang="pl-PL" sz="1400" u="none" strike="noStrike">
                          <a:effectLst/>
                        </a:rPr>
                        <a:t>0,10</a:t>
                      </a:r>
                      <a:endParaRPr lang="pl-PL" sz="1400" b="0" i="0" u="none" strike="noStrike">
                        <a:solidFill>
                          <a:schemeClr val="tx1"/>
                        </a:solidFill>
                        <a:effectLst/>
                        <a:latin typeface="Arial" panose="020B0604020202020204" pitchFamily="34" charset="0"/>
                      </a:endParaRPr>
                    </a:p>
                  </a:txBody>
                  <a:tcPr marL="0" marR="0" marT="0" marB="0" anchor="ctr"/>
                </a:tc>
                <a:extLst>
                  <a:ext uri="{0D108BD9-81ED-4DB2-BD59-A6C34878D82A}">
                    <a16:rowId xmlns:a16="http://schemas.microsoft.com/office/drawing/2014/main" val="10002"/>
                  </a:ext>
                </a:extLst>
              </a:tr>
              <a:tr h="190500">
                <a:tc>
                  <a:txBody>
                    <a:bodyPr/>
                    <a:lstStyle/>
                    <a:p>
                      <a:pPr algn="ctr" fontAlgn="ctr"/>
                      <a:r>
                        <a:rPr lang="pl-PL" sz="1400" u="none" strike="noStrike">
                          <a:effectLst/>
                        </a:rPr>
                        <a:t>Niema</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18,17</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17,89</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18,46</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1149,00</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14,78</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18,45</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21,75</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4,86</a:t>
                      </a:r>
                      <a:endParaRPr lang="pl-PL" sz="1400" b="0" i="0" u="none" strike="noStrike">
                        <a:solidFill>
                          <a:schemeClr val="tx1"/>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190500">
                <a:tc>
                  <a:txBody>
                    <a:bodyPr/>
                    <a:lstStyle/>
                    <a:p>
                      <a:pPr algn="ctr" fontAlgn="ctr"/>
                      <a:r>
                        <a:rPr lang="pl-PL" sz="1400" u="none" strike="noStrike">
                          <a:effectLst/>
                        </a:rPr>
                        <a:t>Ogół    </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18,31</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18,07</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18,55</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1565,00</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14,95</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18,58</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21,75</a:t>
                      </a:r>
                      <a:endParaRPr lang="pl-PL" sz="1400" b="0" i="0" u="none" strike="noStrike">
                        <a:solidFill>
                          <a:schemeClr val="tx1"/>
                        </a:solidFill>
                        <a:effectLst/>
                        <a:latin typeface="Arial" panose="020B0604020202020204" pitchFamily="34" charset="0"/>
                      </a:endParaRPr>
                    </a:p>
                  </a:txBody>
                  <a:tcPr marL="0" marR="0" marT="0" marB="0" anchor="ctr"/>
                </a:tc>
                <a:tc>
                  <a:txBody>
                    <a:bodyPr/>
                    <a:lstStyle/>
                    <a:p>
                      <a:pPr algn="ctr" fontAlgn="ctr"/>
                      <a:r>
                        <a:rPr lang="pl-PL" sz="1400" u="none" strike="noStrike" dirty="0">
                          <a:effectLst/>
                        </a:rPr>
                        <a:t>4,82</a:t>
                      </a:r>
                      <a:endParaRPr lang="pl-PL" sz="1400" b="0" i="0" u="none" strike="noStrike" dirty="0">
                        <a:solidFill>
                          <a:schemeClr val="tx1"/>
                        </a:solidFill>
                        <a:effectLst/>
                        <a:latin typeface="Arial" panose="020B060402020202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22305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3800342731"/>
              </p:ext>
            </p:extLst>
          </p:nvPr>
        </p:nvGraphicFramePr>
        <p:xfrm>
          <a:off x="0" y="1"/>
          <a:ext cx="12191998" cy="2647722"/>
        </p:xfrm>
        <a:graphic>
          <a:graphicData uri="http://schemas.openxmlformats.org/drawingml/2006/table">
            <a:tbl>
              <a:tblPr firstRow="1" firstCol="1" bandRow="1">
                <a:tableStyleId>{073A0DAA-6AF3-43AB-8588-CEC1D06C72B9}</a:tableStyleId>
              </a:tblPr>
              <a:tblGrid>
                <a:gridCol w="937846">
                  <a:extLst>
                    <a:ext uri="{9D8B030D-6E8A-4147-A177-3AD203B41FA5}">
                      <a16:colId xmlns:a16="http://schemas.microsoft.com/office/drawing/2014/main" val="20000"/>
                    </a:ext>
                  </a:extLst>
                </a:gridCol>
                <a:gridCol w="937846">
                  <a:extLst>
                    <a:ext uri="{9D8B030D-6E8A-4147-A177-3AD203B41FA5}">
                      <a16:colId xmlns:a16="http://schemas.microsoft.com/office/drawing/2014/main" val="20001"/>
                    </a:ext>
                  </a:extLst>
                </a:gridCol>
                <a:gridCol w="937846">
                  <a:extLst>
                    <a:ext uri="{9D8B030D-6E8A-4147-A177-3AD203B41FA5}">
                      <a16:colId xmlns:a16="http://schemas.microsoft.com/office/drawing/2014/main" val="20002"/>
                    </a:ext>
                  </a:extLst>
                </a:gridCol>
                <a:gridCol w="937846">
                  <a:extLst>
                    <a:ext uri="{9D8B030D-6E8A-4147-A177-3AD203B41FA5}">
                      <a16:colId xmlns:a16="http://schemas.microsoft.com/office/drawing/2014/main" val="20003"/>
                    </a:ext>
                  </a:extLst>
                </a:gridCol>
                <a:gridCol w="937846">
                  <a:extLst>
                    <a:ext uri="{9D8B030D-6E8A-4147-A177-3AD203B41FA5}">
                      <a16:colId xmlns:a16="http://schemas.microsoft.com/office/drawing/2014/main" val="20004"/>
                    </a:ext>
                  </a:extLst>
                </a:gridCol>
                <a:gridCol w="937846">
                  <a:extLst>
                    <a:ext uri="{9D8B030D-6E8A-4147-A177-3AD203B41FA5}">
                      <a16:colId xmlns:a16="http://schemas.microsoft.com/office/drawing/2014/main" val="20005"/>
                    </a:ext>
                  </a:extLst>
                </a:gridCol>
                <a:gridCol w="937846">
                  <a:extLst>
                    <a:ext uri="{9D8B030D-6E8A-4147-A177-3AD203B41FA5}">
                      <a16:colId xmlns:a16="http://schemas.microsoft.com/office/drawing/2014/main" val="20006"/>
                    </a:ext>
                  </a:extLst>
                </a:gridCol>
                <a:gridCol w="937846">
                  <a:extLst>
                    <a:ext uri="{9D8B030D-6E8A-4147-A177-3AD203B41FA5}">
                      <a16:colId xmlns:a16="http://schemas.microsoft.com/office/drawing/2014/main" val="20007"/>
                    </a:ext>
                  </a:extLst>
                </a:gridCol>
                <a:gridCol w="937846">
                  <a:extLst>
                    <a:ext uri="{9D8B030D-6E8A-4147-A177-3AD203B41FA5}">
                      <a16:colId xmlns:a16="http://schemas.microsoft.com/office/drawing/2014/main" val="20008"/>
                    </a:ext>
                  </a:extLst>
                </a:gridCol>
                <a:gridCol w="937846">
                  <a:extLst>
                    <a:ext uri="{9D8B030D-6E8A-4147-A177-3AD203B41FA5}">
                      <a16:colId xmlns:a16="http://schemas.microsoft.com/office/drawing/2014/main" val="20009"/>
                    </a:ext>
                  </a:extLst>
                </a:gridCol>
                <a:gridCol w="937846">
                  <a:extLst>
                    <a:ext uri="{9D8B030D-6E8A-4147-A177-3AD203B41FA5}">
                      <a16:colId xmlns:a16="http://schemas.microsoft.com/office/drawing/2014/main" val="20010"/>
                    </a:ext>
                  </a:extLst>
                </a:gridCol>
                <a:gridCol w="937846">
                  <a:extLst>
                    <a:ext uri="{9D8B030D-6E8A-4147-A177-3AD203B41FA5}">
                      <a16:colId xmlns:a16="http://schemas.microsoft.com/office/drawing/2014/main" val="20011"/>
                    </a:ext>
                  </a:extLst>
                </a:gridCol>
                <a:gridCol w="937846">
                  <a:extLst>
                    <a:ext uri="{9D8B030D-6E8A-4147-A177-3AD203B41FA5}">
                      <a16:colId xmlns:a16="http://schemas.microsoft.com/office/drawing/2014/main" val="20012"/>
                    </a:ext>
                  </a:extLst>
                </a:gridCol>
              </a:tblGrid>
              <a:tr h="203888">
                <a:tc gridSpan="11">
                  <a:txBody>
                    <a:bodyPr/>
                    <a:lstStyle/>
                    <a:p>
                      <a:pPr algn="ctr" fontAlgn="ctr"/>
                      <a:r>
                        <a:rPr lang="pl-PL" sz="1400" u="none" strike="noStrike" dirty="0">
                          <a:effectLst/>
                        </a:rPr>
                        <a:t> </a:t>
                      </a:r>
                      <a:endParaRPr lang="pl-PL" sz="1400" b="0" i="0" u="none" strike="noStrike" dirty="0">
                        <a:solidFill>
                          <a:srgbClr val="000000"/>
                        </a:solidFill>
                        <a:effectLst/>
                        <a:latin typeface="Arial" panose="020B0604020202020204" pitchFamily="34"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400" u="none" strike="noStrike" dirty="0">
                          <a:effectLst/>
                        </a:rPr>
                        <a:t>Test Chi^2</a:t>
                      </a:r>
                      <a:endParaRPr lang="pl-PL" sz="1400" b="0" i="0" u="none" strike="noStrike" dirty="0">
                        <a:solidFill>
                          <a:srgbClr val="000000"/>
                        </a:solidFill>
                        <a:effectLst/>
                        <a:latin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229606">
                <a:tc>
                  <a:txBody>
                    <a:bodyPr/>
                    <a:lstStyle/>
                    <a:p>
                      <a:pPr algn="ctr" fontAlgn="ctr"/>
                      <a:r>
                        <a:rPr lang="pl-PL" sz="1400" u="none" strike="noStrike" dirty="0">
                          <a:effectLst/>
                        </a:rPr>
                        <a:t>Wiek</a:t>
                      </a:r>
                      <a:endParaRPr lang="pl-PL" sz="14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Waza</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Misy zbydniowskie, stożkowate półkoliste</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Czerpaki i kubki</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Dzbany i dzbany nadsańskie</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Wazy nadsańskie</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Garnek jajowaty</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Naczynie doniczkowate</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Garnek tulipanowaty</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Naczynie garnkowate</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Amfora</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Chi^2</a:t>
                      </a:r>
                      <a:endParaRPr lang="pl-PL" sz="14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P</a:t>
                      </a:r>
                      <a:endParaRPr lang="pl-PL" sz="1400" b="0" i="0" u="none" strike="noStrike" dirty="0">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197067">
                <a:tc>
                  <a:txBody>
                    <a:bodyPr/>
                    <a:lstStyle/>
                    <a:p>
                      <a:pPr algn="ctr" fontAlgn="ctr"/>
                      <a:r>
                        <a:rPr lang="pl-PL" sz="1400" u="none" strike="noStrike">
                          <a:effectLst/>
                        </a:rPr>
                        <a:t>Infans I</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168</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3</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47</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23</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4</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46</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3</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6</a:t>
                      </a:r>
                      <a:endParaRPr lang="pl-PL" sz="1400" b="0" i="0" u="none" strike="noStrike">
                        <a:solidFill>
                          <a:srgbClr val="000000"/>
                        </a:solidFill>
                        <a:effectLst/>
                        <a:latin typeface="Times New Roman" panose="02020603050405020304" pitchFamily="18" charset="0"/>
                      </a:endParaRPr>
                    </a:p>
                  </a:txBody>
                  <a:tcPr marL="0" marR="0" marT="0" marB="0" anchor="ctr"/>
                </a:tc>
                <a:tc rowSpan="5">
                  <a:txBody>
                    <a:bodyPr/>
                    <a:lstStyle/>
                    <a:p>
                      <a:pPr algn="ctr" fontAlgn="ctr"/>
                      <a:r>
                        <a:rPr lang="pl-PL" sz="1400" u="none" strike="noStrike" dirty="0">
                          <a:effectLst/>
                        </a:rPr>
                        <a:t>121,29</a:t>
                      </a:r>
                      <a:endParaRPr lang="pl-PL" sz="1400" b="0" i="0" u="none" strike="noStrike" dirty="0">
                        <a:solidFill>
                          <a:srgbClr val="000000"/>
                        </a:solidFill>
                        <a:effectLst/>
                        <a:latin typeface="Calibri" panose="020F0502020204030204" pitchFamily="34" charset="0"/>
                      </a:endParaRPr>
                    </a:p>
                  </a:txBody>
                  <a:tcPr marL="0" marR="0" marT="0" marB="0" anchor="ctr"/>
                </a:tc>
                <a:tc rowSpan="5">
                  <a:txBody>
                    <a:bodyPr/>
                    <a:lstStyle/>
                    <a:p>
                      <a:pPr algn="ctr" fontAlgn="ctr"/>
                      <a:r>
                        <a:rPr lang="pl-PL" sz="1400" u="none" strike="noStrike" dirty="0">
                          <a:effectLst/>
                        </a:rPr>
                        <a:t>0</a:t>
                      </a:r>
                      <a:endParaRPr lang="pl-PL" sz="14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2"/>
                  </a:ext>
                </a:extLst>
              </a:tr>
              <a:tr h="197067">
                <a:tc>
                  <a:txBody>
                    <a:bodyPr/>
                    <a:lstStyle/>
                    <a:p>
                      <a:pPr algn="ctr" fontAlgn="ctr"/>
                      <a:r>
                        <a:rPr lang="pl-PL" sz="1400" u="none" strike="noStrike">
                          <a:effectLst/>
                        </a:rPr>
                        <a:t>Infans II</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51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18</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4</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9</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197067">
                <a:tc>
                  <a:txBody>
                    <a:bodyPr/>
                    <a:lstStyle/>
                    <a:p>
                      <a:pPr algn="ctr" fontAlgn="ctr"/>
                      <a:r>
                        <a:rPr lang="pl-PL" sz="1400" u="none" strike="noStrike">
                          <a:effectLst/>
                        </a:rPr>
                        <a:t>Infans</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18</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5</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51316">
                <a:tc>
                  <a:txBody>
                    <a:bodyPr/>
                    <a:lstStyle/>
                    <a:p>
                      <a:pPr algn="ctr" fontAlgn="ctr"/>
                      <a:r>
                        <a:rPr lang="pl-PL" sz="1400" u="none" strike="noStrike">
                          <a:effectLst/>
                        </a:rPr>
                        <a:t>Młodzieź</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26</a:t>
                      </a:r>
                      <a:endParaRPr lang="pl-PL" sz="14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9</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4</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197067">
                <a:tc>
                  <a:txBody>
                    <a:bodyPr/>
                    <a:lstStyle/>
                    <a:p>
                      <a:pPr algn="ctr" fontAlgn="ctr"/>
                      <a:r>
                        <a:rPr lang="pl-PL" sz="1400" u="none" strike="noStrike">
                          <a:effectLst/>
                        </a:rPr>
                        <a:t>Dorosły</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605</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1</a:t>
                      </a:r>
                      <a:endParaRPr lang="pl-PL" sz="14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239</a:t>
                      </a:r>
                      <a:endParaRPr lang="pl-PL" sz="14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71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4</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129</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9</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6</a:t>
                      </a:r>
                      <a:endParaRPr lang="pl-PL" sz="1400" b="0" i="0" u="none" strike="noStrike" dirty="0">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bl>
          </a:graphicData>
        </a:graphic>
      </p:graphicFrame>
      <p:sp>
        <p:nvSpPr>
          <p:cNvPr id="4" name="pole tekstowe 3"/>
          <p:cNvSpPr txBox="1"/>
          <p:nvPr/>
        </p:nvSpPr>
        <p:spPr>
          <a:xfrm>
            <a:off x="1" y="2975344"/>
            <a:ext cx="6485862" cy="1200329"/>
          </a:xfrm>
          <a:prstGeom prst="rect">
            <a:avLst/>
          </a:prstGeom>
          <a:noFill/>
        </p:spPr>
        <p:txBody>
          <a:bodyPr wrap="square" rtlCol="0">
            <a:spAutoFit/>
          </a:bodyPr>
          <a:lstStyle/>
          <a:p>
            <a:pPr marL="285750" indent="-285750">
              <a:buFont typeface="Arial" panose="020B0604020202020204" pitchFamily="34" charset="0"/>
              <a:buChar char="•"/>
            </a:pPr>
            <a:r>
              <a:rPr lang="pl-PL" dirty="0"/>
              <a:t>Mamy realny związek między formą naczynia a wiekiem zmarłego. Z dziećmi ewidentnie powiązane są Czerpaczki, kubki, dzbany  niestety dotyczyło to niskiej serii. </a:t>
            </a:r>
          </a:p>
          <a:p>
            <a:pPr marL="285750" indent="-285750">
              <a:buFont typeface="Arial" panose="020B0604020202020204" pitchFamily="34" charset="0"/>
              <a:buChar char="•"/>
            </a:pPr>
            <a:endParaRPr lang="pl-PL" dirty="0"/>
          </a:p>
        </p:txBody>
      </p:sp>
      <p:graphicFrame>
        <p:nvGraphicFramePr>
          <p:cNvPr id="3" name="Obiekt 2"/>
          <p:cNvGraphicFramePr>
            <a:graphicFrameLocks noChangeAspect="1"/>
          </p:cNvGraphicFramePr>
          <p:nvPr>
            <p:extLst>
              <p:ext uri="{D42A27DB-BD31-4B8C-83A1-F6EECF244321}">
                <p14:modId xmlns:p14="http://schemas.microsoft.com/office/powerpoint/2010/main" val="869569366"/>
              </p:ext>
            </p:extLst>
          </p:nvPr>
        </p:nvGraphicFramePr>
        <p:xfrm>
          <a:off x="6485862" y="2366717"/>
          <a:ext cx="5706138" cy="4491283"/>
        </p:xfrm>
        <a:graphic>
          <a:graphicData uri="http://schemas.openxmlformats.org/presentationml/2006/ole">
            <mc:AlternateContent xmlns:mc="http://schemas.openxmlformats.org/markup-compatibility/2006">
              <mc:Choice xmlns:v="urn:schemas-microsoft-com:vml" Requires="v">
                <p:oleObj spid="_x0000_s32832" name="Graph" r:id="rId3" imgW="5943600" imgH="4462200" progId="Statistica.Graph">
                  <p:embed/>
                </p:oleObj>
              </mc:Choice>
              <mc:Fallback>
                <p:oleObj name="Graph" r:id="rId3" imgW="5943600" imgH="4462200" progId="Statistica.Graph">
                  <p:embed/>
                  <p:pic>
                    <p:nvPicPr>
                      <p:cNvPr id="0" name="Obiekt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5862" y="2366717"/>
                        <a:ext cx="5706138" cy="4491283"/>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37854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997952001"/>
              </p:ext>
            </p:extLst>
          </p:nvPr>
        </p:nvGraphicFramePr>
        <p:xfrm>
          <a:off x="243840" y="123821"/>
          <a:ext cx="11186160" cy="5012058"/>
        </p:xfrm>
        <a:graphic>
          <a:graphicData uri="http://schemas.openxmlformats.org/drawingml/2006/table">
            <a:tbl>
              <a:tblPr firstRow="1" firstCol="1" bandRow="1">
                <a:tableStyleId>{073A0DAA-6AF3-43AB-8588-CEC1D06C72B9}</a:tableStyleId>
              </a:tblPr>
              <a:tblGrid>
                <a:gridCol w="466090">
                  <a:extLst>
                    <a:ext uri="{9D8B030D-6E8A-4147-A177-3AD203B41FA5}">
                      <a16:colId xmlns:a16="http://schemas.microsoft.com/office/drawing/2014/main" val="20000"/>
                    </a:ext>
                  </a:extLst>
                </a:gridCol>
                <a:gridCol w="466090">
                  <a:extLst>
                    <a:ext uri="{9D8B030D-6E8A-4147-A177-3AD203B41FA5}">
                      <a16:colId xmlns:a16="http://schemas.microsoft.com/office/drawing/2014/main" val="20001"/>
                    </a:ext>
                  </a:extLst>
                </a:gridCol>
                <a:gridCol w="466090">
                  <a:extLst>
                    <a:ext uri="{9D8B030D-6E8A-4147-A177-3AD203B41FA5}">
                      <a16:colId xmlns:a16="http://schemas.microsoft.com/office/drawing/2014/main" val="20002"/>
                    </a:ext>
                  </a:extLst>
                </a:gridCol>
                <a:gridCol w="466090">
                  <a:extLst>
                    <a:ext uri="{9D8B030D-6E8A-4147-A177-3AD203B41FA5}">
                      <a16:colId xmlns:a16="http://schemas.microsoft.com/office/drawing/2014/main" val="20003"/>
                    </a:ext>
                  </a:extLst>
                </a:gridCol>
                <a:gridCol w="466090">
                  <a:extLst>
                    <a:ext uri="{9D8B030D-6E8A-4147-A177-3AD203B41FA5}">
                      <a16:colId xmlns:a16="http://schemas.microsoft.com/office/drawing/2014/main" val="20004"/>
                    </a:ext>
                  </a:extLst>
                </a:gridCol>
                <a:gridCol w="466090">
                  <a:extLst>
                    <a:ext uri="{9D8B030D-6E8A-4147-A177-3AD203B41FA5}">
                      <a16:colId xmlns:a16="http://schemas.microsoft.com/office/drawing/2014/main" val="20005"/>
                    </a:ext>
                  </a:extLst>
                </a:gridCol>
                <a:gridCol w="466090">
                  <a:extLst>
                    <a:ext uri="{9D8B030D-6E8A-4147-A177-3AD203B41FA5}">
                      <a16:colId xmlns:a16="http://schemas.microsoft.com/office/drawing/2014/main" val="20006"/>
                    </a:ext>
                  </a:extLst>
                </a:gridCol>
                <a:gridCol w="466090">
                  <a:extLst>
                    <a:ext uri="{9D8B030D-6E8A-4147-A177-3AD203B41FA5}">
                      <a16:colId xmlns:a16="http://schemas.microsoft.com/office/drawing/2014/main" val="20007"/>
                    </a:ext>
                  </a:extLst>
                </a:gridCol>
                <a:gridCol w="466090">
                  <a:extLst>
                    <a:ext uri="{9D8B030D-6E8A-4147-A177-3AD203B41FA5}">
                      <a16:colId xmlns:a16="http://schemas.microsoft.com/office/drawing/2014/main" val="20008"/>
                    </a:ext>
                  </a:extLst>
                </a:gridCol>
                <a:gridCol w="466090">
                  <a:extLst>
                    <a:ext uri="{9D8B030D-6E8A-4147-A177-3AD203B41FA5}">
                      <a16:colId xmlns:a16="http://schemas.microsoft.com/office/drawing/2014/main" val="20009"/>
                    </a:ext>
                  </a:extLst>
                </a:gridCol>
                <a:gridCol w="466090">
                  <a:extLst>
                    <a:ext uri="{9D8B030D-6E8A-4147-A177-3AD203B41FA5}">
                      <a16:colId xmlns:a16="http://schemas.microsoft.com/office/drawing/2014/main" val="20010"/>
                    </a:ext>
                  </a:extLst>
                </a:gridCol>
                <a:gridCol w="466090">
                  <a:extLst>
                    <a:ext uri="{9D8B030D-6E8A-4147-A177-3AD203B41FA5}">
                      <a16:colId xmlns:a16="http://schemas.microsoft.com/office/drawing/2014/main" val="20011"/>
                    </a:ext>
                  </a:extLst>
                </a:gridCol>
                <a:gridCol w="466090">
                  <a:extLst>
                    <a:ext uri="{9D8B030D-6E8A-4147-A177-3AD203B41FA5}">
                      <a16:colId xmlns:a16="http://schemas.microsoft.com/office/drawing/2014/main" val="20012"/>
                    </a:ext>
                  </a:extLst>
                </a:gridCol>
                <a:gridCol w="466090">
                  <a:extLst>
                    <a:ext uri="{9D8B030D-6E8A-4147-A177-3AD203B41FA5}">
                      <a16:colId xmlns:a16="http://schemas.microsoft.com/office/drawing/2014/main" val="20013"/>
                    </a:ext>
                  </a:extLst>
                </a:gridCol>
                <a:gridCol w="466090">
                  <a:extLst>
                    <a:ext uri="{9D8B030D-6E8A-4147-A177-3AD203B41FA5}">
                      <a16:colId xmlns:a16="http://schemas.microsoft.com/office/drawing/2014/main" val="20014"/>
                    </a:ext>
                  </a:extLst>
                </a:gridCol>
                <a:gridCol w="466090">
                  <a:extLst>
                    <a:ext uri="{9D8B030D-6E8A-4147-A177-3AD203B41FA5}">
                      <a16:colId xmlns:a16="http://schemas.microsoft.com/office/drawing/2014/main" val="20015"/>
                    </a:ext>
                  </a:extLst>
                </a:gridCol>
                <a:gridCol w="466090">
                  <a:extLst>
                    <a:ext uri="{9D8B030D-6E8A-4147-A177-3AD203B41FA5}">
                      <a16:colId xmlns:a16="http://schemas.microsoft.com/office/drawing/2014/main" val="20016"/>
                    </a:ext>
                  </a:extLst>
                </a:gridCol>
                <a:gridCol w="466090">
                  <a:extLst>
                    <a:ext uri="{9D8B030D-6E8A-4147-A177-3AD203B41FA5}">
                      <a16:colId xmlns:a16="http://schemas.microsoft.com/office/drawing/2014/main" val="20017"/>
                    </a:ext>
                  </a:extLst>
                </a:gridCol>
                <a:gridCol w="466090">
                  <a:extLst>
                    <a:ext uri="{9D8B030D-6E8A-4147-A177-3AD203B41FA5}">
                      <a16:colId xmlns:a16="http://schemas.microsoft.com/office/drawing/2014/main" val="20018"/>
                    </a:ext>
                  </a:extLst>
                </a:gridCol>
                <a:gridCol w="466090">
                  <a:extLst>
                    <a:ext uri="{9D8B030D-6E8A-4147-A177-3AD203B41FA5}">
                      <a16:colId xmlns:a16="http://schemas.microsoft.com/office/drawing/2014/main" val="20019"/>
                    </a:ext>
                  </a:extLst>
                </a:gridCol>
                <a:gridCol w="466090">
                  <a:extLst>
                    <a:ext uri="{9D8B030D-6E8A-4147-A177-3AD203B41FA5}">
                      <a16:colId xmlns:a16="http://schemas.microsoft.com/office/drawing/2014/main" val="20020"/>
                    </a:ext>
                  </a:extLst>
                </a:gridCol>
                <a:gridCol w="466090">
                  <a:extLst>
                    <a:ext uri="{9D8B030D-6E8A-4147-A177-3AD203B41FA5}">
                      <a16:colId xmlns:a16="http://schemas.microsoft.com/office/drawing/2014/main" val="20021"/>
                    </a:ext>
                  </a:extLst>
                </a:gridCol>
                <a:gridCol w="466090">
                  <a:extLst>
                    <a:ext uri="{9D8B030D-6E8A-4147-A177-3AD203B41FA5}">
                      <a16:colId xmlns:a16="http://schemas.microsoft.com/office/drawing/2014/main" val="20022"/>
                    </a:ext>
                  </a:extLst>
                </a:gridCol>
                <a:gridCol w="466090">
                  <a:extLst>
                    <a:ext uri="{9D8B030D-6E8A-4147-A177-3AD203B41FA5}">
                      <a16:colId xmlns:a16="http://schemas.microsoft.com/office/drawing/2014/main" val="20023"/>
                    </a:ext>
                  </a:extLst>
                </a:gridCol>
              </a:tblGrid>
              <a:tr h="375721">
                <a:tc rowSpan="2" gridSpan="2">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wiek</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hMerge="1">
                  <a:txBody>
                    <a:bodyPr/>
                    <a:lstStyle/>
                    <a:p>
                      <a:endParaRPr lang="pl-PL"/>
                    </a:p>
                  </a:txBody>
                  <a:tcPr/>
                </a:tc>
                <a:tc gridSpan="3">
                  <a:txBody>
                    <a:bodyPr/>
                    <a:lstStyle/>
                    <a:p>
                      <a:pPr algn="ctr" fontAlgn="ctr"/>
                      <a:r>
                        <a:rPr lang="pl-PL" sz="1100" u="none" strike="noStrike">
                          <a:effectLst/>
                          <a:latin typeface="Times New Roman" panose="02020603050405020304" pitchFamily="18" charset="0"/>
                          <a:cs typeface="Times New Roman" panose="02020603050405020304" pitchFamily="18" charset="0"/>
                        </a:rPr>
                        <a:t>Wylew</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3">
                  <a:txBody>
                    <a:bodyPr/>
                    <a:lstStyle/>
                    <a:p>
                      <a:pPr algn="ctr" fontAlgn="ctr"/>
                      <a:r>
                        <a:rPr lang="pl-PL" sz="1100" u="none" strike="noStrike">
                          <a:effectLst/>
                          <a:latin typeface="Times New Roman" panose="02020603050405020304" pitchFamily="18" charset="0"/>
                          <a:cs typeface="Times New Roman" panose="02020603050405020304" pitchFamily="18" charset="0"/>
                        </a:rPr>
                        <a:t>Szerokość otworu</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3">
                  <a:txBody>
                    <a:bodyPr/>
                    <a:lstStyle/>
                    <a:p>
                      <a:pPr algn="ctr" fontAlgn="ctr"/>
                      <a:r>
                        <a:rPr lang="pl-PL" sz="1100" u="none" strike="noStrike">
                          <a:effectLst/>
                          <a:latin typeface="Times New Roman" panose="02020603050405020304" pitchFamily="18" charset="0"/>
                          <a:cs typeface="Times New Roman" panose="02020603050405020304" pitchFamily="18" charset="0"/>
                        </a:rPr>
                        <a:t>Wysokość szyjki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8">
                  <a:txBody>
                    <a:bodyPr/>
                    <a:lstStyle/>
                    <a:p>
                      <a:pPr algn="ctr" fontAlgn="ctr"/>
                      <a:r>
                        <a:rPr lang="pl-PL" sz="1100" u="none" strike="noStrike">
                          <a:effectLst/>
                          <a:latin typeface="Times New Roman" panose="02020603050405020304" pitchFamily="18" charset="0"/>
                          <a:cs typeface="Times New Roman" panose="02020603050405020304" pitchFamily="18" charset="0"/>
                        </a:rPr>
                        <a:t>Szyjka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5">
                  <a:txBody>
                    <a:bodyPr/>
                    <a:lstStyle/>
                    <a:p>
                      <a:pPr algn="ctr" fontAlgn="ctr"/>
                      <a:r>
                        <a:rPr lang="pl-PL" sz="1100" u="none" strike="noStrike">
                          <a:effectLst/>
                          <a:latin typeface="Times New Roman" panose="02020603050405020304" pitchFamily="18" charset="0"/>
                          <a:cs typeface="Times New Roman" panose="02020603050405020304" pitchFamily="18" charset="0"/>
                        </a:rPr>
                        <a:t>Liczba elementów brzuśca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val="10000"/>
                  </a:ext>
                </a:extLst>
              </a:tr>
              <a:tr h="1630569">
                <a:tc gridSpan="2" vMerge="1">
                  <a:txBody>
                    <a:bodyPr/>
                    <a:lstStyle/>
                    <a:p>
                      <a:endParaRPr lang="pl-PL"/>
                    </a:p>
                  </a:txBody>
                  <a:tcPr/>
                </a:tc>
                <a:tc hMerge="1" v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Prosty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Wychylony na zewnątrz,</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Wychylony do wewnątrz</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Szeroko otworowe,</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Wąski otwór</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Podobna szerokość brzuśca i wylewy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Wysoka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Krótka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Nie wyróżniona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Łukowata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Stożkowata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Lejkowata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Cylindryczna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Esowata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Łukowata z jednej strony, lejkowata z drugiej</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Stożkowata z jednej strony cylindryczna z drugiej</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Lejkowata z jednej strony cylindryczna z drugiej</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vert="vert27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75721">
                <a:tc grid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Infans 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93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181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76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137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82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75721">
                <a:tc grid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Infans II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3"/>
                  </a:ext>
                </a:extLst>
              </a:tr>
              <a:tr h="375721">
                <a:tc grid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Infans</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4"/>
                  </a:ext>
                </a:extLst>
              </a:tr>
              <a:tr h="375721">
                <a:tc grid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Młodzież</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5"/>
                  </a:ext>
                </a:extLst>
              </a:tr>
              <a:tr h="375721">
                <a:tc grid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Dorosły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267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380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458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154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328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278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67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202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153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80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98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309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260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6"/>
                  </a:ext>
                </a:extLst>
              </a:tr>
              <a:tr h="375721">
                <a:tc grid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Razem</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412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580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721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224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467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463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64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123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299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231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122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147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507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379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71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7"/>
                  </a:ext>
                </a:extLst>
              </a:tr>
              <a:tr h="375721">
                <a:tc row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Test chi^2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100" u="none" strike="noStrike">
                          <a:effectLst/>
                          <a:latin typeface="Times New Roman" panose="02020603050405020304" pitchFamily="18" charset="0"/>
                          <a:cs typeface="Times New Roman" panose="02020603050405020304" pitchFamily="18" charset="0"/>
                        </a:rPr>
                        <a:t>chi^2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3">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0,92</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3">
                  <a:txBody>
                    <a:bodyPr/>
                    <a:lstStyle/>
                    <a:p>
                      <a:pPr algn="ctr" fontAlgn="ctr"/>
                      <a:r>
                        <a:rPr lang="pl-PL" sz="1100" b="0" i="0" u="none" strike="noStrike" dirty="0">
                          <a:solidFill>
                            <a:schemeClr val="dk1"/>
                          </a:solidFill>
                          <a:effectLst/>
                          <a:latin typeface="Times New Roman" panose="02020603050405020304" pitchFamily="18" charset="0"/>
                          <a:cs typeface="Times New Roman" panose="02020603050405020304" pitchFamily="18" charset="0"/>
                        </a:rPr>
                        <a:t>9,96</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3">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28,6</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8">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26,96</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5">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33,45</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val="10008"/>
                  </a:ext>
                </a:extLst>
              </a:tr>
              <a:tr h="375721">
                <a:tc v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P</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3">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3,18</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3">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0,26</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3">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0,0004</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gridSpan="8">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0,52</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dirty="0"/>
                    </a:p>
                  </a:txBody>
                  <a:tcPr/>
                </a:tc>
                <a:tc gridSpan="5">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0,006</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val="10009"/>
                  </a:ext>
                </a:extLst>
              </a:tr>
            </a:tbl>
          </a:graphicData>
        </a:graphic>
      </p:graphicFrame>
      <p:sp>
        <p:nvSpPr>
          <p:cNvPr id="3" name="pole tekstowe 2"/>
          <p:cNvSpPr txBox="1"/>
          <p:nvPr/>
        </p:nvSpPr>
        <p:spPr>
          <a:xfrm>
            <a:off x="4495800" y="5166358"/>
            <a:ext cx="7315200" cy="1200329"/>
          </a:xfrm>
          <a:prstGeom prst="rect">
            <a:avLst/>
          </a:prstGeom>
          <a:noFill/>
        </p:spPr>
        <p:txBody>
          <a:bodyPr wrap="square" rtlCol="0">
            <a:spAutoFit/>
          </a:bodyPr>
          <a:lstStyle/>
          <a:p>
            <a:pPr marL="285750" indent="-285750">
              <a:buFont typeface="Arial" panose="020B0604020202020204" pitchFamily="34" charset="0"/>
              <a:buChar char="•"/>
            </a:pPr>
            <a:r>
              <a:rPr lang="pl-PL" dirty="0"/>
              <a:t>Co do pojedynczych elementów naczyń to w kwestii szyjki wylewu oraz elementu brzuśca jedynie krótka i wysoka szyjka oraz stopień skomplikowania brzuśca mogły by stanowić wyznaczniki wieku znamy jednak sporo wyjątków. </a:t>
            </a:r>
          </a:p>
        </p:txBody>
      </p:sp>
    </p:spTree>
    <p:extLst>
      <p:ext uri="{BB962C8B-B14F-4D97-AF65-F5344CB8AC3E}">
        <p14:creationId xmlns:p14="http://schemas.microsoft.com/office/powerpoint/2010/main" val="3808585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6" name="pole tekstowe 5"/>
          <p:cNvSpPr txBox="1"/>
          <p:nvPr/>
        </p:nvSpPr>
        <p:spPr>
          <a:xfrm>
            <a:off x="7837295" y="4145280"/>
            <a:ext cx="4150894" cy="1200329"/>
          </a:xfrm>
          <a:prstGeom prst="rect">
            <a:avLst/>
          </a:prstGeom>
          <a:noFill/>
        </p:spPr>
        <p:txBody>
          <a:bodyPr wrap="square" rtlCol="0">
            <a:spAutoFit/>
          </a:bodyPr>
          <a:lstStyle/>
          <a:p>
            <a:pPr marL="285750" indent="-285750">
              <a:buFont typeface="Arial" panose="020B0604020202020204" pitchFamily="34" charset="0"/>
              <a:buChar char="•"/>
            </a:pPr>
            <a:r>
              <a:rPr lang="pl-PL" dirty="0">
                <a:latin typeface="Times New Roman" panose="02020603050405020304" pitchFamily="18" charset="0"/>
                <a:cs typeface="Times New Roman" panose="02020603050405020304" pitchFamily="18" charset="0"/>
              </a:rPr>
              <a:t>Związek krótkiej szyjki oraz brzuśców które można opisać mniejszą liczbą cech z dziećmi dobrze dokumentuje również wykres szans od ratio </a:t>
            </a:r>
          </a:p>
        </p:txBody>
      </p:sp>
      <p:graphicFrame>
        <p:nvGraphicFramePr>
          <p:cNvPr id="2" name="Obiekt 1"/>
          <p:cNvGraphicFramePr>
            <a:graphicFrameLocks noChangeAspect="1"/>
          </p:cNvGraphicFramePr>
          <p:nvPr>
            <p:extLst>
              <p:ext uri="{D42A27DB-BD31-4B8C-83A1-F6EECF244321}">
                <p14:modId xmlns:p14="http://schemas.microsoft.com/office/powerpoint/2010/main" val="2584237311"/>
              </p:ext>
            </p:extLst>
          </p:nvPr>
        </p:nvGraphicFramePr>
        <p:xfrm>
          <a:off x="9524" y="9524"/>
          <a:ext cx="4647535" cy="3658059"/>
        </p:xfrm>
        <a:graphic>
          <a:graphicData uri="http://schemas.openxmlformats.org/presentationml/2006/ole">
            <mc:AlternateContent xmlns:mc="http://schemas.openxmlformats.org/markup-compatibility/2006">
              <mc:Choice xmlns:v="urn:schemas-microsoft-com:vml" Requires="v">
                <p:oleObj spid="_x0000_s33974" name="Graph" r:id="rId3" imgW="5943600" imgH="4462200" progId="Statistica.Graph">
                  <p:embed/>
                </p:oleObj>
              </mc:Choice>
              <mc:Fallback>
                <p:oleObj name="Graph" r:id="rId3" imgW="5943600" imgH="4462200" progId="Statistica.Graph">
                  <p:embed/>
                  <p:pic>
                    <p:nvPicPr>
                      <p:cNvPr id="0" name="Obiekt 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4" y="9524"/>
                        <a:ext cx="4647535" cy="3658059"/>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8" name="Obiekt 7"/>
          <p:cNvGraphicFramePr>
            <a:graphicFrameLocks noChangeAspect="1"/>
          </p:cNvGraphicFramePr>
          <p:nvPr>
            <p:extLst>
              <p:ext uri="{D42A27DB-BD31-4B8C-83A1-F6EECF244321}">
                <p14:modId xmlns:p14="http://schemas.microsoft.com/office/powerpoint/2010/main" val="1150962692"/>
              </p:ext>
            </p:extLst>
          </p:nvPr>
        </p:nvGraphicFramePr>
        <p:xfrm>
          <a:off x="7161578" y="0"/>
          <a:ext cx="5030421" cy="3934047"/>
        </p:xfrm>
        <a:graphic>
          <a:graphicData uri="http://schemas.openxmlformats.org/presentationml/2006/ole">
            <mc:AlternateContent xmlns:mc="http://schemas.openxmlformats.org/markup-compatibility/2006">
              <mc:Choice xmlns:v="urn:schemas-microsoft-com:vml" Requires="v">
                <p:oleObj spid="_x0000_s33975" name="Graph" r:id="rId5" imgW="5943600" imgH="4462200" progId="Statistica.Graph">
                  <p:embed/>
                </p:oleObj>
              </mc:Choice>
              <mc:Fallback>
                <p:oleObj name="Graph" r:id="rId5" imgW="5943600" imgH="4462200" progId="Statistica.Graph">
                  <p:embed/>
                  <p:pic>
                    <p:nvPicPr>
                      <p:cNvPr id="0" name="Obiekt 3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1578" y="0"/>
                        <a:ext cx="5030421" cy="3934047"/>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3" name="Obiekt 2"/>
          <p:cNvGraphicFramePr>
            <a:graphicFrameLocks noChangeAspect="1"/>
          </p:cNvGraphicFramePr>
          <p:nvPr>
            <p:extLst>
              <p:ext uri="{D42A27DB-BD31-4B8C-83A1-F6EECF244321}">
                <p14:modId xmlns:p14="http://schemas.microsoft.com/office/powerpoint/2010/main" val="2575045329"/>
              </p:ext>
            </p:extLst>
          </p:nvPr>
        </p:nvGraphicFramePr>
        <p:xfrm>
          <a:off x="2986641" y="2964712"/>
          <a:ext cx="4850654" cy="3893288"/>
        </p:xfrm>
        <a:graphic>
          <a:graphicData uri="http://schemas.openxmlformats.org/presentationml/2006/ole">
            <mc:AlternateContent xmlns:mc="http://schemas.openxmlformats.org/markup-compatibility/2006">
              <mc:Choice xmlns:v="urn:schemas-microsoft-com:vml" Requires="v">
                <p:oleObj spid="_x0000_s33976" name="Graph" r:id="rId7" imgW="5943600" imgH="4462200" progId="Statistica.Graph">
                  <p:embed/>
                </p:oleObj>
              </mc:Choice>
              <mc:Fallback>
                <p:oleObj name="Graph" r:id="rId7" imgW="5943600" imgH="4462200" progId="Statistica.Graph">
                  <p:embed/>
                  <p:pic>
                    <p:nvPicPr>
                      <p:cNvPr id="0" name="Obiekt 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6641" y="2964712"/>
                        <a:ext cx="4850654" cy="3893288"/>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332947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2266972012"/>
              </p:ext>
            </p:extLst>
          </p:nvPr>
        </p:nvGraphicFramePr>
        <p:xfrm>
          <a:off x="0" y="1"/>
          <a:ext cx="11887199" cy="2560541"/>
        </p:xfrm>
        <a:graphic>
          <a:graphicData uri="http://schemas.openxmlformats.org/drawingml/2006/table">
            <a:tbl>
              <a:tblPr firstRow="1" firstCol="1" bandRow="1">
                <a:tableStyleId>{073A0DAA-6AF3-43AB-8588-CEC1D06C72B9}</a:tableStyleId>
              </a:tblPr>
              <a:tblGrid>
                <a:gridCol w="699247">
                  <a:extLst>
                    <a:ext uri="{9D8B030D-6E8A-4147-A177-3AD203B41FA5}">
                      <a16:colId xmlns:a16="http://schemas.microsoft.com/office/drawing/2014/main" val="20000"/>
                    </a:ext>
                  </a:extLst>
                </a:gridCol>
                <a:gridCol w="699247">
                  <a:extLst>
                    <a:ext uri="{9D8B030D-6E8A-4147-A177-3AD203B41FA5}">
                      <a16:colId xmlns:a16="http://schemas.microsoft.com/office/drawing/2014/main" val="20001"/>
                    </a:ext>
                  </a:extLst>
                </a:gridCol>
                <a:gridCol w="699247">
                  <a:extLst>
                    <a:ext uri="{9D8B030D-6E8A-4147-A177-3AD203B41FA5}">
                      <a16:colId xmlns:a16="http://schemas.microsoft.com/office/drawing/2014/main" val="20002"/>
                    </a:ext>
                  </a:extLst>
                </a:gridCol>
                <a:gridCol w="699247">
                  <a:extLst>
                    <a:ext uri="{9D8B030D-6E8A-4147-A177-3AD203B41FA5}">
                      <a16:colId xmlns:a16="http://schemas.microsoft.com/office/drawing/2014/main" val="20003"/>
                    </a:ext>
                  </a:extLst>
                </a:gridCol>
                <a:gridCol w="699247">
                  <a:extLst>
                    <a:ext uri="{9D8B030D-6E8A-4147-A177-3AD203B41FA5}">
                      <a16:colId xmlns:a16="http://schemas.microsoft.com/office/drawing/2014/main" val="20004"/>
                    </a:ext>
                  </a:extLst>
                </a:gridCol>
                <a:gridCol w="699247">
                  <a:extLst>
                    <a:ext uri="{9D8B030D-6E8A-4147-A177-3AD203B41FA5}">
                      <a16:colId xmlns:a16="http://schemas.microsoft.com/office/drawing/2014/main" val="20005"/>
                    </a:ext>
                  </a:extLst>
                </a:gridCol>
                <a:gridCol w="699247">
                  <a:extLst>
                    <a:ext uri="{9D8B030D-6E8A-4147-A177-3AD203B41FA5}">
                      <a16:colId xmlns:a16="http://schemas.microsoft.com/office/drawing/2014/main" val="20006"/>
                    </a:ext>
                  </a:extLst>
                </a:gridCol>
                <a:gridCol w="699247">
                  <a:extLst>
                    <a:ext uri="{9D8B030D-6E8A-4147-A177-3AD203B41FA5}">
                      <a16:colId xmlns:a16="http://schemas.microsoft.com/office/drawing/2014/main" val="20007"/>
                    </a:ext>
                  </a:extLst>
                </a:gridCol>
                <a:gridCol w="699247">
                  <a:extLst>
                    <a:ext uri="{9D8B030D-6E8A-4147-A177-3AD203B41FA5}">
                      <a16:colId xmlns:a16="http://schemas.microsoft.com/office/drawing/2014/main" val="20008"/>
                    </a:ext>
                  </a:extLst>
                </a:gridCol>
                <a:gridCol w="699247">
                  <a:extLst>
                    <a:ext uri="{9D8B030D-6E8A-4147-A177-3AD203B41FA5}">
                      <a16:colId xmlns:a16="http://schemas.microsoft.com/office/drawing/2014/main" val="20009"/>
                    </a:ext>
                  </a:extLst>
                </a:gridCol>
                <a:gridCol w="699247">
                  <a:extLst>
                    <a:ext uri="{9D8B030D-6E8A-4147-A177-3AD203B41FA5}">
                      <a16:colId xmlns:a16="http://schemas.microsoft.com/office/drawing/2014/main" val="20010"/>
                    </a:ext>
                  </a:extLst>
                </a:gridCol>
                <a:gridCol w="699247">
                  <a:extLst>
                    <a:ext uri="{9D8B030D-6E8A-4147-A177-3AD203B41FA5}">
                      <a16:colId xmlns:a16="http://schemas.microsoft.com/office/drawing/2014/main" val="20011"/>
                    </a:ext>
                  </a:extLst>
                </a:gridCol>
                <a:gridCol w="699247">
                  <a:extLst>
                    <a:ext uri="{9D8B030D-6E8A-4147-A177-3AD203B41FA5}">
                      <a16:colId xmlns:a16="http://schemas.microsoft.com/office/drawing/2014/main" val="20012"/>
                    </a:ext>
                  </a:extLst>
                </a:gridCol>
                <a:gridCol w="699247">
                  <a:extLst>
                    <a:ext uri="{9D8B030D-6E8A-4147-A177-3AD203B41FA5}">
                      <a16:colId xmlns:a16="http://schemas.microsoft.com/office/drawing/2014/main" val="20013"/>
                    </a:ext>
                  </a:extLst>
                </a:gridCol>
                <a:gridCol w="699247">
                  <a:extLst>
                    <a:ext uri="{9D8B030D-6E8A-4147-A177-3AD203B41FA5}">
                      <a16:colId xmlns:a16="http://schemas.microsoft.com/office/drawing/2014/main" val="20014"/>
                    </a:ext>
                  </a:extLst>
                </a:gridCol>
                <a:gridCol w="699247">
                  <a:extLst>
                    <a:ext uri="{9D8B030D-6E8A-4147-A177-3AD203B41FA5}">
                      <a16:colId xmlns:a16="http://schemas.microsoft.com/office/drawing/2014/main" val="20015"/>
                    </a:ext>
                  </a:extLst>
                </a:gridCol>
                <a:gridCol w="699247">
                  <a:extLst>
                    <a:ext uri="{9D8B030D-6E8A-4147-A177-3AD203B41FA5}">
                      <a16:colId xmlns:a16="http://schemas.microsoft.com/office/drawing/2014/main" val="20016"/>
                    </a:ext>
                  </a:extLst>
                </a:gridCol>
              </a:tblGrid>
              <a:tr h="201341">
                <a:tc rowSpan="2">
                  <a:txBody>
                    <a:bodyPr/>
                    <a:lstStyle/>
                    <a:p>
                      <a:pPr algn="ctr" fontAlgn="ctr"/>
                      <a:r>
                        <a:rPr lang="pl-PL" sz="1200" u="none" strike="noStrike" dirty="0">
                          <a:effectLst/>
                        </a:rPr>
                        <a:t>wiek</a:t>
                      </a:r>
                      <a:endParaRPr lang="pl-PL" sz="1200" b="0" i="0" u="none" strike="noStrike" dirty="0">
                        <a:solidFill>
                          <a:srgbClr val="000000"/>
                        </a:solidFill>
                        <a:effectLst/>
                        <a:latin typeface="Times New Roman" panose="02020603050405020304" pitchFamily="18" charset="0"/>
                      </a:endParaRPr>
                    </a:p>
                  </a:txBody>
                  <a:tcPr marL="0" marR="0" marT="0" marB="0" anchor="ctr"/>
                </a:tc>
                <a:tc gridSpan="14">
                  <a:txBody>
                    <a:bodyPr/>
                    <a:lstStyle/>
                    <a:p>
                      <a:pPr algn="ctr" fontAlgn="ctr"/>
                      <a:r>
                        <a:rPr lang="pl-PL" sz="1200" u="none" strike="noStrike">
                          <a:effectLst/>
                        </a:rPr>
                        <a:t>Elementy brzuśca</a:t>
                      </a:r>
                      <a:endParaRPr lang="pl-PL" sz="1200" b="0" i="0" u="none" strike="noStrike">
                        <a:solidFill>
                          <a:srgbClr val="000000"/>
                        </a:solidFill>
                        <a:effectLst/>
                        <a:latin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200" u="none" strike="noStrike">
                          <a:effectLst/>
                        </a:rPr>
                        <a:t>Test chi^2</a:t>
                      </a:r>
                      <a:endParaRPr lang="pl-PL" sz="1200" b="0" i="0" u="none" strike="noStrike">
                        <a:solidFill>
                          <a:srgbClr val="000000"/>
                        </a:solidFill>
                        <a:effectLst/>
                        <a:latin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020858">
                <a:tc vMerge="1">
                  <a:txBody>
                    <a:bodyPr/>
                    <a:lstStyle/>
                    <a:p>
                      <a:endParaRPr lang="pl-PL"/>
                    </a:p>
                  </a:txBody>
                  <a:tcPr/>
                </a:tc>
                <a:tc>
                  <a:txBody>
                    <a:bodyPr/>
                    <a:lstStyle/>
                    <a:p>
                      <a:pPr algn="ctr" fontAlgn="ctr"/>
                      <a:r>
                        <a:rPr lang="pl-PL" sz="1200" u="none" strike="noStrike">
                          <a:effectLst/>
                        </a:rPr>
                        <a:t>Zaokrąglony</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Dwustożkowaty</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Asymetryczny</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Nisko załamany</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Wysoko załamany</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Mocno wydęty</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dirty="0">
                          <a:effectLst/>
                        </a:rPr>
                        <a:t>Smukły</a:t>
                      </a:r>
                      <a:endParaRPr lang="pl-PL" sz="12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Mocno profilowane</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Łagodnie profilowane</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Wyraźnie zaznaczony załom brzuśca tzw. barkiem</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Beczułkowate</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Stopka</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Półkoliste ścianki</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Stożkowate ścianki</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chi^2</a:t>
                      </a:r>
                      <a:endParaRPr lang="pl-PL" sz="12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200" u="none" strike="noStrike">
                          <a:effectLst/>
                        </a:rPr>
                        <a:t>P</a:t>
                      </a:r>
                      <a:endParaRPr lang="pl-PL"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01341">
                <a:tc>
                  <a:txBody>
                    <a:bodyPr/>
                    <a:lstStyle/>
                    <a:p>
                      <a:pPr algn="ctr" fontAlgn="ctr"/>
                      <a:r>
                        <a:rPr lang="pl-PL" sz="1200" u="none" strike="noStrike">
                          <a:effectLst/>
                        </a:rPr>
                        <a:t>Infans I</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105</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126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37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22</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60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66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43</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25</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5</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4</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3</a:t>
                      </a:r>
                      <a:endParaRPr lang="pl-PL" sz="1200" b="0" i="0" u="none" strike="noStrike">
                        <a:solidFill>
                          <a:srgbClr val="000000"/>
                        </a:solidFill>
                        <a:effectLst/>
                        <a:latin typeface="Times New Roman" panose="02020603050405020304" pitchFamily="18" charset="0"/>
                      </a:endParaRPr>
                    </a:p>
                  </a:txBody>
                  <a:tcPr marL="0" marR="0" marT="0" marB="0" anchor="ctr"/>
                </a:tc>
                <a:tc rowSpan="6">
                  <a:txBody>
                    <a:bodyPr/>
                    <a:lstStyle/>
                    <a:p>
                      <a:pPr algn="ctr" fontAlgn="ctr"/>
                      <a:r>
                        <a:rPr lang="pl-PL" sz="1200" u="none" strike="noStrike" dirty="0">
                          <a:effectLst/>
                        </a:rPr>
                        <a:t>82,52</a:t>
                      </a:r>
                      <a:endParaRPr lang="pl-PL" sz="1200" b="0" i="0" u="none" strike="noStrike" dirty="0">
                        <a:solidFill>
                          <a:srgbClr val="000000"/>
                        </a:solidFill>
                        <a:effectLst/>
                        <a:latin typeface="Times New Roman" panose="02020603050405020304" pitchFamily="18" charset="0"/>
                      </a:endParaRPr>
                    </a:p>
                  </a:txBody>
                  <a:tcPr marL="0" marR="0" marT="0" marB="0" anchor="ctr"/>
                </a:tc>
                <a:tc rowSpan="6">
                  <a:txBody>
                    <a:bodyPr/>
                    <a:lstStyle/>
                    <a:p>
                      <a:pPr algn="ctr" fontAlgn="ctr"/>
                      <a:r>
                        <a:rPr lang="pl-PL" sz="1200" u="none" strike="noStrike" dirty="0">
                          <a:effectLst/>
                        </a:rPr>
                        <a:t>0,004</a:t>
                      </a:r>
                      <a:endParaRPr lang="pl-PL" sz="1200" b="0" i="0" u="none" strike="noStrike" dirty="0">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01341">
                <a:tc>
                  <a:txBody>
                    <a:bodyPr/>
                    <a:lstStyle/>
                    <a:p>
                      <a:pPr algn="ctr" fontAlgn="ctr"/>
                      <a:r>
                        <a:rPr lang="pl-PL" sz="1200" u="none" strike="noStrike">
                          <a:effectLst/>
                        </a:rPr>
                        <a:t>Infans II</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42</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5</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9</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5</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19</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13</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9</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19</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9</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a:t>
                      </a:r>
                      <a:endParaRPr lang="pl-PL" sz="12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201341">
                <a:tc>
                  <a:txBody>
                    <a:bodyPr/>
                    <a:lstStyle/>
                    <a:p>
                      <a:pPr algn="ctr" fontAlgn="ctr"/>
                      <a:r>
                        <a:rPr lang="pl-PL" sz="1200" u="none" strike="noStrike">
                          <a:effectLst/>
                        </a:rPr>
                        <a:t>Infans</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3</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255215">
                <a:tc>
                  <a:txBody>
                    <a:bodyPr/>
                    <a:lstStyle/>
                    <a:p>
                      <a:pPr algn="ctr" fontAlgn="ctr"/>
                      <a:r>
                        <a:rPr lang="pl-PL" sz="1200" u="none" strike="noStrike">
                          <a:effectLst/>
                        </a:rPr>
                        <a:t>Młodzież</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14</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5</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3</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4</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201341">
                <a:tc>
                  <a:txBody>
                    <a:bodyPr/>
                    <a:lstStyle/>
                    <a:p>
                      <a:pPr algn="ctr" fontAlgn="ctr"/>
                      <a:r>
                        <a:rPr lang="pl-PL" sz="1200" u="none" strike="noStrike">
                          <a:effectLst/>
                        </a:rPr>
                        <a:t>Dorosły</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237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410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90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116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112</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246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149</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81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156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65</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4</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0</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7</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a:t>
                      </a:r>
                      <a:endParaRPr lang="pl-PL" sz="12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201341">
                <a:tc>
                  <a:txBody>
                    <a:bodyPr/>
                    <a:lstStyle/>
                    <a:p>
                      <a:pPr algn="ctr" fontAlgn="ctr"/>
                      <a:r>
                        <a:rPr lang="pl-PL" sz="1200" u="none" strike="noStrike">
                          <a:effectLst/>
                        </a:rPr>
                        <a:t>Razem</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379</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611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139</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156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143</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342</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238</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126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226</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103</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a:effectLst/>
                        </a:rPr>
                        <a:t>11</a:t>
                      </a:r>
                      <a:endParaRPr lang="pl-PL"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200" u="none" strike="noStrike" dirty="0">
                          <a:effectLst/>
                        </a:rPr>
                        <a:t>6</a:t>
                      </a:r>
                      <a:endParaRPr lang="pl-PL" sz="1200" b="0" i="0" u="none" strike="noStrike" dirty="0">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sp>
        <p:nvSpPr>
          <p:cNvPr id="4" name="pole tekstowe 3"/>
          <p:cNvSpPr txBox="1"/>
          <p:nvPr/>
        </p:nvSpPr>
        <p:spPr>
          <a:xfrm>
            <a:off x="5943599" y="2743200"/>
            <a:ext cx="5821679" cy="2031325"/>
          </a:xfrm>
          <a:prstGeom prst="rect">
            <a:avLst/>
          </a:prstGeom>
          <a:noFill/>
        </p:spPr>
        <p:txBody>
          <a:bodyPr wrap="square" rtlCol="0">
            <a:spAutoFit/>
          </a:bodyPr>
          <a:lstStyle/>
          <a:p>
            <a:pPr marL="285750" indent="-285750">
              <a:buFont typeface="Arial" panose="020B0604020202020204" pitchFamily="34" charset="0"/>
              <a:buChar char="•"/>
            </a:pPr>
            <a:r>
              <a:rPr lang="pl-PL" dirty="0"/>
              <a:t>Co do elementów brzuśca to test chi^ kwadrat wskazywał na związek niektórych elementów z wiekiem. Wykres szans od ratio wskazywał by między innymi na większy związek smukłych naczyń z dziećmi a mocno wydętych z dorosłymi.  W żadnym jednak z przypadków te zestawienia nie mają dużej mocy testu ( z powodu małych liczebności. </a:t>
            </a:r>
            <a:endParaRPr lang="pl-PL" dirty="0">
              <a:solidFill>
                <a:schemeClr val="accent6"/>
              </a:solidFill>
            </a:endParaRPr>
          </a:p>
        </p:txBody>
      </p:sp>
      <p:graphicFrame>
        <p:nvGraphicFramePr>
          <p:cNvPr id="5" name="Obiekt 4"/>
          <p:cNvGraphicFramePr>
            <a:graphicFrameLocks noChangeAspect="1"/>
          </p:cNvGraphicFramePr>
          <p:nvPr>
            <p:extLst>
              <p:ext uri="{D42A27DB-BD31-4B8C-83A1-F6EECF244321}">
                <p14:modId xmlns:p14="http://schemas.microsoft.com/office/powerpoint/2010/main" val="636538057"/>
              </p:ext>
            </p:extLst>
          </p:nvPr>
        </p:nvGraphicFramePr>
        <p:xfrm>
          <a:off x="265813" y="2540041"/>
          <a:ext cx="5677786" cy="4468967"/>
        </p:xfrm>
        <a:graphic>
          <a:graphicData uri="http://schemas.openxmlformats.org/presentationml/2006/ole">
            <mc:AlternateContent xmlns:mc="http://schemas.openxmlformats.org/markup-compatibility/2006">
              <mc:Choice xmlns:v="urn:schemas-microsoft-com:vml" Requires="v">
                <p:oleObj spid="_x0000_s34876" name="Graph" r:id="rId3" imgW="5943600" imgH="4462200" progId="Statistica.Graph">
                  <p:embed/>
                </p:oleObj>
              </mc:Choice>
              <mc:Fallback>
                <p:oleObj name="Graph" r:id="rId3" imgW="5943600" imgH="4462200" progId="Statistica.Graph">
                  <p:embed/>
                  <p:pic>
                    <p:nvPicPr>
                      <p:cNvPr id="0" name="Obiek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813" y="2540041"/>
                        <a:ext cx="5677786" cy="4468967"/>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211137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795937768"/>
              </p:ext>
            </p:extLst>
          </p:nvPr>
        </p:nvGraphicFramePr>
        <p:xfrm>
          <a:off x="45720" y="203837"/>
          <a:ext cx="6553200" cy="3575682"/>
        </p:xfrm>
        <a:graphic>
          <a:graphicData uri="http://schemas.openxmlformats.org/drawingml/2006/table">
            <a:tbl>
              <a:tblPr firstRow="1" firstCol="1" bandRow="1">
                <a:tableStyleId>{073A0DAA-6AF3-43AB-8588-CEC1D06C72B9}</a:tableStyleId>
              </a:tblPr>
              <a:tblGrid>
                <a:gridCol w="819150">
                  <a:extLst>
                    <a:ext uri="{9D8B030D-6E8A-4147-A177-3AD203B41FA5}">
                      <a16:colId xmlns:a16="http://schemas.microsoft.com/office/drawing/2014/main" val="20000"/>
                    </a:ext>
                  </a:extLst>
                </a:gridCol>
                <a:gridCol w="819150">
                  <a:extLst>
                    <a:ext uri="{9D8B030D-6E8A-4147-A177-3AD203B41FA5}">
                      <a16:colId xmlns:a16="http://schemas.microsoft.com/office/drawing/2014/main" val="20001"/>
                    </a:ext>
                  </a:extLst>
                </a:gridCol>
                <a:gridCol w="819150">
                  <a:extLst>
                    <a:ext uri="{9D8B030D-6E8A-4147-A177-3AD203B41FA5}">
                      <a16:colId xmlns:a16="http://schemas.microsoft.com/office/drawing/2014/main" val="20002"/>
                    </a:ext>
                  </a:extLst>
                </a:gridCol>
                <a:gridCol w="819150">
                  <a:extLst>
                    <a:ext uri="{9D8B030D-6E8A-4147-A177-3AD203B41FA5}">
                      <a16:colId xmlns:a16="http://schemas.microsoft.com/office/drawing/2014/main" val="20003"/>
                    </a:ext>
                  </a:extLst>
                </a:gridCol>
                <a:gridCol w="819150">
                  <a:extLst>
                    <a:ext uri="{9D8B030D-6E8A-4147-A177-3AD203B41FA5}">
                      <a16:colId xmlns:a16="http://schemas.microsoft.com/office/drawing/2014/main" val="20004"/>
                    </a:ext>
                  </a:extLst>
                </a:gridCol>
                <a:gridCol w="819150">
                  <a:extLst>
                    <a:ext uri="{9D8B030D-6E8A-4147-A177-3AD203B41FA5}">
                      <a16:colId xmlns:a16="http://schemas.microsoft.com/office/drawing/2014/main" val="20005"/>
                    </a:ext>
                  </a:extLst>
                </a:gridCol>
                <a:gridCol w="819150">
                  <a:extLst>
                    <a:ext uri="{9D8B030D-6E8A-4147-A177-3AD203B41FA5}">
                      <a16:colId xmlns:a16="http://schemas.microsoft.com/office/drawing/2014/main" val="20006"/>
                    </a:ext>
                  </a:extLst>
                </a:gridCol>
                <a:gridCol w="819150">
                  <a:extLst>
                    <a:ext uri="{9D8B030D-6E8A-4147-A177-3AD203B41FA5}">
                      <a16:colId xmlns:a16="http://schemas.microsoft.com/office/drawing/2014/main" val="20007"/>
                    </a:ext>
                  </a:extLst>
                </a:gridCol>
              </a:tblGrid>
              <a:tr h="325062">
                <a:tc rowSpan="2">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Typ popielnicy</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4">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Wiek</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rowSpan="2">
                  <a:txBody>
                    <a:bodyPr/>
                    <a:lstStyle/>
                    <a:p>
                      <a:pPr algn="ctr" fontAlgn="ctr"/>
                      <a:r>
                        <a:rPr lang="pl-PL" sz="1200" u="none" strike="noStrike">
                          <a:effectLst/>
                          <a:latin typeface="Times New Roman" panose="02020603050405020304" pitchFamily="18" charset="0"/>
                          <a:cs typeface="Times New Roman" panose="02020603050405020304" pitchFamily="18" charset="0"/>
                        </a:rPr>
                        <a:t>Łącznie</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2">
                  <a:txBody>
                    <a:bodyPr/>
                    <a:lstStyle/>
                    <a:p>
                      <a:pPr algn="ctr" fontAlgn="ctr"/>
                      <a:r>
                        <a:rPr lang="pl-PL" sz="1200" u="none" strike="noStrike">
                          <a:effectLst/>
                          <a:latin typeface="Times New Roman" panose="02020603050405020304" pitchFamily="18" charset="0"/>
                          <a:cs typeface="Times New Roman" panose="02020603050405020304" pitchFamily="18" charset="0"/>
                        </a:rPr>
                        <a:t>test chi^2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325062">
                <a:tc vMerge="1">
                  <a:txBody>
                    <a:bodyPr/>
                    <a:lstStyle/>
                    <a:p>
                      <a:endParaRPr lang="pl-PL"/>
                    </a:p>
                  </a:txBody>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Infans 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Infans II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Młodzież</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Dorośli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chi^2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P</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9">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34,7</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9">
                  <a:txBody>
                    <a:bodyPr/>
                    <a:lstStyle/>
                    <a:p>
                      <a:pPr algn="ctr" fontAlgn="ctr"/>
                      <a:r>
                        <a:rPr lang="pl-PL" sz="1200" u="none" strike="noStrike">
                          <a:effectLst/>
                          <a:latin typeface="Times New Roman" panose="02020603050405020304" pitchFamily="18" charset="0"/>
                          <a:cs typeface="Times New Roman" panose="02020603050405020304" pitchFamily="18" charset="0"/>
                        </a:rPr>
                        <a:t>0,07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III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4</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IV</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24</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V</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1</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VI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VII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8"/>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VIII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21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9"/>
                  </a:ext>
                </a:extLst>
              </a:tr>
              <a:tr h="32506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IX</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14</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10"/>
                  </a:ext>
                </a:extLst>
              </a:tr>
            </a:tbl>
          </a:graphicData>
        </a:graphic>
      </p:graphicFrame>
      <p:sp>
        <p:nvSpPr>
          <p:cNvPr id="4" name="Prostokąt 3"/>
          <p:cNvSpPr/>
          <p:nvPr/>
        </p:nvSpPr>
        <p:spPr>
          <a:xfrm>
            <a:off x="0" y="3948928"/>
            <a:ext cx="12192000" cy="2308324"/>
          </a:xfrm>
          <a:prstGeom prst="rect">
            <a:avLst/>
          </a:prstGeom>
        </p:spPr>
        <p:txBody>
          <a:bodyPr wrap="square">
            <a:spAutoFit/>
          </a:bodyPr>
          <a:lstStyle/>
          <a:p>
            <a:pPr indent="450215" algn="just"/>
            <a:r>
              <a:rPr lang="pl-PL" sz="1200" dirty="0">
                <a:latin typeface="Times New Roman" panose="02020603050405020304" pitchFamily="18" charset="0"/>
              </a:rPr>
              <a:t>Nasze wcześniejsze obserwacje dotyczyły całości danych bez rozbijania na poszczególne cmentarzyska to znacząco wykraczało by poza ramy naszej pracy warto jednak zrobić tu próbę wydzielenia pewnych grup naczyń tylko dla jednego cmentarzyska (w tym przypadku Kłyżowa) i sprawdzenie czy pod tym katem nie mamy danych na temat wieku.</a:t>
            </a:r>
          </a:p>
          <a:p>
            <a:pPr indent="450215" algn="just"/>
            <a:endParaRPr lang="pl-PL" sz="1200" dirty="0">
              <a:latin typeface="Times New Roman" panose="02020603050405020304" pitchFamily="18" charset="0"/>
            </a:endParaRPr>
          </a:p>
          <a:p>
            <a:pPr indent="450215" algn="just"/>
            <a:r>
              <a:rPr lang="pl-PL" sz="1200" dirty="0">
                <a:latin typeface="Times New Roman" panose="02020603050405020304" pitchFamily="18" charset="0"/>
              </a:rPr>
              <a:t>Grupa I z wazami o prostym wylewie wysokiej stożkowatej szyjce i zaokrąglonym brzuścu (10 naczyń).</a:t>
            </a:r>
            <a:endParaRPr lang="pl-PL" sz="1200" dirty="0"/>
          </a:p>
          <a:p>
            <a:pPr indent="450215" algn="just"/>
            <a:r>
              <a:rPr lang="pl-PL" sz="1200" dirty="0">
                <a:latin typeface="Times New Roman" panose="02020603050405020304" pitchFamily="18" charset="0"/>
              </a:rPr>
              <a:t>Grupa II z wazami takimi jak powyżej o krótkiej szyjce (6 naczyń)</a:t>
            </a:r>
            <a:endParaRPr lang="pl-PL" sz="1200" dirty="0"/>
          </a:p>
          <a:p>
            <a:pPr indent="450215" algn="just"/>
            <a:r>
              <a:rPr lang="pl-PL" sz="1200" dirty="0">
                <a:latin typeface="Times New Roman" panose="02020603050405020304" pitchFamily="18" charset="0"/>
              </a:rPr>
              <a:t>Grupa III z wazami o cylindrycznej i wysokiej szyjce z prostym wylewem i zaokrąglonym brzuścem (5 naczyń)</a:t>
            </a:r>
            <a:endParaRPr lang="pl-PL" sz="1200" dirty="0"/>
          </a:p>
          <a:p>
            <a:pPr indent="450215" algn="just"/>
            <a:r>
              <a:rPr lang="pl-PL" sz="1200" dirty="0">
                <a:latin typeface="Times New Roman" panose="02020603050405020304" pitchFamily="18" charset="0"/>
              </a:rPr>
              <a:t>Grupa IV z wazami o prostym wylewie, wysokiej stożkowatej szyjce i dwustożkowatym brzuścu (32 naczynia)</a:t>
            </a:r>
            <a:endParaRPr lang="pl-PL" sz="1200" dirty="0"/>
          </a:p>
          <a:p>
            <a:pPr indent="450215" algn="just"/>
            <a:r>
              <a:rPr lang="pl-PL" sz="1200" dirty="0">
                <a:latin typeface="Times New Roman" panose="02020603050405020304" pitchFamily="18" charset="0"/>
              </a:rPr>
              <a:t>Grupa V z wazami o cylindrycznej wysokiej szyjce z prostym wylewem i  dwustożkowatym brzuścem (6 naczyń)</a:t>
            </a:r>
            <a:endParaRPr lang="pl-PL" sz="1200" dirty="0"/>
          </a:p>
          <a:p>
            <a:pPr indent="450215" algn="just"/>
            <a:r>
              <a:rPr lang="pl-PL" sz="1200" dirty="0">
                <a:latin typeface="Times New Roman" panose="02020603050405020304" pitchFamily="18" charset="0"/>
              </a:rPr>
              <a:t>Grupa VI z wazami o łukowatej wysokiej szyjce z dwustożkowatym brzuścem (6 naczyń)</a:t>
            </a:r>
            <a:endParaRPr lang="pl-PL" sz="1200" dirty="0"/>
          </a:p>
          <a:p>
            <a:pPr indent="450215" algn="just"/>
            <a:r>
              <a:rPr lang="pl-PL" sz="1200" dirty="0">
                <a:latin typeface="Times New Roman" panose="02020603050405020304" pitchFamily="18" charset="0"/>
              </a:rPr>
              <a:t>Grupa VII z wazami o stożkowatej wysokiej szyjce z wylewem wychylonym na zewnątrz i dwustożkowatym brzuścem (8 naczyń)</a:t>
            </a:r>
            <a:endParaRPr lang="pl-PL" sz="1200" dirty="0"/>
          </a:p>
          <a:p>
            <a:pPr indent="450215" algn="just"/>
            <a:r>
              <a:rPr lang="pl-PL" sz="1200" dirty="0">
                <a:latin typeface="Times New Roman" panose="02020603050405020304" pitchFamily="18" charset="0"/>
              </a:rPr>
              <a:t>Grupa VIII z wazami pojawiającymi się tylko w pojedynczych egzemplarzach (27 naczyń)</a:t>
            </a:r>
            <a:endParaRPr lang="pl-PL" sz="1200" dirty="0"/>
          </a:p>
          <a:p>
            <a:pPr indent="450215" algn="just"/>
            <a:r>
              <a:rPr lang="pl-PL" sz="1200" dirty="0">
                <a:latin typeface="Times New Roman" panose="02020603050405020304" pitchFamily="18" charset="0"/>
              </a:rPr>
              <a:t>Grupa IX to wspomniane już we wcześniejszych rozważaniach naczynia innego niż wazy typu (17 w całości zachowanych naczyń plus 7 gdzie można było określić formę).  </a:t>
            </a:r>
            <a:endParaRPr lang="pl-PL" sz="1200" dirty="0">
              <a:effectLst/>
            </a:endParaRPr>
          </a:p>
        </p:txBody>
      </p:sp>
      <p:graphicFrame>
        <p:nvGraphicFramePr>
          <p:cNvPr id="6" name="Obiekt 5"/>
          <p:cNvGraphicFramePr>
            <a:graphicFrameLocks noChangeAspect="1"/>
          </p:cNvGraphicFramePr>
          <p:nvPr>
            <p:extLst>
              <p:ext uri="{D42A27DB-BD31-4B8C-83A1-F6EECF244321}">
                <p14:modId xmlns:p14="http://schemas.microsoft.com/office/powerpoint/2010/main" val="1649195533"/>
              </p:ext>
            </p:extLst>
          </p:nvPr>
        </p:nvGraphicFramePr>
        <p:xfrm>
          <a:off x="6868632" y="1"/>
          <a:ext cx="5323367" cy="3948928"/>
        </p:xfrm>
        <a:graphic>
          <a:graphicData uri="http://schemas.openxmlformats.org/presentationml/2006/ole">
            <mc:AlternateContent xmlns:mc="http://schemas.openxmlformats.org/markup-compatibility/2006">
              <mc:Choice xmlns:v="urn:schemas-microsoft-com:vml" Requires="v">
                <p:oleObj spid="_x0000_s35898" name="Graph" r:id="rId3" imgW="5943600" imgH="4462200" progId="Statistica.Graph">
                  <p:embed/>
                </p:oleObj>
              </mc:Choice>
              <mc:Fallback>
                <p:oleObj name="Graph" r:id="rId3" imgW="5943600" imgH="4462200" progId="Statistica.Graph">
                  <p:embed/>
                  <p:pic>
                    <p:nvPicPr>
                      <p:cNvPr id="0" name="Obiekt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8632" y="1"/>
                        <a:ext cx="5323367" cy="3948928"/>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392728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45480" y="232410"/>
            <a:ext cx="6446520" cy="6625590"/>
          </a:xfrm>
          <a:prstGeom prst="rect">
            <a:avLst/>
          </a:prstGeom>
        </p:spPr>
      </p:pic>
      <p:sp>
        <p:nvSpPr>
          <p:cNvPr id="2" name="pole tekstowe 1"/>
          <p:cNvSpPr txBox="1"/>
          <p:nvPr/>
        </p:nvSpPr>
        <p:spPr>
          <a:xfrm>
            <a:off x="381000" y="502920"/>
            <a:ext cx="6964680" cy="338554"/>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Wiemy o przynajmniej 180 cmentarzyskach TKŁ i ponad 10000 pochówków. </a:t>
            </a:r>
          </a:p>
        </p:txBody>
      </p:sp>
      <p:sp>
        <p:nvSpPr>
          <p:cNvPr id="4" name="pole tekstowe 3"/>
          <p:cNvSpPr txBox="1"/>
          <p:nvPr/>
        </p:nvSpPr>
        <p:spPr>
          <a:xfrm>
            <a:off x="381000" y="824871"/>
            <a:ext cx="7086600" cy="830997"/>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Nas tu jednak interesowały tylko te cmentarzyska dla których mieliśmy analizy antropologiczne. Stąd zestaw danych zmniejszył się do 11 cmentarzysk, z których pochodziło ponad 3000 pochówków. </a:t>
            </a:r>
            <a:endParaRPr lang="pl-PL" dirty="0"/>
          </a:p>
        </p:txBody>
      </p:sp>
      <p:sp>
        <p:nvSpPr>
          <p:cNvPr id="5" name="Prostokąt 4"/>
          <p:cNvSpPr/>
          <p:nvPr/>
        </p:nvSpPr>
        <p:spPr>
          <a:xfrm>
            <a:off x="350520" y="1623544"/>
            <a:ext cx="5623560" cy="1569660"/>
          </a:xfrm>
          <a:prstGeom prst="rect">
            <a:avLst/>
          </a:prstGeom>
        </p:spPr>
        <p:txBody>
          <a:bodyPr wrap="square">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Jednak analizy antropologiczne dotyczyły tylko 2111 pochówków. Do tego część z nich to groby podwójne które utrudniają analizy gdyż na tym etapie nie możemy ustalić czyj to był w istocie pochówek. W pewnym stopniu nasze analizy mogą nam pomóc przy ustaleniu do kogo w istocie należały popielnica oraz przedmioty odnalezione w danym pochówku. </a:t>
            </a:r>
          </a:p>
        </p:txBody>
      </p:sp>
      <p:sp>
        <p:nvSpPr>
          <p:cNvPr id="6" name="pole tekstowe 5"/>
          <p:cNvSpPr txBox="1"/>
          <p:nvPr/>
        </p:nvSpPr>
        <p:spPr>
          <a:xfrm>
            <a:off x="350520" y="3123892"/>
            <a:ext cx="5623560" cy="584775"/>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Ostatecznie trzon bazy źródłowej stanowi 1800 pojedynczych pochówków. </a:t>
            </a:r>
          </a:p>
        </p:txBody>
      </p:sp>
      <p:sp>
        <p:nvSpPr>
          <p:cNvPr id="7" name="pole tekstowe 6"/>
          <p:cNvSpPr txBox="1"/>
          <p:nvPr/>
        </p:nvSpPr>
        <p:spPr>
          <a:xfrm>
            <a:off x="350520" y="3708667"/>
            <a:ext cx="5684520" cy="2554545"/>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Warto jeszcze powiedzieć parę słów na temat przyjętych grup wiekowych. Nas interesowały wyznacznik pochówków dzieci i osób dorosłych. Stąd w przypadku osób dorosłych dane spłaszczyliśmy w jedną rubrykę nie rozdzielając ich na </a:t>
            </a:r>
            <a:r>
              <a:rPr lang="pl-PL" sz="1600" dirty="0" err="1">
                <a:latin typeface="Times New Roman" panose="02020603050405020304" pitchFamily="18" charset="0"/>
                <a:cs typeface="Times New Roman" panose="02020603050405020304" pitchFamily="18" charset="0"/>
              </a:rPr>
              <a:t>adultus</a:t>
            </a:r>
            <a:r>
              <a:rPr lang="pl-PL" sz="1600" dirty="0">
                <a:latin typeface="Times New Roman" panose="02020603050405020304" pitchFamily="18" charset="0"/>
                <a:cs typeface="Times New Roman" panose="02020603050405020304" pitchFamily="18" charset="0"/>
              </a:rPr>
              <a:t>, </a:t>
            </a:r>
            <a:r>
              <a:rPr lang="pl-PL" sz="1600" dirty="0" err="1">
                <a:latin typeface="Times New Roman" panose="02020603050405020304" pitchFamily="18" charset="0"/>
                <a:cs typeface="Times New Roman" panose="02020603050405020304" pitchFamily="18" charset="0"/>
              </a:rPr>
              <a:t>maturus</a:t>
            </a:r>
            <a:r>
              <a:rPr lang="pl-PL" sz="1600" dirty="0">
                <a:latin typeface="Times New Roman" panose="02020603050405020304" pitchFamily="18" charset="0"/>
                <a:cs typeface="Times New Roman" panose="02020603050405020304" pitchFamily="18" charset="0"/>
              </a:rPr>
              <a:t> czy </a:t>
            </a:r>
            <a:r>
              <a:rPr lang="pl-PL" sz="1600" dirty="0" err="1">
                <a:latin typeface="Times New Roman" panose="02020603050405020304" pitchFamily="18" charset="0"/>
                <a:cs typeface="Times New Roman" panose="02020603050405020304" pitchFamily="18" charset="0"/>
              </a:rPr>
              <a:t>senilis</a:t>
            </a:r>
            <a:r>
              <a:rPr lang="pl-PL" sz="1600" dirty="0">
                <a:latin typeface="Times New Roman" panose="02020603050405020304" pitchFamily="18" charset="0"/>
                <a:cs typeface="Times New Roman" panose="02020603050405020304" pitchFamily="18" charset="0"/>
              </a:rPr>
              <a:t>. W przypadku dzieci  pozostano przy antropologicznym podziale na </a:t>
            </a:r>
            <a:r>
              <a:rPr lang="pl-PL" sz="1600" dirty="0" err="1">
                <a:latin typeface="Times New Roman" panose="02020603050405020304" pitchFamily="18" charset="0"/>
                <a:cs typeface="Times New Roman" panose="02020603050405020304" pitchFamily="18" charset="0"/>
              </a:rPr>
              <a:t>infans</a:t>
            </a:r>
            <a:r>
              <a:rPr lang="pl-PL" sz="1600" dirty="0">
                <a:latin typeface="Times New Roman" panose="02020603050405020304" pitchFamily="18" charset="0"/>
                <a:cs typeface="Times New Roman" panose="02020603050405020304" pitchFamily="18" charset="0"/>
              </a:rPr>
              <a:t> I, </a:t>
            </a:r>
            <a:r>
              <a:rPr lang="pl-PL" sz="1600" dirty="0" err="1">
                <a:latin typeface="Times New Roman" panose="02020603050405020304" pitchFamily="18" charset="0"/>
                <a:cs typeface="Times New Roman" panose="02020603050405020304" pitchFamily="18" charset="0"/>
              </a:rPr>
              <a:t>infans</a:t>
            </a:r>
            <a:r>
              <a:rPr lang="pl-PL" sz="1600" dirty="0">
                <a:latin typeface="Times New Roman" panose="02020603050405020304" pitchFamily="18" charset="0"/>
                <a:cs typeface="Times New Roman" panose="02020603050405020304" pitchFamily="18" charset="0"/>
              </a:rPr>
              <a:t> II oraz osoby młodociane w wieku </a:t>
            </a:r>
            <a:r>
              <a:rPr lang="pl-PL" sz="1600" dirty="0" err="1">
                <a:latin typeface="Times New Roman" panose="02020603050405020304" pitchFamily="18" charset="0"/>
                <a:cs typeface="Times New Roman" panose="02020603050405020304" pitchFamily="18" charset="0"/>
              </a:rPr>
              <a:t>juvenis</a:t>
            </a:r>
            <a:r>
              <a:rPr lang="pl-PL" sz="1600" dirty="0">
                <a:latin typeface="Times New Roman" panose="02020603050405020304" pitchFamily="18" charset="0"/>
                <a:cs typeface="Times New Roman" panose="02020603050405020304" pitchFamily="18" charset="0"/>
              </a:rPr>
              <a:t>. Problematyczne są kwestie sporej grupy dzieci dla których nie mamy oznaczeń co do wieku. W większości przypadków traktowaliśmy je jako osobny zestaw danych. </a:t>
            </a:r>
          </a:p>
        </p:txBody>
      </p:sp>
    </p:spTree>
    <p:extLst>
      <p:ext uri="{BB962C8B-B14F-4D97-AF65-F5344CB8AC3E}">
        <p14:creationId xmlns:p14="http://schemas.microsoft.com/office/powerpoint/2010/main" val="306526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pole tekstowe 1"/>
          <p:cNvSpPr txBox="1"/>
          <p:nvPr/>
        </p:nvSpPr>
        <p:spPr>
          <a:xfrm>
            <a:off x="192084" y="5042118"/>
            <a:ext cx="6756379" cy="1323439"/>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Wydaje się, że sama obecność lub brak obecności zdobienia może stanowić pewien może niezbyt silny ale jednak istotny ze statystycznego punktu widzenia  wyznacznik wieku w podziale na dzieci i dorosłych dobrze obrazuje to wykres.</a:t>
            </a:r>
          </a:p>
          <a:p>
            <a:pPr marL="285750" indent="-285750">
              <a:buFont typeface="Arial" panose="020B0604020202020204" pitchFamily="34" charset="0"/>
              <a:buChar char="•"/>
            </a:pPr>
            <a:endParaRPr lang="pl-PL" sz="1600" dirty="0">
              <a:latin typeface="Times New Roman" panose="02020603050405020304" pitchFamily="18" charset="0"/>
              <a:cs typeface="Times New Roman" panose="02020603050405020304" pitchFamily="18" charset="0"/>
            </a:endParaRPr>
          </a:p>
        </p:txBody>
      </p:sp>
      <p:graphicFrame>
        <p:nvGraphicFramePr>
          <p:cNvPr id="3" name="Tabela 2"/>
          <p:cNvGraphicFramePr>
            <a:graphicFrameLocks noGrp="1"/>
          </p:cNvGraphicFramePr>
          <p:nvPr>
            <p:extLst>
              <p:ext uri="{D42A27DB-BD31-4B8C-83A1-F6EECF244321}">
                <p14:modId xmlns:p14="http://schemas.microsoft.com/office/powerpoint/2010/main" val="1994533482"/>
              </p:ext>
            </p:extLst>
          </p:nvPr>
        </p:nvGraphicFramePr>
        <p:xfrm>
          <a:off x="6142181" y="361846"/>
          <a:ext cx="5608640" cy="2047875"/>
        </p:xfrm>
        <a:graphic>
          <a:graphicData uri="http://schemas.openxmlformats.org/drawingml/2006/table">
            <a:tbl>
              <a:tblPr firstRow="1" firstCol="1" bandRow="1">
                <a:tableStyleId>{073A0DAA-6AF3-43AB-8588-CEC1D06C72B9}</a:tableStyleId>
              </a:tblPr>
              <a:tblGrid>
                <a:gridCol w="701080">
                  <a:extLst>
                    <a:ext uri="{9D8B030D-6E8A-4147-A177-3AD203B41FA5}">
                      <a16:colId xmlns:a16="http://schemas.microsoft.com/office/drawing/2014/main" val="20000"/>
                    </a:ext>
                  </a:extLst>
                </a:gridCol>
                <a:gridCol w="701080">
                  <a:extLst>
                    <a:ext uri="{9D8B030D-6E8A-4147-A177-3AD203B41FA5}">
                      <a16:colId xmlns:a16="http://schemas.microsoft.com/office/drawing/2014/main" val="20001"/>
                    </a:ext>
                  </a:extLst>
                </a:gridCol>
                <a:gridCol w="701080">
                  <a:extLst>
                    <a:ext uri="{9D8B030D-6E8A-4147-A177-3AD203B41FA5}">
                      <a16:colId xmlns:a16="http://schemas.microsoft.com/office/drawing/2014/main" val="20002"/>
                    </a:ext>
                  </a:extLst>
                </a:gridCol>
                <a:gridCol w="701080">
                  <a:extLst>
                    <a:ext uri="{9D8B030D-6E8A-4147-A177-3AD203B41FA5}">
                      <a16:colId xmlns:a16="http://schemas.microsoft.com/office/drawing/2014/main" val="20003"/>
                    </a:ext>
                  </a:extLst>
                </a:gridCol>
                <a:gridCol w="701080">
                  <a:extLst>
                    <a:ext uri="{9D8B030D-6E8A-4147-A177-3AD203B41FA5}">
                      <a16:colId xmlns:a16="http://schemas.microsoft.com/office/drawing/2014/main" val="20004"/>
                    </a:ext>
                  </a:extLst>
                </a:gridCol>
                <a:gridCol w="701080">
                  <a:extLst>
                    <a:ext uri="{9D8B030D-6E8A-4147-A177-3AD203B41FA5}">
                      <a16:colId xmlns:a16="http://schemas.microsoft.com/office/drawing/2014/main" val="20005"/>
                    </a:ext>
                  </a:extLst>
                </a:gridCol>
                <a:gridCol w="701080">
                  <a:extLst>
                    <a:ext uri="{9D8B030D-6E8A-4147-A177-3AD203B41FA5}">
                      <a16:colId xmlns:a16="http://schemas.microsoft.com/office/drawing/2014/main" val="20006"/>
                    </a:ext>
                  </a:extLst>
                </a:gridCol>
                <a:gridCol w="701080">
                  <a:extLst>
                    <a:ext uri="{9D8B030D-6E8A-4147-A177-3AD203B41FA5}">
                      <a16:colId xmlns:a16="http://schemas.microsoft.com/office/drawing/2014/main" val="20007"/>
                    </a:ext>
                  </a:extLst>
                </a:gridCol>
              </a:tblGrid>
              <a:tr h="409575">
                <a:tc rowSpan="2">
                  <a:txBody>
                    <a:bodyPr/>
                    <a:lstStyle/>
                    <a:p>
                      <a:pPr algn="ctr" fontAlgn="b"/>
                      <a:r>
                        <a:rPr lang="pl-PL" sz="1400" u="none" strike="noStrike" dirty="0">
                          <a:effectLst/>
                        </a:rPr>
                        <a:t> </a:t>
                      </a:r>
                      <a:endParaRPr lang="pl-PL" sz="1400" b="0" i="0" u="none" strike="noStrike" dirty="0">
                        <a:solidFill>
                          <a:srgbClr val="000000"/>
                        </a:solidFill>
                        <a:effectLst/>
                        <a:latin typeface="Calibri" panose="020F0502020204030204" pitchFamily="34" charset="0"/>
                      </a:endParaRPr>
                    </a:p>
                  </a:txBody>
                  <a:tcPr marL="0" marR="0" marT="0" marB="0" anchor="b"/>
                </a:tc>
                <a:tc gridSpan="5">
                  <a:txBody>
                    <a:bodyPr/>
                    <a:lstStyle/>
                    <a:p>
                      <a:pPr algn="ctr" fontAlgn="b"/>
                      <a:r>
                        <a:rPr lang="pl-PL" sz="1400" u="none" strike="noStrike">
                          <a:effectLst/>
                        </a:rPr>
                        <a:t>Wiek</a:t>
                      </a:r>
                      <a:endParaRPr lang="pl-PL" sz="1400" b="0" i="0" u="none" strike="noStrike">
                        <a:solidFill>
                          <a:srgbClr val="000000"/>
                        </a:solidFill>
                        <a:effectLst/>
                        <a:latin typeface="Calibri" panose="020F0502020204030204" pitchFamily="34" charset="0"/>
                      </a:endParaRPr>
                    </a:p>
                  </a:txBody>
                  <a:tcPr marL="0" marR="0" marT="0" marB="0" anchor="b"/>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400" u="none" strike="noStrike">
                          <a:effectLst/>
                        </a:rPr>
                        <a:t>test chi^2</a:t>
                      </a:r>
                      <a:endParaRPr lang="pl-PL" sz="1400" b="0" i="0" u="none" strike="noStrike">
                        <a:solidFill>
                          <a:srgbClr val="000000"/>
                        </a:solidFill>
                        <a:effectLst/>
                        <a:latin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819150">
                <a:tc vMerge="1">
                  <a:txBody>
                    <a:bodyPr/>
                    <a:lstStyle/>
                    <a:p>
                      <a:endParaRPr lang="pl-PL"/>
                    </a:p>
                  </a:txBody>
                  <a:tcPr/>
                </a:tc>
                <a:tc>
                  <a:txBody>
                    <a:bodyPr/>
                    <a:lstStyle/>
                    <a:p>
                      <a:pPr algn="ctr" fontAlgn="ctr"/>
                      <a:r>
                        <a:rPr lang="pl-PL" sz="1400" u="none" strike="noStrike">
                          <a:effectLst/>
                        </a:rPr>
                        <a:t>Infans I</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Infans II</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Infans </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Młodzież</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Dorośli</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chi^2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P</a:t>
                      </a:r>
                      <a:endParaRPr lang="pl-PL" sz="14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409575">
                <a:tc>
                  <a:txBody>
                    <a:bodyPr/>
                    <a:lstStyle/>
                    <a:p>
                      <a:pPr algn="ctr" fontAlgn="ctr"/>
                      <a:r>
                        <a:rPr lang="pl-PL" sz="1400" u="none" strike="noStrike">
                          <a:effectLst/>
                        </a:rPr>
                        <a:t>Jest</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152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51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26</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563</a:t>
                      </a:r>
                      <a:endParaRPr lang="pl-PL" sz="1400" b="0" i="0" u="none" strike="noStrike">
                        <a:solidFill>
                          <a:srgbClr val="000000"/>
                        </a:solidFill>
                        <a:effectLst/>
                        <a:latin typeface="Times New Roman" panose="02020603050405020304" pitchFamily="18" charset="0"/>
                      </a:endParaRPr>
                    </a:p>
                  </a:txBody>
                  <a:tcPr marL="0" marR="0" marT="0" marB="0" anchor="ctr"/>
                </a:tc>
                <a:tc rowSpan="2">
                  <a:txBody>
                    <a:bodyPr/>
                    <a:lstStyle/>
                    <a:p>
                      <a:pPr algn="ctr" fontAlgn="ctr"/>
                      <a:r>
                        <a:rPr lang="pl-PL" sz="1400" u="none" strike="noStrike" dirty="0">
                          <a:effectLst/>
                        </a:rPr>
                        <a:t>12,91</a:t>
                      </a:r>
                      <a:endParaRPr lang="pl-PL" sz="1400" b="0" i="0" u="none" strike="noStrike" dirty="0">
                        <a:solidFill>
                          <a:srgbClr val="000000"/>
                        </a:solidFill>
                        <a:effectLst/>
                        <a:latin typeface="Times New Roman" panose="02020603050405020304" pitchFamily="18" charset="0"/>
                      </a:endParaRPr>
                    </a:p>
                  </a:txBody>
                  <a:tcPr marL="0" marR="0" marT="0" marB="0" anchor="ctr"/>
                </a:tc>
                <a:tc rowSpan="2">
                  <a:txBody>
                    <a:bodyPr/>
                    <a:lstStyle/>
                    <a:p>
                      <a:pPr algn="ctr" fontAlgn="ctr"/>
                      <a:r>
                        <a:rPr lang="pl-PL" sz="1400" u="none" strike="noStrike" dirty="0">
                          <a:effectLst/>
                        </a:rPr>
                        <a:t>0,01</a:t>
                      </a:r>
                      <a:endParaRPr lang="pl-PL" sz="1400" b="0" i="0" u="none" strike="noStrike" dirty="0">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409575">
                <a:tc>
                  <a:txBody>
                    <a:bodyPr/>
                    <a:lstStyle/>
                    <a:p>
                      <a:pPr algn="ctr" fontAlgn="ctr"/>
                      <a:r>
                        <a:rPr lang="pl-PL" sz="1400" u="none" strike="noStrike">
                          <a:effectLst/>
                        </a:rPr>
                        <a:t>Nie ma</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137</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29</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320</a:t>
                      </a:r>
                      <a:endParaRPr lang="pl-PL" sz="1400" b="0" i="0" u="none" strike="noStrike" dirty="0">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bl>
          </a:graphicData>
        </a:graphic>
      </p:graphicFrame>
      <p:graphicFrame>
        <p:nvGraphicFramePr>
          <p:cNvPr id="4" name="Obiekt 3"/>
          <p:cNvGraphicFramePr>
            <a:graphicFrameLocks noChangeAspect="1"/>
          </p:cNvGraphicFramePr>
          <p:nvPr>
            <p:extLst>
              <p:ext uri="{D42A27DB-BD31-4B8C-83A1-F6EECF244321}">
                <p14:modId xmlns:p14="http://schemas.microsoft.com/office/powerpoint/2010/main" val="2914053970"/>
              </p:ext>
            </p:extLst>
          </p:nvPr>
        </p:nvGraphicFramePr>
        <p:xfrm>
          <a:off x="0" y="13526"/>
          <a:ext cx="5800725" cy="4648200"/>
        </p:xfrm>
        <a:graphic>
          <a:graphicData uri="http://schemas.openxmlformats.org/presentationml/2006/ole">
            <mc:AlternateContent xmlns:mc="http://schemas.openxmlformats.org/markup-compatibility/2006">
              <mc:Choice xmlns:v="urn:schemas-microsoft-com:vml" Requires="v">
                <p:oleObj spid="_x0000_s36974" name="Graph" r:id="rId3" imgW="5943600" imgH="4462200" progId="Statistica.Graph">
                  <p:embed/>
                </p:oleObj>
              </mc:Choice>
              <mc:Fallback>
                <p:oleObj name="Graph" r:id="rId3" imgW="5943600" imgH="4462200" progId="Statistica.Graph">
                  <p:embed/>
                  <p:pic>
                    <p:nvPicPr>
                      <p:cNvPr id="0" name="Obiekt 32"/>
                      <p:cNvPicPr>
                        <a:picLocks noChangeAspect="1" noChangeArrowheads="1"/>
                      </p:cNvPicPr>
                      <p:nvPr/>
                    </p:nvPicPr>
                    <p:blipFill>
                      <a:blip r:embed="rId4"/>
                      <a:srcRect/>
                      <a:stretch>
                        <a:fillRect/>
                      </a:stretch>
                    </p:blipFill>
                    <p:spPr bwMode="auto">
                      <a:xfrm>
                        <a:off x="0" y="13526"/>
                        <a:ext cx="5800725" cy="4648200"/>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5" name="Obiekt 4"/>
          <p:cNvGraphicFramePr>
            <a:graphicFrameLocks noChangeAspect="1"/>
          </p:cNvGraphicFramePr>
          <p:nvPr>
            <p:extLst>
              <p:ext uri="{D42A27DB-BD31-4B8C-83A1-F6EECF244321}">
                <p14:modId xmlns:p14="http://schemas.microsoft.com/office/powerpoint/2010/main" val="1428845337"/>
              </p:ext>
            </p:extLst>
          </p:nvPr>
        </p:nvGraphicFramePr>
        <p:xfrm>
          <a:off x="6948465" y="2409721"/>
          <a:ext cx="4802355" cy="4648200"/>
        </p:xfrm>
        <a:graphic>
          <a:graphicData uri="http://schemas.openxmlformats.org/presentationml/2006/ole">
            <mc:AlternateContent xmlns:mc="http://schemas.openxmlformats.org/markup-compatibility/2006">
              <mc:Choice xmlns:v="urn:schemas-microsoft-com:vml" Requires="v">
                <p:oleObj spid="_x0000_s36975" name="Graph" r:id="rId5" imgW="4374000" imgH="4465440" progId="Statistica.Graph">
                  <p:embed/>
                </p:oleObj>
              </mc:Choice>
              <mc:Fallback>
                <p:oleObj name="Graph" r:id="rId5" imgW="4374000" imgH="4465440" progId="Statistica.Graph">
                  <p:embed/>
                  <p:pic>
                    <p:nvPicPr>
                      <p:cNvPr id="0" name="Obiekt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465" y="2409721"/>
                        <a:ext cx="4802355" cy="46482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1521427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195518" y="4894745"/>
            <a:ext cx="5059679" cy="1323439"/>
          </a:xfrm>
          <a:prstGeom prst="rect">
            <a:avLst/>
          </a:prstGeom>
          <a:noFill/>
        </p:spPr>
        <p:txBody>
          <a:bodyPr wrap="square" rtlCol="0">
            <a:spAutoFit/>
          </a:bodyPr>
          <a:lstStyle/>
          <a:p>
            <a:pPr marL="285750" indent="-285750" algn="just">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Trudno mówić o realnym związku między miejscem zdobienia a wiekiem zmarłego. Wykres szans od ratio zasadniczo wyklucza by brzusiec, część przydenna czy miejsce przejścia szyjki w brzusiec miały tu jakieś znaczenie. </a:t>
            </a:r>
          </a:p>
        </p:txBody>
      </p:sp>
      <p:sp>
        <p:nvSpPr>
          <p:cNvPr id="5" name="pole tekstowe 4"/>
          <p:cNvSpPr txBox="1"/>
          <p:nvPr/>
        </p:nvSpPr>
        <p:spPr>
          <a:xfrm>
            <a:off x="6634716" y="163146"/>
            <a:ext cx="5526045" cy="1815882"/>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Więcej danych mamy gdy weźmiemy pod uwagę połączenia miejsc zdobienia ale i tu zasadniczo jedynie w rzadkich przypadkach gdy zdobione było tylko miejsce przejścia szyjki w brzusiec mamy większe szanse pochówku dziecka. Trzeba też zanotować, ze przy naczyniach gdzie mieliśmy zdobienie tylko w partii przydennej prawdopodobieństwo pochówku osoby dorosłej było bardzo wysokie</a:t>
            </a:r>
          </a:p>
        </p:txBody>
      </p:sp>
      <p:graphicFrame>
        <p:nvGraphicFramePr>
          <p:cNvPr id="6" name="Obiekt 5"/>
          <p:cNvGraphicFramePr>
            <a:graphicFrameLocks noChangeAspect="1"/>
          </p:cNvGraphicFramePr>
          <p:nvPr>
            <p:extLst>
              <p:ext uri="{D42A27DB-BD31-4B8C-83A1-F6EECF244321}">
                <p14:modId xmlns:p14="http://schemas.microsoft.com/office/powerpoint/2010/main" val="4191899104"/>
              </p:ext>
            </p:extLst>
          </p:nvPr>
        </p:nvGraphicFramePr>
        <p:xfrm>
          <a:off x="5441189" y="3059441"/>
          <a:ext cx="6582660" cy="3670608"/>
        </p:xfrm>
        <a:graphic>
          <a:graphicData uri="http://schemas.openxmlformats.org/presentationml/2006/ole">
            <mc:AlternateContent xmlns:mc="http://schemas.openxmlformats.org/markup-compatibility/2006">
              <mc:Choice xmlns:v="urn:schemas-microsoft-com:vml" Requires="v">
                <p:oleObj spid="_x0000_s37992" name="Graph" r:id="rId3" imgW="5943600" imgH="4465440" progId="Statistica.Graph">
                  <p:embed/>
                </p:oleObj>
              </mc:Choice>
              <mc:Fallback>
                <p:oleObj name="Graph" r:id="rId3" imgW="5943600" imgH="4465440" progId="Statistica.Graph">
                  <p:embed/>
                  <p:pic>
                    <p:nvPicPr>
                      <p:cNvPr id="0" name="Obiek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1189" y="3059441"/>
                        <a:ext cx="6582660" cy="3670608"/>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7" name="Obiekt 6"/>
          <p:cNvGraphicFramePr>
            <a:graphicFrameLocks noChangeAspect="1"/>
          </p:cNvGraphicFramePr>
          <p:nvPr>
            <p:extLst>
              <p:ext uri="{D42A27DB-BD31-4B8C-83A1-F6EECF244321}">
                <p14:modId xmlns:p14="http://schemas.microsoft.com/office/powerpoint/2010/main" val="3307535270"/>
              </p:ext>
            </p:extLst>
          </p:nvPr>
        </p:nvGraphicFramePr>
        <p:xfrm>
          <a:off x="9525" y="9525"/>
          <a:ext cx="6412540" cy="4648200"/>
        </p:xfrm>
        <a:graphic>
          <a:graphicData uri="http://schemas.openxmlformats.org/presentationml/2006/ole">
            <mc:AlternateContent xmlns:mc="http://schemas.openxmlformats.org/markup-compatibility/2006">
              <mc:Choice xmlns:v="urn:schemas-microsoft-com:vml" Requires="v">
                <p:oleObj spid="_x0000_s37993" name="Graph" r:id="rId5" imgW="5943600" imgH="4462200" progId="Statistica.Graph">
                  <p:embed/>
                </p:oleObj>
              </mc:Choice>
              <mc:Fallback>
                <p:oleObj name="Graph" r:id="rId5" imgW="5943600" imgH="4462200" progId="Statistica.Graph">
                  <p:embed/>
                  <p:pic>
                    <p:nvPicPr>
                      <p:cNvPr id="0" name="Obiekt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25" y="9525"/>
                        <a:ext cx="6412540" cy="46482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42473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pole tekstowe 2"/>
          <p:cNvSpPr txBox="1"/>
          <p:nvPr/>
        </p:nvSpPr>
        <p:spPr>
          <a:xfrm>
            <a:off x="8503920" y="173057"/>
            <a:ext cx="3688080" cy="2031325"/>
          </a:xfrm>
          <a:prstGeom prst="rect">
            <a:avLst/>
          </a:prstGeom>
          <a:noFill/>
        </p:spPr>
        <p:txBody>
          <a:bodyPr wrap="square" rtlCol="0">
            <a:spAutoFit/>
          </a:bodyPr>
          <a:lstStyle/>
          <a:p>
            <a:pPr marL="285750" indent="-285750">
              <a:buFont typeface="Arial" panose="020B0604020202020204" pitchFamily="34" charset="0"/>
              <a:buChar char="•"/>
            </a:pPr>
            <a:r>
              <a:rPr lang="pl-PL" dirty="0"/>
              <a:t>Niestety również sposób ornamentyki nie daje nam przekonywujących danych. Często przewaga wynikała z niskiej serii. Lub jak w przypadku np. wilczych zębów mogła wynikać ze związku tylko z określoną stylistyką. </a:t>
            </a:r>
          </a:p>
        </p:txBody>
      </p:sp>
      <p:graphicFrame>
        <p:nvGraphicFramePr>
          <p:cNvPr id="4" name="Obiekt 3"/>
          <p:cNvGraphicFramePr>
            <a:graphicFrameLocks noChangeAspect="1"/>
          </p:cNvGraphicFramePr>
          <p:nvPr>
            <p:extLst>
              <p:ext uri="{D42A27DB-BD31-4B8C-83A1-F6EECF244321}">
                <p14:modId xmlns:p14="http://schemas.microsoft.com/office/powerpoint/2010/main" val="2707632248"/>
              </p:ext>
            </p:extLst>
          </p:nvPr>
        </p:nvGraphicFramePr>
        <p:xfrm>
          <a:off x="349766" y="498623"/>
          <a:ext cx="7575583" cy="5466242"/>
        </p:xfrm>
        <a:graphic>
          <a:graphicData uri="http://schemas.openxmlformats.org/presentationml/2006/ole">
            <mc:AlternateContent xmlns:mc="http://schemas.openxmlformats.org/markup-compatibility/2006">
              <mc:Choice xmlns:v="urn:schemas-microsoft-com:vml" Requires="v">
                <p:oleObj spid="_x0000_s38963" name="Graph" r:id="rId3" imgW="5943600" imgH="4465440" progId="Statistica.Graph">
                  <p:embed/>
                </p:oleObj>
              </mc:Choice>
              <mc:Fallback>
                <p:oleObj name="Graph" r:id="rId3" imgW="5943600" imgH="4465440" progId="Statistica.Graph">
                  <p:embed/>
                  <p:pic>
                    <p:nvPicPr>
                      <p:cNvPr id="0" name="Obiekt 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766" y="498623"/>
                        <a:ext cx="7575583" cy="5466242"/>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425196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40113858"/>
              </p:ext>
            </p:extLst>
          </p:nvPr>
        </p:nvGraphicFramePr>
        <p:xfrm>
          <a:off x="167641" y="160021"/>
          <a:ext cx="6385563" cy="1716456"/>
        </p:xfrm>
        <a:graphic>
          <a:graphicData uri="http://schemas.openxmlformats.org/drawingml/2006/table">
            <a:tbl>
              <a:tblPr firstRow="1" firstCol="1" bandRow="1">
                <a:tableStyleId>{073A0DAA-6AF3-43AB-8588-CEC1D06C72B9}</a:tableStyleId>
              </a:tblPr>
              <a:tblGrid>
                <a:gridCol w="709507">
                  <a:extLst>
                    <a:ext uri="{9D8B030D-6E8A-4147-A177-3AD203B41FA5}">
                      <a16:colId xmlns:a16="http://schemas.microsoft.com/office/drawing/2014/main" val="20000"/>
                    </a:ext>
                  </a:extLst>
                </a:gridCol>
                <a:gridCol w="709507">
                  <a:extLst>
                    <a:ext uri="{9D8B030D-6E8A-4147-A177-3AD203B41FA5}">
                      <a16:colId xmlns:a16="http://schemas.microsoft.com/office/drawing/2014/main" val="20001"/>
                    </a:ext>
                  </a:extLst>
                </a:gridCol>
                <a:gridCol w="709507">
                  <a:extLst>
                    <a:ext uri="{9D8B030D-6E8A-4147-A177-3AD203B41FA5}">
                      <a16:colId xmlns:a16="http://schemas.microsoft.com/office/drawing/2014/main" val="20002"/>
                    </a:ext>
                  </a:extLst>
                </a:gridCol>
                <a:gridCol w="709507">
                  <a:extLst>
                    <a:ext uri="{9D8B030D-6E8A-4147-A177-3AD203B41FA5}">
                      <a16:colId xmlns:a16="http://schemas.microsoft.com/office/drawing/2014/main" val="20003"/>
                    </a:ext>
                  </a:extLst>
                </a:gridCol>
                <a:gridCol w="709507">
                  <a:extLst>
                    <a:ext uri="{9D8B030D-6E8A-4147-A177-3AD203B41FA5}">
                      <a16:colId xmlns:a16="http://schemas.microsoft.com/office/drawing/2014/main" val="20004"/>
                    </a:ext>
                  </a:extLst>
                </a:gridCol>
                <a:gridCol w="709507">
                  <a:extLst>
                    <a:ext uri="{9D8B030D-6E8A-4147-A177-3AD203B41FA5}">
                      <a16:colId xmlns:a16="http://schemas.microsoft.com/office/drawing/2014/main" val="20005"/>
                    </a:ext>
                  </a:extLst>
                </a:gridCol>
                <a:gridCol w="709507">
                  <a:extLst>
                    <a:ext uri="{9D8B030D-6E8A-4147-A177-3AD203B41FA5}">
                      <a16:colId xmlns:a16="http://schemas.microsoft.com/office/drawing/2014/main" val="20006"/>
                    </a:ext>
                  </a:extLst>
                </a:gridCol>
                <a:gridCol w="709507">
                  <a:extLst>
                    <a:ext uri="{9D8B030D-6E8A-4147-A177-3AD203B41FA5}">
                      <a16:colId xmlns:a16="http://schemas.microsoft.com/office/drawing/2014/main" val="20007"/>
                    </a:ext>
                  </a:extLst>
                </a:gridCol>
                <a:gridCol w="709507">
                  <a:extLst>
                    <a:ext uri="{9D8B030D-6E8A-4147-A177-3AD203B41FA5}">
                      <a16:colId xmlns:a16="http://schemas.microsoft.com/office/drawing/2014/main" val="20008"/>
                    </a:ext>
                  </a:extLst>
                </a:gridCol>
              </a:tblGrid>
              <a:tr h="501032">
                <a:tc rowSpan="2">
                  <a:txBody>
                    <a:bodyPr/>
                    <a:lstStyle/>
                    <a:p>
                      <a:pPr algn="ctr" fontAlgn="b"/>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gridSpan="6">
                  <a:txBody>
                    <a:bodyPr/>
                    <a:lstStyle/>
                    <a:p>
                      <a:pPr algn="ctr" fontAlgn="b"/>
                      <a:r>
                        <a:rPr lang="pl-PL" sz="1400" u="none" strike="noStrike" dirty="0">
                          <a:effectLst/>
                          <a:latin typeface="Times New Roman" panose="02020603050405020304" pitchFamily="18" charset="0"/>
                          <a:cs typeface="Times New Roman" panose="02020603050405020304" pitchFamily="18" charset="0"/>
                        </a:rPr>
                        <a:t> </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test chi^2</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50444">
                <a:tc vMerge="1">
                  <a:txBody>
                    <a:bodyPr/>
                    <a:lstStyle/>
                    <a:p>
                      <a:endParaRPr lang="pl-PL"/>
                    </a:p>
                  </a:txBody>
                  <a:tcPr/>
                </a:tc>
                <a:tc>
                  <a:txBody>
                    <a:bodyPr/>
                    <a:lstStyle/>
                    <a:p>
                      <a:pPr algn="ctr" fontAlgn="ctr"/>
                      <a:r>
                        <a:rPr lang="pl-PL" sz="1400" u="none" strike="noStrike" dirty="0" err="1">
                          <a:effectLst/>
                          <a:latin typeface="Times New Roman" panose="02020603050405020304" pitchFamily="18" charset="0"/>
                          <a:cs typeface="Times New Roman" panose="02020603050405020304" pitchFamily="18" charset="0"/>
                        </a:rPr>
                        <a:t>Infans</a:t>
                      </a:r>
                      <a:r>
                        <a:rPr lang="pl-PL" sz="1400" u="none" strike="noStrike" dirty="0">
                          <a:effectLst/>
                          <a:latin typeface="Times New Roman" panose="02020603050405020304" pitchFamily="18" charset="0"/>
                          <a:cs typeface="Times New Roman" panose="02020603050405020304" pitchFamily="18" charset="0"/>
                        </a:rPr>
                        <a:t> I</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Infans II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Infans</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Młodzież</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Dorośli</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Starcy</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chi^2</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P</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501032">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Jest</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204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6</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5,76</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0,33</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501032">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Nie ma</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314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76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40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944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57</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bl>
          </a:graphicData>
        </a:graphic>
      </p:graphicFrame>
      <p:sp>
        <p:nvSpPr>
          <p:cNvPr id="4" name="pole tekstowe 3"/>
          <p:cNvSpPr txBox="1"/>
          <p:nvPr/>
        </p:nvSpPr>
        <p:spPr>
          <a:xfrm>
            <a:off x="6732278" y="409004"/>
            <a:ext cx="5261247" cy="1477328"/>
          </a:xfrm>
          <a:prstGeom prst="rect">
            <a:avLst/>
          </a:prstGeom>
          <a:noFill/>
        </p:spPr>
        <p:txBody>
          <a:bodyPr wrap="square" rtlCol="0">
            <a:spAutoFit/>
          </a:bodyPr>
          <a:lstStyle/>
          <a:p>
            <a:pPr marL="285750" indent="-285750">
              <a:buFont typeface="Arial" panose="020B0604020202020204" pitchFamily="34" charset="0"/>
              <a:buChar char="•"/>
            </a:pPr>
            <a:r>
              <a:rPr lang="pl-PL" dirty="0">
                <a:latin typeface="Times New Roman" panose="02020603050405020304" pitchFamily="18" charset="0"/>
                <a:cs typeface="Times New Roman" panose="02020603050405020304" pitchFamily="18" charset="0"/>
              </a:rPr>
              <a:t>Niestety w kwestii obecności przedmiotów metalowych brak realnego związku z wiekiem. Co jednak ciekawe w pochówkach starców przedmioty te pojawiają się bardzo rzadko. </a:t>
            </a:r>
          </a:p>
          <a:p>
            <a:pPr marL="285750" indent="-285750">
              <a:buFont typeface="Arial" panose="020B0604020202020204" pitchFamily="34" charset="0"/>
              <a:buChar char="•"/>
            </a:pPr>
            <a:endParaRPr lang="pl-PL" dirty="0">
              <a:latin typeface="Times New Roman" panose="02020603050405020304" pitchFamily="18" charset="0"/>
              <a:cs typeface="Times New Roman" panose="02020603050405020304" pitchFamily="18" charset="0"/>
            </a:endParaRPr>
          </a:p>
        </p:txBody>
      </p:sp>
      <p:graphicFrame>
        <p:nvGraphicFramePr>
          <p:cNvPr id="5" name="Obiekt 4"/>
          <p:cNvGraphicFramePr>
            <a:graphicFrameLocks noChangeAspect="1"/>
          </p:cNvGraphicFramePr>
          <p:nvPr>
            <p:extLst>
              <p:ext uri="{D42A27DB-BD31-4B8C-83A1-F6EECF244321}">
                <p14:modId xmlns:p14="http://schemas.microsoft.com/office/powerpoint/2010/main" val="4027404468"/>
              </p:ext>
            </p:extLst>
          </p:nvPr>
        </p:nvGraphicFramePr>
        <p:xfrm>
          <a:off x="2628333" y="1876477"/>
          <a:ext cx="6734568" cy="4981523"/>
        </p:xfrm>
        <a:graphic>
          <a:graphicData uri="http://schemas.openxmlformats.org/presentationml/2006/ole">
            <mc:AlternateContent xmlns:mc="http://schemas.openxmlformats.org/markup-compatibility/2006">
              <mc:Choice xmlns:v="urn:schemas-microsoft-com:vml" Requires="v">
                <p:oleObj spid="_x0000_s39985" name="Graph" r:id="rId3" imgW="5943600" imgH="4462200" progId="Statistica.Graph">
                  <p:embed/>
                </p:oleObj>
              </mc:Choice>
              <mc:Fallback>
                <p:oleObj name="Graph" r:id="rId3" imgW="5943600" imgH="4462200" progId="Statistica.Graph">
                  <p:embed/>
                  <p:pic>
                    <p:nvPicPr>
                      <p:cNvPr id="0" name="Obiek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8333" y="1876477"/>
                        <a:ext cx="6734568" cy="4981523"/>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94969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3607068493"/>
              </p:ext>
            </p:extLst>
          </p:nvPr>
        </p:nvGraphicFramePr>
        <p:xfrm>
          <a:off x="228600" y="1601151"/>
          <a:ext cx="9555480" cy="2742247"/>
        </p:xfrm>
        <a:graphic>
          <a:graphicData uri="http://schemas.openxmlformats.org/drawingml/2006/table">
            <a:tbl>
              <a:tblPr firstRow="1" firstCol="1" bandRow="1">
                <a:tableStyleId>{073A0DAA-6AF3-43AB-8588-CEC1D06C72B9}</a:tableStyleId>
              </a:tblPr>
              <a:tblGrid>
                <a:gridCol w="1061720">
                  <a:extLst>
                    <a:ext uri="{9D8B030D-6E8A-4147-A177-3AD203B41FA5}">
                      <a16:colId xmlns:a16="http://schemas.microsoft.com/office/drawing/2014/main" val="20000"/>
                    </a:ext>
                  </a:extLst>
                </a:gridCol>
                <a:gridCol w="1061720">
                  <a:extLst>
                    <a:ext uri="{9D8B030D-6E8A-4147-A177-3AD203B41FA5}">
                      <a16:colId xmlns:a16="http://schemas.microsoft.com/office/drawing/2014/main" val="20001"/>
                    </a:ext>
                  </a:extLst>
                </a:gridCol>
                <a:gridCol w="1061720">
                  <a:extLst>
                    <a:ext uri="{9D8B030D-6E8A-4147-A177-3AD203B41FA5}">
                      <a16:colId xmlns:a16="http://schemas.microsoft.com/office/drawing/2014/main" val="20002"/>
                    </a:ext>
                  </a:extLst>
                </a:gridCol>
                <a:gridCol w="1061720">
                  <a:extLst>
                    <a:ext uri="{9D8B030D-6E8A-4147-A177-3AD203B41FA5}">
                      <a16:colId xmlns:a16="http://schemas.microsoft.com/office/drawing/2014/main" val="20003"/>
                    </a:ext>
                  </a:extLst>
                </a:gridCol>
                <a:gridCol w="1061720">
                  <a:extLst>
                    <a:ext uri="{9D8B030D-6E8A-4147-A177-3AD203B41FA5}">
                      <a16:colId xmlns:a16="http://schemas.microsoft.com/office/drawing/2014/main" val="20004"/>
                    </a:ext>
                  </a:extLst>
                </a:gridCol>
                <a:gridCol w="1061720">
                  <a:extLst>
                    <a:ext uri="{9D8B030D-6E8A-4147-A177-3AD203B41FA5}">
                      <a16:colId xmlns:a16="http://schemas.microsoft.com/office/drawing/2014/main" val="20005"/>
                    </a:ext>
                  </a:extLst>
                </a:gridCol>
                <a:gridCol w="1061720">
                  <a:extLst>
                    <a:ext uri="{9D8B030D-6E8A-4147-A177-3AD203B41FA5}">
                      <a16:colId xmlns:a16="http://schemas.microsoft.com/office/drawing/2014/main" val="20006"/>
                    </a:ext>
                  </a:extLst>
                </a:gridCol>
                <a:gridCol w="1061720">
                  <a:extLst>
                    <a:ext uri="{9D8B030D-6E8A-4147-A177-3AD203B41FA5}">
                      <a16:colId xmlns:a16="http://schemas.microsoft.com/office/drawing/2014/main" val="20007"/>
                    </a:ext>
                  </a:extLst>
                </a:gridCol>
                <a:gridCol w="1061720">
                  <a:extLst>
                    <a:ext uri="{9D8B030D-6E8A-4147-A177-3AD203B41FA5}">
                      <a16:colId xmlns:a16="http://schemas.microsoft.com/office/drawing/2014/main" val="20008"/>
                    </a:ext>
                  </a:extLst>
                </a:gridCol>
              </a:tblGrid>
              <a:tr h="337036">
                <a:tc rowSpan="2">
                  <a:txBody>
                    <a:bodyPr/>
                    <a:lstStyle/>
                    <a:p>
                      <a:pPr algn="ctr" fontAlgn="b"/>
                      <a:r>
                        <a:rPr lang="pl-PL" sz="1400" u="none" strike="noStrike" dirty="0">
                          <a:effectLst/>
                        </a:rPr>
                        <a:t> </a:t>
                      </a:r>
                      <a:endParaRPr lang="pl-PL"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pl-PL" sz="1400" u="none" strike="noStrike" dirty="0">
                          <a:effectLst/>
                        </a:rPr>
                        <a:t> </a:t>
                      </a:r>
                      <a:endParaRPr lang="pl-PL"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pl-PL" sz="1400" u="none" strike="noStrike">
                          <a:effectLst/>
                        </a:rPr>
                        <a:t> </a:t>
                      </a:r>
                      <a:endParaRPr lang="pl-PL" sz="14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pl-PL" sz="1400" u="none" strike="noStrike">
                          <a:effectLst/>
                        </a:rPr>
                        <a:t> </a:t>
                      </a:r>
                      <a:endParaRPr lang="pl-PL" sz="14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pl-PL" sz="1400" u="none" strike="noStrike" dirty="0">
                          <a:effectLst/>
                        </a:rPr>
                        <a:t> </a:t>
                      </a:r>
                      <a:endParaRPr lang="pl-PL"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pl-PL" sz="1400" u="none" strike="noStrike">
                          <a:effectLst/>
                        </a:rPr>
                        <a:t> </a:t>
                      </a:r>
                      <a:endParaRPr lang="pl-PL" sz="14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pl-PL" sz="1400" u="none" strike="noStrike">
                          <a:effectLst/>
                        </a:rPr>
                        <a:t> </a:t>
                      </a:r>
                      <a:endParaRPr lang="pl-PL" sz="1400" b="0" i="0" u="none" strike="noStrike">
                        <a:solidFill>
                          <a:srgbClr val="000000"/>
                        </a:solidFill>
                        <a:effectLst/>
                        <a:latin typeface="Calibri" panose="020F0502020204030204" pitchFamily="34" charset="0"/>
                      </a:endParaRPr>
                    </a:p>
                  </a:txBody>
                  <a:tcPr marL="0" marR="0" marT="0" marB="0" anchor="b"/>
                </a:tc>
                <a:tc gridSpan="2">
                  <a:txBody>
                    <a:bodyPr/>
                    <a:lstStyle/>
                    <a:p>
                      <a:pPr algn="ctr" fontAlgn="ctr"/>
                      <a:r>
                        <a:rPr lang="pl-PL" sz="1400" u="none" strike="noStrike">
                          <a:effectLst/>
                        </a:rPr>
                        <a:t>test chi^2</a:t>
                      </a:r>
                      <a:endParaRPr lang="pl-PL" sz="1400" b="0" i="0" u="none" strike="noStrike">
                        <a:solidFill>
                          <a:srgbClr val="000000"/>
                        </a:solidFill>
                        <a:effectLst/>
                        <a:latin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720031">
                <a:tc vMerge="1">
                  <a:txBody>
                    <a:bodyPr/>
                    <a:lstStyle/>
                    <a:p>
                      <a:endParaRPr lang="pl-PL"/>
                    </a:p>
                  </a:txBody>
                  <a:tcPr/>
                </a:tc>
                <a:tc>
                  <a:txBody>
                    <a:bodyPr/>
                    <a:lstStyle/>
                    <a:p>
                      <a:pPr algn="ctr" fontAlgn="ctr"/>
                      <a:r>
                        <a:rPr lang="pl-PL" sz="1400" u="none" strike="noStrike">
                          <a:effectLst/>
                        </a:rPr>
                        <a:t>Jeden przedmiot</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Dwa przedmioty</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Trzy przedmioty</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Cztery przedmioty</a:t>
                      </a:r>
                      <a:endParaRPr lang="pl-PL" sz="14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Pięć przedmiotów</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Osiem przedmiotów</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chi^2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P</a:t>
                      </a:r>
                      <a:endParaRPr lang="pl-PL" sz="14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37036">
                <a:tc>
                  <a:txBody>
                    <a:bodyPr/>
                    <a:lstStyle/>
                    <a:p>
                      <a:pPr algn="ctr" fontAlgn="ctr"/>
                      <a:r>
                        <a:rPr lang="pl-PL" sz="1400" u="none" strike="noStrike">
                          <a:effectLst/>
                        </a:rPr>
                        <a:t>Infans I</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56</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4</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3</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rowSpan="5">
                  <a:txBody>
                    <a:bodyPr/>
                    <a:lstStyle/>
                    <a:p>
                      <a:pPr algn="ctr" fontAlgn="ctr"/>
                      <a:r>
                        <a:rPr lang="pl-PL" sz="1400" u="none" strike="noStrike" dirty="0">
                          <a:effectLst/>
                        </a:rPr>
                        <a:t>23,37</a:t>
                      </a:r>
                      <a:endParaRPr lang="pl-PL" sz="1400" b="0" i="0" u="none" strike="noStrike" dirty="0">
                        <a:solidFill>
                          <a:srgbClr val="000000"/>
                        </a:solidFill>
                        <a:effectLst/>
                        <a:latin typeface="Times New Roman" panose="02020603050405020304" pitchFamily="18" charset="0"/>
                      </a:endParaRPr>
                    </a:p>
                  </a:txBody>
                  <a:tcPr marL="0" marR="0" marT="0" marB="0" anchor="ctr"/>
                </a:tc>
                <a:tc rowSpan="5">
                  <a:txBody>
                    <a:bodyPr/>
                    <a:lstStyle/>
                    <a:p>
                      <a:pPr algn="ctr" fontAlgn="ctr"/>
                      <a:r>
                        <a:rPr lang="pl-PL" sz="1400" u="none" strike="noStrike" dirty="0">
                          <a:effectLst/>
                        </a:rPr>
                        <a:t>0,27</a:t>
                      </a:r>
                      <a:endParaRPr lang="pl-PL" sz="1400" b="0" i="0" u="none" strike="noStrike" dirty="0">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37036">
                <a:tc>
                  <a:txBody>
                    <a:bodyPr/>
                    <a:lstStyle/>
                    <a:p>
                      <a:pPr algn="ctr" fontAlgn="ctr"/>
                      <a:r>
                        <a:rPr lang="pl-PL" sz="1400" u="none" strike="noStrike">
                          <a:effectLst/>
                        </a:rPr>
                        <a:t>Infans II</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15</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3</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337036">
                <a:tc>
                  <a:txBody>
                    <a:bodyPr/>
                    <a:lstStyle/>
                    <a:p>
                      <a:pPr algn="ctr" fontAlgn="ctr"/>
                      <a:r>
                        <a:rPr lang="pl-PL" sz="1400" u="none" strike="noStrike">
                          <a:effectLst/>
                        </a:rPr>
                        <a:t>Infans </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6</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37036">
                <a:tc>
                  <a:txBody>
                    <a:bodyPr/>
                    <a:lstStyle/>
                    <a:p>
                      <a:pPr algn="ctr" fontAlgn="ctr"/>
                      <a:r>
                        <a:rPr lang="pl-PL" sz="1400" u="none" strike="noStrike">
                          <a:effectLst/>
                        </a:rPr>
                        <a:t>Młodzieź</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9</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2</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337036">
                <a:tc>
                  <a:txBody>
                    <a:bodyPr/>
                    <a:lstStyle/>
                    <a:p>
                      <a:pPr algn="ctr" fontAlgn="ctr"/>
                      <a:r>
                        <a:rPr lang="pl-PL" sz="1400" u="none" strike="noStrike" dirty="0">
                          <a:effectLst/>
                        </a:rPr>
                        <a:t>Dorośli</a:t>
                      </a:r>
                      <a:endParaRPr lang="pl-PL" sz="14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178</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19</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9</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1</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a:effectLst/>
                        </a:rPr>
                        <a:t>0</a:t>
                      </a:r>
                      <a:endParaRPr lang="pl-PL" sz="14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400" u="none" strike="noStrike" dirty="0">
                          <a:effectLst/>
                        </a:rPr>
                        <a:t>1</a:t>
                      </a:r>
                      <a:endParaRPr lang="pl-PL" sz="1400" b="0" i="0" u="none" strike="noStrike" dirty="0">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bl>
          </a:graphicData>
        </a:graphic>
      </p:graphicFrame>
      <p:sp>
        <p:nvSpPr>
          <p:cNvPr id="4" name="pole tekstowe 3"/>
          <p:cNvSpPr txBox="1"/>
          <p:nvPr/>
        </p:nvSpPr>
        <p:spPr>
          <a:xfrm>
            <a:off x="6081823" y="441960"/>
            <a:ext cx="5942537" cy="369332"/>
          </a:xfrm>
          <a:prstGeom prst="rect">
            <a:avLst/>
          </a:prstGeom>
          <a:noFill/>
        </p:spPr>
        <p:txBody>
          <a:bodyPr wrap="square" rtlCol="0">
            <a:spAutoFit/>
          </a:bodyPr>
          <a:lstStyle/>
          <a:p>
            <a:pPr marL="285750" indent="-285750">
              <a:buFont typeface="Arial" panose="020B0604020202020204" pitchFamily="34" charset="0"/>
              <a:buChar char="•"/>
            </a:pPr>
            <a:r>
              <a:rPr lang="pl-PL" dirty="0"/>
              <a:t>Trudno także mówić o związku z ilością przedmiotów. </a:t>
            </a:r>
          </a:p>
        </p:txBody>
      </p:sp>
    </p:spTree>
    <p:extLst>
      <p:ext uri="{BB962C8B-B14F-4D97-AF65-F5344CB8AC3E}">
        <p14:creationId xmlns:p14="http://schemas.microsoft.com/office/powerpoint/2010/main" val="3337146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5" name="pole tekstowe 4"/>
          <p:cNvSpPr txBox="1"/>
          <p:nvPr/>
        </p:nvSpPr>
        <p:spPr>
          <a:xfrm>
            <a:off x="2" y="2713909"/>
            <a:ext cx="12008498" cy="1384995"/>
          </a:xfrm>
          <a:prstGeom prst="rect">
            <a:avLst/>
          </a:prstGeom>
          <a:noFill/>
        </p:spPr>
        <p:txBody>
          <a:bodyPr wrap="square" rtlCol="0">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Co do ilość surowca to w pierwszym rzędzie omówienia wymaga sama metoda. Niestety w żadnym z przypadków nie znamy wagi omawianych tu przedmiotów stąd nie można się wesprzeć na tym najprostszym wskaźniku. Autor przyjął tu system punktowy uzależniony w pewnym stopniu o potencjalną wartość tych przedmiotów plus ich wielkość. I tak prosty skrycik otrzymywał tu 0,1 punktu tymczasem szpila mająca do 10 cm 0,5 punktu. Jest jasnym że system ten zawyża nieco wartość często bardzo drobnych skrętów. Jednak jak już wcześniej pokazano ogólnie w pochówkach rzadko zdarzały się sytuacje gdy w grobie mamy więcej niż jeden przedmiot. Stąd większa seria nawet drobnych skrętów wymaga automatycznie zwiększenia wartości.  Niemniej jasnym jest, że system ten może budzić spore wątpliwości. Ostatecznie ma on jednak pokazać pewien ogólny trend. </a:t>
            </a:r>
          </a:p>
        </p:txBody>
      </p:sp>
      <p:sp>
        <p:nvSpPr>
          <p:cNvPr id="6" name="pole tekstowe 5"/>
          <p:cNvSpPr txBox="1"/>
          <p:nvPr/>
        </p:nvSpPr>
        <p:spPr>
          <a:xfrm>
            <a:off x="99527" y="4221483"/>
            <a:ext cx="12092473" cy="1384995"/>
          </a:xfrm>
          <a:prstGeom prst="rect">
            <a:avLst/>
          </a:prstGeom>
          <a:noFill/>
        </p:spPr>
        <p:txBody>
          <a:bodyPr wrap="square" rtlCol="0">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A co  do samego związku z wiekiem to test Kruskala-</a:t>
            </a:r>
            <a:r>
              <a:rPr lang="pl-PL" sz="1400" dirty="0" err="1">
                <a:latin typeface="Times New Roman" panose="02020603050405020304" pitchFamily="18" charset="0"/>
                <a:cs typeface="Times New Roman" panose="02020603050405020304" pitchFamily="18" charset="0"/>
              </a:rPr>
              <a:t>Wallisa</a:t>
            </a:r>
            <a:r>
              <a:rPr lang="pl-PL" sz="1400" dirty="0">
                <a:latin typeface="Times New Roman" panose="02020603050405020304" pitchFamily="18" charset="0"/>
                <a:cs typeface="Times New Roman" panose="02020603050405020304" pitchFamily="18" charset="0"/>
              </a:rPr>
              <a:t> nie daje istotnego statystycznie związku. Współczynnik korelacji </a:t>
            </a:r>
            <a:r>
              <a:rPr lang="pl-PL" sz="1400" dirty="0" err="1">
                <a:latin typeface="Times New Roman" panose="02020603050405020304" pitchFamily="18" charset="0"/>
                <a:cs typeface="Times New Roman" panose="02020603050405020304" pitchFamily="18" charset="0"/>
              </a:rPr>
              <a:t>Spearmana</a:t>
            </a:r>
            <a:r>
              <a:rPr lang="pl-PL" sz="1400" dirty="0">
                <a:latin typeface="Times New Roman" panose="02020603050405020304" pitchFamily="18" charset="0"/>
                <a:cs typeface="Times New Roman" panose="02020603050405020304" pitchFamily="18" charset="0"/>
              </a:rPr>
              <a:t> (r=0,16, p&lt;0,05) wskazuje na słabą ale istotną statystycznie zależność dodatnią ( czym większy wiek tym większa ilość punktów).  Niemniej wyraźnie widać, że  osób dorosłych  ponad 1,5 razy więcej niż dzieci w grobach gdzie wartość przedmiotu była &gt;=0,3 . W dodatku jak zaraz pokażemy również iloraz szans od ratio wskazuje na silniejszy związek dorosłych z większymi przedmiotami. </a:t>
            </a:r>
          </a:p>
          <a:p>
            <a:pPr marL="285750" indent="-285750">
              <a:buFont typeface="Arial" panose="020B0604020202020204" pitchFamily="34" charset="0"/>
              <a:buChar char="•"/>
            </a:pPr>
            <a:endParaRPr lang="pl-PL" sz="1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pl-PL" sz="1400" dirty="0">
              <a:latin typeface="Times New Roman" panose="02020603050405020304" pitchFamily="18" charset="0"/>
              <a:cs typeface="Times New Roman" panose="02020603050405020304" pitchFamily="18" charset="0"/>
            </a:endParaRPr>
          </a:p>
        </p:txBody>
      </p:sp>
      <p:graphicFrame>
        <p:nvGraphicFramePr>
          <p:cNvPr id="3" name="Tabela 2"/>
          <p:cNvGraphicFramePr>
            <a:graphicFrameLocks noGrp="1"/>
          </p:cNvGraphicFramePr>
          <p:nvPr>
            <p:extLst>
              <p:ext uri="{D42A27DB-BD31-4B8C-83A1-F6EECF244321}">
                <p14:modId xmlns:p14="http://schemas.microsoft.com/office/powerpoint/2010/main" val="3835106256"/>
              </p:ext>
            </p:extLst>
          </p:nvPr>
        </p:nvGraphicFramePr>
        <p:xfrm>
          <a:off x="258726" y="263440"/>
          <a:ext cx="11749774" cy="2312120"/>
        </p:xfrm>
        <a:graphic>
          <a:graphicData uri="http://schemas.openxmlformats.org/drawingml/2006/table">
            <a:tbl>
              <a:tblPr firstRow="1" firstCol="1" bandRow="1">
                <a:tableStyleId>{073A0DAA-6AF3-43AB-8588-CEC1D06C72B9}</a:tableStyleId>
              </a:tblPr>
              <a:tblGrid>
                <a:gridCol w="1120611">
                  <a:extLst>
                    <a:ext uri="{9D8B030D-6E8A-4147-A177-3AD203B41FA5}">
                      <a16:colId xmlns:a16="http://schemas.microsoft.com/office/drawing/2014/main" val="20000"/>
                    </a:ext>
                  </a:extLst>
                </a:gridCol>
                <a:gridCol w="532568">
                  <a:extLst>
                    <a:ext uri="{9D8B030D-6E8A-4147-A177-3AD203B41FA5}">
                      <a16:colId xmlns:a16="http://schemas.microsoft.com/office/drawing/2014/main" val="20001"/>
                    </a:ext>
                  </a:extLst>
                </a:gridCol>
                <a:gridCol w="532568">
                  <a:extLst>
                    <a:ext uri="{9D8B030D-6E8A-4147-A177-3AD203B41FA5}">
                      <a16:colId xmlns:a16="http://schemas.microsoft.com/office/drawing/2014/main" val="20002"/>
                    </a:ext>
                  </a:extLst>
                </a:gridCol>
                <a:gridCol w="532568">
                  <a:extLst>
                    <a:ext uri="{9D8B030D-6E8A-4147-A177-3AD203B41FA5}">
                      <a16:colId xmlns:a16="http://schemas.microsoft.com/office/drawing/2014/main" val="20003"/>
                    </a:ext>
                  </a:extLst>
                </a:gridCol>
                <a:gridCol w="532568">
                  <a:extLst>
                    <a:ext uri="{9D8B030D-6E8A-4147-A177-3AD203B41FA5}">
                      <a16:colId xmlns:a16="http://schemas.microsoft.com/office/drawing/2014/main" val="20004"/>
                    </a:ext>
                  </a:extLst>
                </a:gridCol>
                <a:gridCol w="532568">
                  <a:extLst>
                    <a:ext uri="{9D8B030D-6E8A-4147-A177-3AD203B41FA5}">
                      <a16:colId xmlns:a16="http://schemas.microsoft.com/office/drawing/2014/main" val="20005"/>
                    </a:ext>
                  </a:extLst>
                </a:gridCol>
                <a:gridCol w="532568">
                  <a:extLst>
                    <a:ext uri="{9D8B030D-6E8A-4147-A177-3AD203B41FA5}">
                      <a16:colId xmlns:a16="http://schemas.microsoft.com/office/drawing/2014/main" val="20006"/>
                    </a:ext>
                  </a:extLst>
                </a:gridCol>
                <a:gridCol w="1109516">
                  <a:extLst>
                    <a:ext uri="{9D8B030D-6E8A-4147-A177-3AD203B41FA5}">
                      <a16:colId xmlns:a16="http://schemas.microsoft.com/office/drawing/2014/main" val="20007"/>
                    </a:ext>
                  </a:extLst>
                </a:gridCol>
                <a:gridCol w="1475656">
                  <a:extLst>
                    <a:ext uri="{9D8B030D-6E8A-4147-A177-3AD203B41FA5}">
                      <a16:colId xmlns:a16="http://schemas.microsoft.com/office/drawing/2014/main" val="20008"/>
                    </a:ext>
                  </a:extLst>
                </a:gridCol>
                <a:gridCol w="1472882">
                  <a:extLst>
                    <a:ext uri="{9D8B030D-6E8A-4147-A177-3AD203B41FA5}">
                      <a16:colId xmlns:a16="http://schemas.microsoft.com/office/drawing/2014/main" val="20009"/>
                    </a:ext>
                  </a:extLst>
                </a:gridCol>
                <a:gridCol w="940314">
                  <a:extLst>
                    <a:ext uri="{9D8B030D-6E8A-4147-A177-3AD203B41FA5}">
                      <a16:colId xmlns:a16="http://schemas.microsoft.com/office/drawing/2014/main" val="20010"/>
                    </a:ext>
                  </a:extLst>
                </a:gridCol>
                <a:gridCol w="1220467">
                  <a:extLst>
                    <a:ext uri="{9D8B030D-6E8A-4147-A177-3AD203B41FA5}">
                      <a16:colId xmlns:a16="http://schemas.microsoft.com/office/drawing/2014/main" val="20011"/>
                    </a:ext>
                  </a:extLst>
                </a:gridCol>
                <a:gridCol w="1214920">
                  <a:extLst>
                    <a:ext uri="{9D8B030D-6E8A-4147-A177-3AD203B41FA5}">
                      <a16:colId xmlns:a16="http://schemas.microsoft.com/office/drawing/2014/main" val="20012"/>
                    </a:ext>
                  </a:extLst>
                </a:gridCol>
              </a:tblGrid>
              <a:tr h="256902">
                <a:tc rowSpan="2">
                  <a:txBody>
                    <a:bodyPr/>
                    <a:lstStyle/>
                    <a:p>
                      <a:pPr algn="ctr" fontAlgn="b"/>
                      <a:r>
                        <a:rPr lang="pl-PL" sz="1200" u="none" strike="noStrike" dirty="0">
                          <a:effectLst/>
                          <a:latin typeface="Times New Roman" panose="02020603050405020304" pitchFamily="18" charset="0"/>
                          <a:cs typeface="Times New Roman" panose="02020603050405020304" pitchFamily="18" charset="0"/>
                        </a:rPr>
                        <a:t>grupa</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10">
                  <a:txBody>
                    <a:bodyPr/>
                    <a:lstStyle/>
                    <a:p>
                      <a:pPr algn="ctr" fontAlgn="b"/>
                      <a:r>
                        <a:rPr lang="pl-PL" sz="1200" u="none" strike="noStrike" dirty="0">
                          <a:effectLst/>
                          <a:latin typeface="Times New Roman" panose="02020603050405020304" pitchFamily="18" charset="0"/>
                          <a:cs typeface="Times New Roman" panose="02020603050405020304" pitchFamily="18" charset="0"/>
                        </a:rPr>
                        <a:t>Wartość punktowa</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b"/>
                      <a:r>
                        <a:rPr lang="pl-PL" sz="1200" u="none" strike="noStrike">
                          <a:effectLst/>
                          <a:latin typeface="Times New Roman" panose="02020603050405020304" pitchFamily="18" charset="0"/>
                          <a:cs typeface="Times New Roman" panose="02020603050405020304" pitchFamily="18" charset="0"/>
                        </a:rPr>
                        <a:t>test K-W</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513806">
                <a:tc vMerge="1">
                  <a:txBody>
                    <a:bodyPr/>
                    <a:lstStyle/>
                    <a:p>
                      <a:endParaRPr lang="pl-PL"/>
                    </a:p>
                  </a:txBody>
                  <a:tcP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średnia</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dolny 95% CI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górny 95%CI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N</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median</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SD</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pomocnicze</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błąd mediany</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95% dolny CI dla mediany</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95% górny CI dla mediany</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K-W</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p</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5690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Infas 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0,21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0,25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66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8,12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0,12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200" u="none" strike="noStrike">
                          <a:effectLst/>
                          <a:latin typeface="Times New Roman" panose="02020603050405020304" pitchFamily="18" charset="0"/>
                          <a:cs typeface="Times New Roman" panose="02020603050405020304" pitchFamily="18" charset="0"/>
                        </a:rPr>
                        <a:t>6,23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200" u="none" strike="noStrike">
                          <a:effectLst/>
                          <a:latin typeface="Times New Roman" panose="02020603050405020304" pitchFamily="18" charset="0"/>
                          <a:cs typeface="Times New Roman" panose="02020603050405020304" pitchFamily="18" charset="0"/>
                        </a:rPr>
                        <a:t>0,18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5690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Infas II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0,25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0,09</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0,41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0,33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4,36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0,19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25690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Infas</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0,36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2,65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0,19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25690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Młodzież</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0,25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0,37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3,46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0,19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256902">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dorośli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0,51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0,29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0,73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224</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0,20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1,66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14,97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0,14</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0,34</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256902">
                <a:tc>
                  <a:txBody>
                    <a:bodyPr/>
                    <a:lstStyle/>
                    <a:p>
                      <a:pPr algn="ctr" fontAlgn="b"/>
                      <a:r>
                        <a:rPr lang="pl-PL" sz="1200" u="none" strike="noStrike">
                          <a:effectLst/>
                          <a:latin typeface="Times New Roman" panose="02020603050405020304" pitchFamily="18" charset="0"/>
                          <a:cs typeface="Times New Roman" panose="02020603050405020304" pitchFamily="18" charset="0"/>
                        </a:rPr>
                        <a:t>ogół</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0,42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0,27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0,57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328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1,38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18,11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0,10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a:effectLst/>
                          <a:latin typeface="Times New Roman" panose="02020603050405020304" pitchFamily="18" charset="0"/>
                          <a:cs typeface="Times New Roman" panose="02020603050405020304" pitchFamily="18" charset="0"/>
                        </a:rPr>
                        <a:t>0,05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200" u="none" strike="noStrike" dirty="0">
                          <a:effectLst/>
                          <a:latin typeface="Times New Roman" panose="02020603050405020304" pitchFamily="18" charset="0"/>
                          <a:cs typeface="Times New Roman" panose="02020603050405020304" pitchFamily="18" charset="0"/>
                        </a:rPr>
                        <a:t>0,25</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4506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3" name="Obiekt 2"/>
          <p:cNvGraphicFramePr>
            <a:graphicFrameLocks noChangeAspect="1"/>
          </p:cNvGraphicFramePr>
          <p:nvPr>
            <p:extLst>
              <p:ext uri="{D42A27DB-BD31-4B8C-83A1-F6EECF244321}">
                <p14:modId xmlns:p14="http://schemas.microsoft.com/office/powerpoint/2010/main" val="28774951"/>
              </p:ext>
            </p:extLst>
          </p:nvPr>
        </p:nvGraphicFramePr>
        <p:xfrm>
          <a:off x="2880315" y="371031"/>
          <a:ext cx="7066393" cy="5561935"/>
        </p:xfrm>
        <a:graphic>
          <a:graphicData uri="http://schemas.openxmlformats.org/presentationml/2006/ole">
            <mc:AlternateContent xmlns:mc="http://schemas.openxmlformats.org/markup-compatibility/2006">
              <mc:Choice xmlns:v="urn:schemas-microsoft-com:vml" Requires="v">
                <p:oleObj spid="_x0000_s29742" name="Graph" r:id="rId3" imgW="5943600" imgH="4462200" progId="Statistica.Graph">
                  <p:embed/>
                </p:oleObj>
              </mc:Choice>
              <mc:Fallback>
                <p:oleObj name="Graph" r:id="rId3" imgW="5943600" imgH="4462200" progId="Statistica.Graph">
                  <p:embed/>
                  <p:pic>
                    <p:nvPicPr>
                      <p:cNvPr id="0" name="Obiek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0315" y="371031"/>
                        <a:ext cx="7066393" cy="5561935"/>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3913060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Obiekt 1"/>
          <p:cNvGraphicFramePr>
            <a:graphicFrameLocks noChangeAspect="1"/>
          </p:cNvGraphicFramePr>
          <p:nvPr>
            <p:extLst>
              <p:ext uri="{D42A27DB-BD31-4B8C-83A1-F6EECF244321}">
                <p14:modId xmlns:p14="http://schemas.microsoft.com/office/powerpoint/2010/main" val="3670820432"/>
              </p:ext>
            </p:extLst>
          </p:nvPr>
        </p:nvGraphicFramePr>
        <p:xfrm>
          <a:off x="583683" y="200911"/>
          <a:ext cx="4429125" cy="4648200"/>
        </p:xfrm>
        <a:graphic>
          <a:graphicData uri="http://schemas.openxmlformats.org/presentationml/2006/ole">
            <mc:AlternateContent xmlns:mc="http://schemas.openxmlformats.org/markup-compatibility/2006">
              <mc:Choice xmlns:v="urn:schemas-microsoft-com:vml" Requires="v">
                <p:oleObj spid="_x0000_s42076" name="Graph" r:id="rId3" imgW="4462200" imgH="4462200" progId="Statistica.Graph">
                  <p:embed/>
                </p:oleObj>
              </mc:Choice>
              <mc:Fallback>
                <p:oleObj name="Graph" r:id="rId3" imgW="4462200" imgH="4462200" progId="Statistica.Graph">
                  <p:embed/>
                  <p:pic>
                    <p:nvPicPr>
                      <p:cNvPr id="0" name="Obiek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683" y="200911"/>
                        <a:ext cx="4429125" cy="4648200"/>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5" name="Obiekt 4"/>
          <p:cNvGraphicFramePr>
            <a:graphicFrameLocks noChangeAspect="1"/>
          </p:cNvGraphicFramePr>
          <p:nvPr>
            <p:extLst>
              <p:ext uri="{D42A27DB-BD31-4B8C-83A1-F6EECF244321}">
                <p14:modId xmlns:p14="http://schemas.microsoft.com/office/powerpoint/2010/main" val="2385168447"/>
              </p:ext>
            </p:extLst>
          </p:nvPr>
        </p:nvGraphicFramePr>
        <p:xfrm>
          <a:off x="6127233" y="200911"/>
          <a:ext cx="5800725" cy="4648200"/>
        </p:xfrm>
        <a:graphic>
          <a:graphicData uri="http://schemas.openxmlformats.org/presentationml/2006/ole">
            <mc:AlternateContent xmlns:mc="http://schemas.openxmlformats.org/markup-compatibility/2006">
              <mc:Choice xmlns:v="urn:schemas-microsoft-com:vml" Requires="v">
                <p:oleObj spid="_x0000_s42077" name="Graph" r:id="rId5" imgW="5943600" imgH="4462200" progId="Statistica.Graph">
                  <p:embed/>
                </p:oleObj>
              </mc:Choice>
              <mc:Fallback>
                <p:oleObj name="Graph" r:id="rId5" imgW="5943600" imgH="4462200" progId="Statistica.Graph">
                  <p:embed/>
                  <p:pic>
                    <p:nvPicPr>
                      <p:cNvPr id="0" name="Obiekt 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7233" y="200911"/>
                        <a:ext cx="5800725" cy="46482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345160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3" name="Tabela 2"/>
          <p:cNvGraphicFramePr>
            <a:graphicFrameLocks noGrp="1"/>
          </p:cNvGraphicFramePr>
          <p:nvPr>
            <p:extLst>
              <p:ext uri="{D42A27DB-BD31-4B8C-83A1-F6EECF244321}">
                <p14:modId xmlns:p14="http://schemas.microsoft.com/office/powerpoint/2010/main" val="1464287149"/>
              </p:ext>
            </p:extLst>
          </p:nvPr>
        </p:nvGraphicFramePr>
        <p:xfrm>
          <a:off x="0" y="4291053"/>
          <a:ext cx="12192000" cy="2566947"/>
        </p:xfrm>
        <a:graphic>
          <a:graphicData uri="http://schemas.openxmlformats.org/drawingml/2006/table">
            <a:tbl>
              <a:tblPr firstRow="1" firstCol="1" bandRow="1">
                <a:tableStyleId>{073A0DAA-6AF3-43AB-8588-CEC1D06C72B9}</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gridCol w="609600">
                  <a:extLst>
                    <a:ext uri="{9D8B030D-6E8A-4147-A177-3AD203B41FA5}">
                      <a16:colId xmlns:a16="http://schemas.microsoft.com/office/drawing/2014/main" val="20006"/>
                    </a:ext>
                  </a:extLst>
                </a:gridCol>
                <a:gridCol w="609600">
                  <a:extLst>
                    <a:ext uri="{9D8B030D-6E8A-4147-A177-3AD203B41FA5}">
                      <a16:colId xmlns:a16="http://schemas.microsoft.com/office/drawing/2014/main" val="20007"/>
                    </a:ext>
                  </a:extLst>
                </a:gridCol>
                <a:gridCol w="609600">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gridCol w="609600">
                  <a:extLst>
                    <a:ext uri="{9D8B030D-6E8A-4147-A177-3AD203B41FA5}">
                      <a16:colId xmlns:a16="http://schemas.microsoft.com/office/drawing/2014/main" val="20010"/>
                    </a:ext>
                  </a:extLst>
                </a:gridCol>
                <a:gridCol w="609600">
                  <a:extLst>
                    <a:ext uri="{9D8B030D-6E8A-4147-A177-3AD203B41FA5}">
                      <a16:colId xmlns:a16="http://schemas.microsoft.com/office/drawing/2014/main" val="20011"/>
                    </a:ext>
                  </a:extLst>
                </a:gridCol>
                <a:gridCol w="609600">
                  <a:extLst>
                    <a:ext uri="{9D8B030D-6E8A-4147-A177-3AD203B41FA5}">
                      <a16:colId xmlns:a16="http://schemas.microsoft.com/office/drawing/2014/main" val="20012"/>
                    </a:ext>
                  </a:extLst>
                </a:gridCol>
                <a:gridCol w="609600">
                  <a:extLst>
                    <a:ext uri="{9D8B030D-6E8A-4147-A177-3AD203B41FA5}">
                      <a16:colId xmlns:a16="http://schemas.microsoft.com/office/drawing/2014/main" val="20013"/>
                    </a:ext>
                  </a:extLst>
                </a:gridCol>
                <a:gridCol w="609600">
                  <a:extLst>
                    <a:ext uri="{9D8B030D-6E8A-4147-A177-3AD203B41FA5}">
                      <a16:colId xmlns:a16="http://schemas.microsoft.com/office/drawing/2014/main" val="20014"/>
                    </a:ext>
                  </a:extLst>
                </a:gridCol>
                <a:gridCol w="609600">
                  <a:extLst>
                    <a:ext uri="{9D8B030D-6E8A-4147-A177-3AD203B41FA5}">
                      <a16:colId xmlns:a16="http://schemas.microsoft.com/office/drawing/2014/main" val="20015"/>
                    </a:ext>
                  </a:extLst>
                </a:gridCol>
                <a:gridCol w="609600">
                  <a:extLst>
                    <a:ext uri="{9D8B030D-6E8A-4147-A177-3AD203B41FA5}">
                      <a16:colId xmlns:a16="http://schemas.microsoft.com/office/drawing/2014/main" val="20016"/>
                    </a:ext>
                  </a:extLst>
                </a:gridCol>
                <a:gridCol w="609600">
                  <a:extLst>
                    <a:ext uri="{9D8B030D-6E8A-4147-A177-3AD203B41FA5}">
                      <a16:colId xmlns:a16="http://schemas.microsoft.com/office/drawing/2014/main" val="20017"/>
                    </a:ext>
                  </a:extLst>
                </a:gridCol>
                <a:gridCol w="609600">
                  <a:extLst>
                    <a:ext uri="{9D8B030D-6E8A-4147-A177-3AD203B41FA5}">
                      <a16:colId xmlns:a16="http://schemas.microsoft.com/office/drawing/2014/main" val="20018"/>
                    </a:ext>
                  </a:extLst>
                </a:gridCol>
                <a:gridCol w="609600">
                  <a:extLst>
                    <a:ext uri="{9D8B030D-6E8A-4147-A177-3AD203B41FA5}">
                      <a16:colId xmlns:a16="http://schemas.microsoft.com/office/drawing/2014/main" val="20019"/>
                    </a:ext>
                  </a:extLst>
                </a:gridCol>
              </a:tblGrid>
              <a:tr h="0">
                <a:tc rowSpan="2">
                  <a:txBody>
                    <a:bodyPr/>
                    <a:lstStyle/>
                    <a:p>
                      <a:pPr algn="ctr" fontAlgn="b"/>
                      <a:endParaRPr lang="pl-PL" sz="1100" b="0" i="0" u="none" strike="noStrike" dirty="0">
                        <a:solidFill>
                          <a:srgbClr val="000000"/>
                        </a:solidFill>
                        <a:effectLst/>
                        <a:latin typeface="Calibri" panose="020F0502020204030204" pitchFamily="34" charset="0"/>
                      </a:endParaRPr>
                    </a:p>
                  </a:txBody>
                  <a:tcPr marL="0" marR="0" marT="0" marB="0" anchor="b"/>
                </a:tc>
                <a:tc gridSpan="17">
                  <a:txBody>
                    <a:bodyPr/>
                    <a:lstStyle/>
                    <a:p>
                      <a:pPr algn="ctr" fontAlgn="b"/>
                      <a:r>
                        <a:rPr lang="pl-PL" sz="1100" u="none" strike="noStrike" dirty="0">
                          <a:effectLst/>
                        </a:rPr>
                        <a:t>Przedmioty</a:t>
                      </a:r>
                      <a:endParaRPr lang="pl-PL" sz="1100" b="0" i="0" u="none" strike="noStrike" dirty="0">
                        <a:solidFill>
                          <a:srgbClr val="000000"/>
                        </a:solidFill>
                        <a:effectLst/>
                        <a:latin typeface="Calibri" panose="020F0502020204030204" pitchFamily="34" charset="0"/>
                      </a:endParaRPr>
                    </a:p>
                  </a:txBody>
                  <a:tcPr marL="0" marR="0" marT="0" marB="0" anchor="b"/>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100" u="none" strike="noStrike">
                          <a:effectLst/>
                        </a:rPr>
                        <a:t>test chi^2</a:t>
                      </a:r>
                      <a:endParaRPr lang="pl-PL" sz="1100" b="0" i="0" u="none" strike="noStrike">
                        <a:solidFill>
                          <a:srgbClr val="000000"/>
                        </a:solidFill>
                        <a:effectLst/>
                        <a:latin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992282">
                <a:tc vMerge="1">
                  <a:txBody>
                    <a:bodyPr/>
                    <a:lstStyle/>
                    <a:p>
                      <a:endParaRPr lang="pl-PL"/>
                    </a:p>
                  </a:txBody>
                  <a:tcPr/>
                </a:tc>
                <a:tc>
                  <a:txBody>
                    <a:bodyPr/>
                    <a:lstStyle/>
                    <a:p>
                      <a:pPr algn="ctr" fontAlgn="ctr"/>
                      <a:r>
                        <a:rPr lang="pl-PL" sz="1100" u="none" strike="noStrike" dirty="0">
                          <a:effectLst/>
                        </a:rPr>
                        <a:t>Skręty i kółko skręty</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Bransolety</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Szpila</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Skręt typu Trzęsówka</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Nóż</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Guziki</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Kolczyki typu </a:t>
                      </a:r>
                      <a:r>
                        <a:rPr lang="pl-PL" sz="1100" u="none" strike="noStrike" dirty="0" err="1">
                          <a:effectLst/>
                        </a:rPr>
                        <a:t>kłyżów</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Zausznice </a:t>
                      </a:r>
                      <a:r>
                        <a:rPr lang="pl-PL" sz="1100" u="none" strike="noStrike" dirty="0" err="1">
                          <a:effectLst/>
                        </a:rPr>
                        <a:t>gwozdziowate</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Paciorki salta </a:t>
                      </a:r>
                      <a:r>
                        <a:rPr lang="pl-PL" sz="1100" u="none" strike="noStrike" dirty="0" err="1">
                          <a:effectLst/>
                        </a:rPr>
                        <a:t>leone</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Nity</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Zawieszki</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Naszyjniki</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Rurkowate paciorki</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Łańcuszek</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Grociki</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Dłutka</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Szczypczyki</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chi^2</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P</a:t>
                      </a:r>
                      <a:endParaRPr lang="pl-PL" sz="11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81405">
                <a:tc>
                  <a:txBody>
                    <a:bodyPr/>
                    <a:lstStyle/>
                    <a:p>
                      <a:pPr algn="ctr" fontAlgn="ctr"/>
                      <a:r>
                        <a:rPr lang="pl-PL" sz="1100" u="none" strike="noStrike">
                          <a:effectLst/>
                        </a:rPr>
                        <a:t>Infans I</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39</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6</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8</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2</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1</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5</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3</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4</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rowSpan="5">
                  <a:txBody>
                    <a:bodyPr/>
                    <a:lstStyle/>
                    <a:p>
                      <a:pPr algn="ctr" fontAlgn="ctr"/>
                      <a:r>
                        <a:rPr lang="pl-PL" sz="1100" u="none" strike="noStrike" dirty="0">
                          <a:effectLst/>
                        </a:rPr>
                        <a:t>45,76</a:t>
                      </a:r>
                      <a:endParaRPr lang="pl-PL" sz="1100" b="0" i="0" u="none" strike="noStrike" dirty="0">
                        <a:solidFill>
                          <a:srgbClr val="000000"/>
                        </a:solidFill>
                        <a:effectLst/>
                        <a:latin typeface="Times New Roman" panose="02020603050405020304" pitchFamily="18" charset="0"/>
                      </a:endParaRPr>
                    </a:p>
                  </a:txBody>
                  <a:tcPr marL="0" marR="0" marT="0" marB="0" anchor="ctr"/>
                </a:tc>
                <a:tc rowSpan="5">
                  <a:txBody>
                    <a:bodyPr/>
                    <a:lstStyle/>
                    <a:p>
                      <a:pPr algn="ctr" fontAlgn="ctr"/>
                      <a:r>
                        <a:rPr lang="pl-PL" sz="1100" u="none" strike="noStrike" dirty="0">
                          <a:effectLst/>
                        </a:rPr>
                        <a:t>0,96</a:t>
                      </a:r>
                      <a:endParaRPr lang="pl-PL" sz="1100" b="0" i="0" u="none" strike="noStrike" dirty="0">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81405">
                <a:tc>
                  <a:txBody>
                    <a:bodyPr/>
                    <a:lstStyle/>
                    <a:p>
                      <a:pPr algn="ctr" fontAlgn="ctr"/>
                      <a:r>
                        <a:rPr lang="pl-PL" sz="1100" u="none" strike="noStrike">
                          <a:effectLst/>
                        </a:rPr>
                        <a:t>Infans II</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11</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3</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2</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281405">
                <a:tc>
                  <a:txBody>
                    <a:bodyPr/>
                    <a:lstStyle/>
                    <a:p>
                      <a:pPr algn="ctr" fontAlgn="ctr"/>
                      <a:r>
                        <a:rPr lang="pl-PL" sz="1100" u="none" strike="noStrike">
                          <a:effectLst/>
                        </a:rPr>
                        <a:t>Infans</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5</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281405">
                <a:tc>
                  <a:txBody>
                    <a:bodyPr/>
                    <a:lstStyle/>
                    <a:p>
                      <a:pPr algn="ctr" fontAlgn="ctr"/>
                      <a:r>
                        <a:rPr lang="pl-PL" sz="1100" u="none" strike="noStrike">
                          <a:effectLst/>
                        </a:rPr>
                        <a:t>Młodzieź</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5</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4</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1</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0</a:t>
                      </a:r>
                      <a:endParaRPr lang="pl-PL" sz="1100" b="0" i="0" u="none" strike="noStrike" dirty="0">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281405">
                <a:tc>
                  <a:txBody>
                    <a:bodyPr/>
                    <a:lstStyle/>
                    <a:p>
                      <a:pPr algn="ctr" fontAlgn="ctr"/>
                      <a:r>
                        <a:rPr lang="pl-PL" sz="1100" u="none" strike="noStrike">
                          <a:effectLst/>
                        </a:rPr>
                        <a:t>Dorośli</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85</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40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4</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8</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7</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4</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20</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2</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12</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a:effectLst/>
                        </a:rPr>
                        <a:t>1</a:t>
                      </a:r>
                      <a:endParaRPr lang="pl-PL" sz="11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1</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2</a:t>
                      </a:r>
                      <a:endParaRPr lang="pl-PL" sz="11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pl-PL" sz="1100" u="none" strike="noStrike" dirty="0">
                          <a:effectLst/>
                        </a:rPr>
                        <a:t>1</a:t>
                      </a:r>
                      <a:endParaRPr lang="pl-PL" sz="1100" b="0" i="0" u="none" strike="noStrike" dirty="0">
                        <a:solidFill>
                          <a:srgbClr val="000000"/>
                        </a:solidFill>
                        <a:effectLst/>
                        <a:latin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bl>
          </a:graphicData>
        </a:graphic>
      </p:graphicFrame>
      <p:sp>
        <p:nvSpPr>
          <p:cNvPr id="4" name="pole tekstowe 3"/>
          <p:cNvSpPr txBox="1"/>
          <p:nvPr/>
        </p:nvSpPr>
        <p:spPr>
          <a:xfrm>
            <a:off x="304800" y="382063"/>
            <a:ext cx="6244856" cy="1754326"/>
          </a:xfrm>
          <a:prstGeom prst="rect">
            <a:avLst/>
          </a:prstGeom>
          <a:noFill/>
        </p:spPr>
        <p:txBody>
          <a:bodyPr wrap="square" rtlCol="0">
            <a:spAutoFit/>
          </a:bodyPr>
          <a:lstStyle/>
          <a:p>
            <a:pPr marL="285750" indent="-285750">
              <a:buFont typeface="Arial" panose="020B0604020202020204" pitchFamily="34" charset="0"/>
              <a:buChar char="•"/>
            </a:pPr>
            <a:r>
              <a:rPr lang="pl-PL" dirty="0">
                <a:latin typeface="Times New Roman" panose="02020603050405020304" pitchFamily="18" charset="0"/>
                <a:cs typeface="Times New Roman" panose="02020603050405020304" pitchFamily="18" charset="0"/>
              </a:rPr>
              <a:t>Możemy dostrzec pewien związek niektórych przedmiotów z wiekiem. Co do skrętów to ich silniejszy związek z dziećmi może być przypadkowy. Przypadkowy jest także związek dzieci z bransoletami. Już jednak związek osób dorosłych ze szpilami nie musi być przypadkiem. </a:t>
            </a:r>
          </a:p>
          <a:p>
            <a:pPr marL="285750" indent="-285750">
              <a:buFont typeface="Arial" panose="020B0604020202020204" pitchFamily="34" charset="0"/>
              <a:buChar char="•"/>
            </a:pPr>
            <a:endParaRPr lang="pl-PL" dirty="0">
              <a:latin typeface="Times New Roman" panose="02020603050405020304" pitchFamily="18" charset="0"/>
              <a:cs typeface="Times New Roman" panose="02020603050405020304" pitchFamily="18" charset="0"/>
            </a:endParaRPr>
          </a:p>
        </p:txBody>
      </p:sp>
      <p:graphicFrame>
        <p:nvGraphicFramePr>
          <p:cNvPr id="5" name="Obiekt 4"/>
          <p:cNvGraphicFramePr>
            <a:graphicFrameLocks noChangeAspect="1"/>
          </p:cNvGraphicFramePr>
          <p:nvPr>
            <p:extLst>
              <p:ext uri="{D42A27DB-BD31-4B8C-83A1-F6EECF244321}">
                <p14:modId xmlns:p14="http://schemas.microsoft.com/office/powerpoint/2010/main" val="3545866089"/>
              </p:ext>
            </p:extLst>
          </p:nvPr>
        </p:nvGraphicFramePr>
        <p:xfrm>
          <a:off x="6740156" y="0"/>
          <a:ext cx="5451844" cy="4247162"/>
        </p:xfrm>
        <a:graphic>
          <a:graphicData uri="http://schemas.openxmlformats.org/presentationml/2006/ole">
            <mc:AlternateContent xmlns:mc="http://schemas.openxmlformats.org/markup-compatibility/2006">
              <mc:Choice xmlns:v="urn:schemas-microsoft-com:vml" Requires="v">
                <p:oleObj spid="_x0000_s43053" name="Graph" r:id="rId3" imgW="5943600" imgH="4462200" progId="Statistica.Graph">
                  <p:embed/>
                </p:oleObj>
              </mc:Choice>
              <mc:Fallback>
                <p:oleObj name="Graph" r:id="rId3" imgW="5943600" imgH="4462200" progId="Statistica.Graph">
                  <p:embed/>
                  <p:pic>
                    <p:nvPicPr>
                      <p:cNvPr id="0" name="Obiek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0156" y="0"/>
                        <a:ext cx="5451844" cy="4247162"/>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1241686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pole tekstowe 2"/>
          <p:cNvSpPr txBox="1"/>
          <p:nvPr/>
        </p:nvSpPr>
        <p:spPr>
          <a:xfrm>
            <a:off x="0" y="245966"/>
            <a:ext cx="8782493" cy="954107"/>
          </a:xfrm>
          <a:prstGeom prst="rect">
            <a:avLst/>
          </a:prstGeom>
          <a:noFill/>
        </p:spPr>
        <p:txBody>
          <a:bodyPr wrap="square" rtlCol="0">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W przypadku skrętów szczególnie warto zwrócić uwagę na czynnik wielkości gdzie powyżej 2 cm szansa pochówku dziecka była ewidentnie niższa niż dla osób dorosłych. Na co nam jednoznacznie wskazuje wykres szans od ratio oraz punkt odcięcia. Warto też zanotować, że  współczynnik korelacji </a:t>
            </a:r>
            <a:r>
              <a:rPr lang="pl-PL" sz="1400" dirty="0" err="1">
                <a:latin typeface="Times New Roman" panose="02020603050405020304" pitchFamily="18" charset="0"/>
                <a:cs typeface="Times New Roman" panose="02020603050405020304" pitchFamily="18" charset="0"/>
              </a:rPr>
              <a:t>Spearmana</a:t>
            </a:r>
            <a:r>
              <a:rPr lang="pl-PL" sz="1400" dirty="0">
                <a:latin typeface="Times New Roman" panose="02020603050405020304" pitchFamily="18" charset="0"/>
                <a:cs typeface="Times New Roman" panose="02020603050405020304" pitchFamily="18" charset="0"/>
              </a:rPr>
              <a:t>  (r=0,21, p&lt;0,05) jest niewielki ale istotny statystycznie i dodatni czyli czym większy wiek tym dłuższy skręt.  </a:t>
            </a:r>
          </a:p>
        </p:txBody>
      </p:sp>
      <p:graphicFrame>
        <p:nvGraphicFramePr>
          <p:cNvPr id="4" name="Tabela 3"/>
          <p:cNvGraphicFramePr>
            <a:graphicFrameLocks noGrp="1"/>
          </p:cNvGraphicFramePr>
          <p:nvPr>
            <p:extLst>
              <p:ext uri="{D42A27DB-BD31-4B8C-83A1-F6EECF244321}">
                <p14:modId xmlns:p14="http://schemas.microsoft.com/office/powerpoint/2010/main" val="878871379"/>
              </p:ext>
            </p:extLst>
          </p:nvPr>
        </p:nvGraphicFramePr>
        <p:xfrm>
          <a:off x="318977" y="1446027"/>
          <a:ext cx="11355573" cy="3742661"/>
        </p:xfrm>
        <a:graphic>
          <a:graphicData uri="http://schemas.openxmlformats.org/drawingml/2006/table">
            <a:tbl>
              <a:tblPr firstRow="1" firstCol="1" bandRow="1">
                <a:tableStyleId>{073A0DAA-6AF3-43AB-8588-CEC1D06C72B9}</a:tableStyleId>
              </a:tblPr>
              <a:tblGrid>
                <a:gridCol w="1083015">
                  <a:extLst>
                    <a:ext uri="{9D8B030D-6E8A-4147-A177-3AD203B41FA5}">
                      <a16:colId xmlns:a16="http://schemas.microsoft.com/office/drawing/2014/main" val="20000"/>
                    </a:ext>
                  </a:extLst>
                </a:gridCol>
                <a:gridCol w="514700">
                  <a:extLst>
                    <a:ext uri="{9D8B030D-6E8A-4147-A177-3AD203B41FA5}">
                      <a16:colId xmlns:a16="http://schemas.microsoft.com/office/drawing/2014/main" val="20001"/>
                    </a:ext>
                  </a:extLst>
                </a:gridCol>
                <a:gridCol w="514700">
                  <a:extLst>
                    <a:ext uri="{9D8B030D-6E8A-4147-A177-3AD203B41FA5}">
                      <a16:colId xmlns:a16="http://schemas.microsoft.com/office/drawing/2014/main" val="20002"/>
                    </a:ext>
                  </a:extLst>
                </a:gridCol>
                <a:gridCol w="514700">
                  <a:extLst>
                    <a:ext uri="{9D8B030D-6E8A-4147-A177-3AD203B41FA5}">
                      <a16:colId xmlns:a16="http://schemas.microsoft.com/office/drawing/2014/main" val="20003"/>
                    </a:ext>
                  </a:extLst>
                </a:gridCol>
                <a:gridCol w="514700">
                  <a:extLst>
                    <a:ext uri="{9D8B030D-6E8A-4147-A177-3AD203B41FA5}">
                      <a16:colId xmlns:a16="http://schemas.microsoft.com/office/drawing/2014/main" val="20004"/>
                    </a:ext>
                  </a:extLst>
                </a:gridCol>
                <a:gridCol w="514700">
                  <a:extLst>
                    <a:ext uri="{9D8B030D-6E8A-4147-A177-3AD203B41FA5}">
                      <a16:colId xmlns:a16="http://schemas.microsoft.com/office/drawing/2014/main" val="20005"/>
                    </a:ext>
                  </a:extLst>
                </a:gridCol>
                <a:gridCol w="514700">
                  <a:extLst>
                    <a:ext uri="{9D8B030D-6E8A-4147-A177-3AD203B41FA5}">
                      <a16:colId xmlns:a16="http://schemas.microsoft.com/office/drawing/2014/main" val="20006"/>
                    </a:ext>
                  </a:extLst>
                </a:gridCol>
                <a:gridCol w="1072292">
                  <a:extLst>
                    <a:ext uri="{9D8B030D-6E8A-4147-A177-3AD203B41FA5}">
                      <a16:colId xmlns:a16="http://schemas.microsoft.com/office/drawing/2014/main" val="20007"/>
                    </a:ext>
                  </a:extLst>
                </a:gridCol>
                <a:gridCol w="1426149">
                  <a:extLst>
                    <a:ext uri="{9D8B030D-6E8A-4147-A177-3AD203B41FA5}">
                      <a16:colId xmlns:a16="http://schemas.microsoft.com/office/drawing/2014/main" val="20008"/>
                    </a:ext>
                  </a:extLst>
                </a:gridCol>
                <a:gridCol w="1423468">
                  <a:extLst>
                    <a:ext uri="{9D8B030D-6E8A-4147-A177-3AD203B41FA5}">
                      <a16:colId xmlns:a16="http://schemas.microsoft.com/office/drawing/2014/main" val="20009"/>
                    </a:ext>
                  </a:extLst>
                </a:gridCol>
                <a:gridCol w="908767">
                  <a:extLst>
                    <a:ext uri="{9D8B030D-6E8A-4147-A177-3AD203B41FA5}">
                      <a16:colId xmlns:a16="http://schemas.microsoft.com/office/drawing/2014/main" val="20010"/>
                    </a:ext>
                  </a:extLst>
                </a:gridCol>
                <a:gridCol w="1179522">
                  <a:extLst>
                    <a:ext uri="{9D8B030D-6E8A-4147-A177-3AD203B41FA5}">
                      <a16:colId xmlns:a16="http://schemas.microsoft.com/office/drawing/2014/main" val="20011"/>
                    </a:ext>
                  </a:extLst>
                </a:gridCol>
                <a:gridCol w="1174160">
                  <a:extLst>
                    <a:ext uri="{9D8B030D-6E8A-4147-A177-3AD203B41FA5}">
                      <a16:colId xmlns:a16="http://schemas.microsoft.com/office/drawing/2014/main" val="20012"/>
                    </a:ext>
                  </a:extLst>
                </a:gridCol>
              </a:tblGrid>
              <a:tr h="374266">
                <a:tc rowSpan="2">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grupa</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10">
                  <a:txBody>
                    <a:bodyPr/>
                    <a:lstStyle/>
                    <a:p>
                      <a:pPr algn="ctr" fontAlgn="ctr"/>
                      <a:endParaRPr lang="pl-PL" sz="14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400" u="none" strike="noStrike">
                          <a:effectLst/>
                          <a:latin typeface="Times New Roman" panose="02020603050405020304" pitchFamily="18" charset="0"/>
                          <a:cs typeface="Times New Roman" panose="02020603050405020304" pitchFamily="18" charset="0"/>
                        </a:rPr>
                        <a:t>test K-W</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122799">
                <a:tc vMerge="1">
                  <a:txBody>
                    <a:bodyPr/>
                    <a:lstStyle/>
                    <a:p>
                      <a:endParaRPr lang="pl-PL"/>
                    </a:p>
                  </a:txBody>
                  <a:tcP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średnia</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dolny 95% CI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górny 95%CI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N</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median</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SD</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pomocnicze</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błąd mediany</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95% dolny CI dla mediany</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95% górny CI dla mediany</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K-W</a:t>
                      </a:r>
                      <a:endParaRPr lang="pl-PL" sz="14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p</a:t>
                      </a:r>
                      <a:endParaRPr lang="pl-PL" sz="14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74266">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Infas 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1,56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1,30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1,82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1,40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0,75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5,83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0,16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1,24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1,56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ctr"/>
                      <a:r>
                        <a:rPr lang="pl-PL" sz="1400" u="none" strike="noStrike">
                          <a:effectLst/>
                          <a:latin typeface="Times New Roman" panose="02020603050405020304" pitchFamily="18" charset="0"/>
                          <a:cs typeface="Times New Roman" panose="02020603050405020304" pitchFamily="18" charset="0"/>
                        </a:rPr>
                        <a:t>4,9</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ctr"/>
                      <a:r>
                        <a:rPr lang="pl-PL" sz="1400" u="none" strike="noStrike">
                          <a:effectLst/>
                          <a:latin typeface="Times New Roman" panose="02020603050405020304" pitchFamily="18" charset="0"/>
                          <a:cs typeface="Times New Roman" panose="02020603050405020304" pitchFamily="18" charset="0"/>
                        </a:rPr>
                        <a:t>0,3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74266">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Infas II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1,52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1,02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2,01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1,20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0,74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3,32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0,28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0,92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1,48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374266">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Infas</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1,58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0,36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2,79</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1,25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0,76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2,00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0,48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0,00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74266">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Młodzież</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1,42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0,64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2,20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1,10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0,74</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2,45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0,38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0,72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1,48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374266">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dorośli</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1,57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1,89</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82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1,65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0,71</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9,06</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0,10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1,55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374266">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ogół</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1,65</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1,53</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1,77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137</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1,50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0,72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11,70</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0,08</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a:effectLst/>
                          <a:latin typeface="Times New Roman" panose="02020603050405020304" pitchFamily="18" charset="0"/>
                          <a:cs typeface="Times New Roman" panose="02020603050405020304" pitchFamily="18" charset="0"/>
                        </a:rPr>
                        <a:t>1,42</a:t>
                      </a:r>
                      <a:endParaRPr lang="pl-PL" sz="14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400" u="none" strike="noStrike" dirty="0">
                          <a:effectLst/>
                          <a:latin typeface="Times New Roman" panose="02020603050405020304" pitchFamily="18" charset="0"/>
                          <a:cs typeface="Times New Roman" panose="02020603050405020304" pitchFamily="18" charset="0"/>
                        </a:rPr>
                        <a:t>1,58</a:t>
                      </a:r>
                      <a:endParaRPr lang="pl-PL"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16031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6" name="Tytuł 5"/>
          <p:cNvSpPr>
            <a:spLocks noGrp="1"/>
          </p:cNvSpPr>
          <p:nvPr>
            <p:ph type="title"/>
          </p:nvPr>
        </p:nvSpPr>
        <p:spPr/>
        <p:txBody>
          <a:bodyPr/>
          <a:lstStyle/>
          <a:p>
            <a:pPr algn="ctr"/>
            <a:r>
              <a:rPr lang="pl-PL" i="1" dirty="0"/>
              <a:t>Kwestie obrządku pogrzebowego</a:t>
            </a:r>
          </a:p>
        </p:txBody>
      </p:sp>
      <p:sp>
        <p:nvSpPr>
          <p:cNvPr id="7" name="pole tekstowe 6"/>
          <p:cNvSpPr txBox="1"/>
          <p:nvPr/>
        </p:nvSpPr>
        <p:spPr>
          <a:xfrm>
            <a:off x="673767" y="1973179"/>
            <a:ext cx="8069180" cy="1077218"/>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Co raczej oczywiste nie jesteśmy w stanie w tym momencie odtworzyć szeregu rytuałów jakie na pewno wiązały się z kremacja a następnie złożeniem zmarłego do grobu. Dla nas dostępna jest jedynie forma pochówku, jego głębokość, ułożenie popielnicy oraz ogólne bogactwo inwentarza.</a:t>
            </a:r>
          </a:p>
        </p:txBody>
      </p:sp>
      <p:sp>
        <p:nvSpPr>
          <p:cNvPr id="11" name="pole tekstowe 10"/>
          <p:cNvSpPr txBox="1"/>
          <p:nvPr/>
        </p:nvSpPr>
        <p:spPr>
          <a:xfrm>
            <a:off x="673767" y="3288613"/>
            <a:ext cx="11518233" cy="1815882"/>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Jeżeli chodzi o rodzaj pochówku to tu nasze dane są bardzo ubogie. Jak powszechnie wiemy dominował obrządek ciałopalny popielnicowy i to jest zdecydowana większość pochówków. Pojawiały się co prawda groby szkieletowe łączone z najwcześniejszą fazą rozwoju TKŁ jednak tu brak danych antropologicznych. Stosunkowo nie licznie pojawiały się także groby symboliczne te także siłą rzeczy nie mają dla naszej pracy znaczenie. Jedynie </a:t>
            </a:r>
            <a:r>
              <a:rPr lang="pl-PL" sz="1600" dirty="0" err="1">
                <a:latin typeface="Times New Roman" panose="02020603050405020304" pitchFamily="18" charset="0"/>
                <a:cs typeface="Times New Roman" panose="02020603050405020304" pitchFamily="18" charset="0"/>
              </a:rPr>
              <a:t>kwestiia</a:t>
            </a:r>
            <a:r>
              <a:rPr lang="pl-PL" sz="1600" dirty="0">
                <a:latin typeface="Times New Roman" panose="02020603050405020304" pitchFamily="18" charset="0"/>
                <a:cs typeface="Times New Roman" panose="02020603050405020304" pitchFamily="18" charset="0"/>
              </a:rPr>
              <a:t> pochówków bez popielnicowych daje nam jakieś możliwości analiz. I tu testy </a:t>
            </a:r>
            <a:r>
              <a:rPr lang="pl-PL" sz="1600" dirty="0" err="1">
                <a:latin typeface="Times New Roman" panose="02020603050405020304" pitchFamily="18" charset="0"/>
                <a:cs typeface="Times New Roman" panose="02020603050405020304" pitchFamily="18" charset="0"/>
              </a:rPr>
              <a:t>chi^kwadrat</a:t>
            </a:r>
            <a:r>
              <a:rPr lang="pl-PL" sz="1600" dirty="0">
                <a:latin typeface="Times New Roman" panose="02020603050405020304" pitchFamily="18" charset="0"/>
                <a:cs typeface="Times New Roman" panose="02020603050405020304" pitchFamily="18" charset="0"/>
              </a:rPr>
              <a:t> wskazują na spore zależności – 4,95 i p- 0,03. Niestety mamy tylko 61 pochówków bez popielnicowych z których faktycznie tylko 6 to pochówki dziecięce. Tu więc zależność jest jasna. I ewidentnie widać że taki bardzo specyficzny obrządek zarezerwowany był niema wyłącznie dla dorosłych.</a:t>
            </a:r>
          </a:p>
        </p:txBody>
      </p:sp>
    </p:spTree>
    <p:extLst>
      <p:ext uri="{BB962C8B-B14F-4D97-AF65-F5344CB8AC3E}">
        <p14:creationId xmlns:p14="http://schemas.microsoft.com/office/powerpoint/2010/main" val="151599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6" name="Obiekt 5"/>
          <p:cNvGraphicFramePr>
            <a:graphicFrameLocks noChangeAspect="1"/>
          </p:cNvGraphicFramePr>
          <p:nvPr>
            <p:extLst>
              <p:ext uri="{D42A27DB-BD31-4B8C-83A1-F6EECF244321}">
                <p14:modId xmlns:p14="http://schemas.microsoft.com/office/powerpoint/2010/main" val="2995549588"/>
              </p:ext>
            </p:extLst>
          </p:nvPr>
        </p:nvGraphicFramePr>
        <p:xfrm>
          <a:off x="1030250" y="0"/>
          <a:ext cx="4349823" cy="4564976"/>
        </p:xfrm>
        <a:graphic>
          <a:graphicData uri="http://schemas.openxmlformats.org/presentationml/2006/ole">
            <mc:AlternateContent xmlns:mc="http://schemas.openxmlformats.org/markup-compatibility/2006">
              <mc:Choice xmlns:v="urn:schemas-microsoft-com:vml" Requires="v">
                <p:oleObj spid="_x0000_s44118" name="Graph" r:id="rId3" imgW="4462200" imgH="4462200" progId="Statistica.Graph">
                  <p:embed/>
                </p:oleObj>
              </mc:Choice>
              <mc:Fallback>
                <p:oleObj name="Graph" r:id="rId3" imgW="4462200" imgH="4462200" progId="Statistica.Graph">
                  <p:embed/>
                  <p:pic>
                    <p:nvPicPr>
                      <p:cNvPr id="0" name="Obiekt 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0250" y="0"/>
                        <a:ext cx="4349823" cy="4564976"/>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7" name="Obiekt 6"/>
          <p:cNvGraphicFramePr>
            <a:graphicFrameLocks noChangeAspect="1"/>
          </p:cNvGraphicFramePr>
          <p:nvPr>
            <p:extLst>
              <p:ext uri="{D42A27DB-BD31-4B8C-83A1-F6EECF244321}">
                <p14:modId xmlns:p14="http://schemas.microsoft.com/office/powerpoint/2010/main" val="822242259"/>
              </p:ext>
            </p:extLst>
          </p:nvPr>
        </p:nvGraphicFramePr>
        <p:xfrm>
          <a:off x="6155586" y="1148316"/>
          <a:ext cx="5800725" cy="4648200"/>
        </p:xfrm>
        <a:graphic>
          <a:graphicData uri="http://schemas.openxmlformats.org/presentationml/2006/ole">
            <mc:AlternateContent xmlns:mc="http://schemas.openxmlformats.org/markup-compatibility/2006">
              <mc:Choice xmlns:v="urn:schemas-microsoft-com:vml" Requires="v">
                <p:oleObj spid="_x0000_s44119" name="Graph" r:id="rId5" imgW="5943600" imgH="4462200" progId="Statistica.Graph">
                  <p:embed/>
                </p:oleObj>
              </mc:Choice>
              <mc:Fallback>
                <p:oleObj name="Graph" r:id="rId5" imgW="5943600" imgH="4462200" progId="Statistica.Graph">
                  <p:embed/>
                  <p:pic>
                    <p:nvPicPr>
                      <p:cNvPr id="0" name="Obiekt 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5586" y="1148316"/>
                        <a:ext cx="5800725" cy="46482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269925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2156823260"/>
              </p:ext>
            </p:extLst>
          </p:nvPr>
        </p:nvGraphicFramePr>
        <p:xfrm>
          <a:off x="790351" y="1871331"/>
          <a:ext cx="11011787" cy="3508745"/>
        </p:xfrm>
        <a:graphic>
          <a:graphicData uri="http://schemas.openxmlformats.org/drawingml/2006/table">
            <a:tbl>
              <a:tblPr firstRow="1" firstCol="1" bandRow="1">
                <a:tableStyleId>{073A0DAA-6AF3-43AB-8588-CEC1D06C72B9}</a:tableStyleId>
              </a:tblPr>
              <a:tblGrid>
                <a:gridCol w="1050227">
                  <a:extLst>
                    <a:ext uri="{9D8B030D-6E8A-4147-A177-3AD203B41FA5}">
                      <a16:colId xmlns:a16="http://schemas.microsoft.com/office/drawing/2014/main" val="20000"/>
                    </a:ext>
                  </a:extLst>
                </a:gridCol>
                <a:gridCol w="499118">
                  <a:extLst>
                    <a:ext uri="{9D8B030D-6E8A-4147-A177-3AD203B41FA5}">
                      <a16:colId xmlns:a16="http://schemas.microsoft.com/office/drawing/2014/main" val="20001"/>
                    </a:ext>
                  </a:extLst>
                </a:gridCol>
                <a:gridCol w="499118">
                  <a:extLst>
                    <a:ext uri="{9D8B030D-6E8A-4147-A177-3AD203B41FA5}">
                      <a16:colId xmlns:a16="http://schemas.microsoft.com/office/drawing/2014/main" val="20002"/>
                    </a:ext>
                  </a:extLst>
                </a:gridCol>
                <a:gridCol w="499118">
                  <a:extLst>
                    <a:ext uri="{9D8B030D-6E8A-4147-A177-3AD203B41FA5}">
                      <a16:colId xmlns:a16="http://schemas.microsoft.com/office/drawing/2014/main" val="20003"/>
                    </a:ext>
                  </a:extLst>
                </a:gridCol>
                <a:gridCol w="499118">
                  <a:extLst>
                    <a:ext uri="{9D8B030D-6E8A-4147-A177-3AD203B41FA5}">
                      <a16:colId xmlns:a16="http://schemas.microsoft.com/office/drawing/2014/main" val="20004"/>
                    </a:ext>
                  </a:extLst>
                </a:gridCol>
                <a:gridCol w="499118">
                  <a:extLst>
                    <a:ext uri="{9D8B030D-6E8A-4147-A177-3AD203B41FA5}">
                      <a16:colId xmlns:a16="http://schemas.microsoft.com/office/drawing/2014/main" val="20005"/>
                    </a:ext>
                  </a:extLst>
                </a:gridCol>
                <a:gridCol w="499118">
                  <a:extLst>
                    <a:ext uri="{9D8B030D-6E8A-4147-A177-3AD203B41FA5}">
                      <a16:colId xmlns:a16="http://schemas.microsoft.com/office/drawing/2014/main" val="20006"/>
                    </a:ext>
                  </a:extLst>
                </a:gridCol>
                <a:gridCol w="1039829">
                  <a:extLst>
                    <a:ext uri="{9D8B030D-6E8A-4147-A177-3AD203B41FA5}">
                      <a16:colId xmlns:a16="http://schemas.microsoft.com/office/drawing/2014/main" val="20007"/>
                    </a:ext>
                  </a:extLst>
                </a:gridCol>
                <a:gridCol w="1382972">
                  <a:extLst>
                    <a:ext uri="{9D8B030D-6E8A-4147-A177-3AD203B41FA5}">
                      <a16:colId xmlns:a16="http://schemas.microsoft.com/office/drawing/2014/main" val="20008"/>
                    </a:ext>
                  </a:extLst>
                </a:gridCol>
                <a:gridCol w="1380372">
                  <a:extLst>
                    <a:ext uri="{9D8B030D-6E8A-4147-A177-3AD203B41FA5}">
                      <a16:colId xmlns:a16="http://schemas.microsoft.com/office/drawing/2014/main" val="20009"/>
                    </a:ext>
                  </a:extLst>
                </a:gridCol>
                <a:gridCol w="881255">
                  <a:extLst>
                    <a:ext uri="{9D8B030D-6E8A-4147-A177-3AD203B41FA5}">
                      <a16:colId xmlns:a16="http://schemas.microsoft.com/office/drawing/2014/main" val="20010"/>
                    </a:ext>
                  </a:extLst>
                </a:gridCol>
                <a:gridCol w="1143812">
                  <a:extLst>
                    <a:ext uri="{9D8B030D-6E8A-4147-A177-3AD203B41FA5}">
                      <a16:colId xmlns:a16="http://schemas.microsoft.com/office/drawing/2014/main" val="20011"/>
                    </a:ext>
                  </a:extLst>
                </a:gridCol>
                <a:gridCol w="1138612">
                  <a:extLst>
                    <a:ext uri="{9D8B030D-6E8A-4147-A177-3AD203B41FA5}">
                      <a16:colId xmlns:a16="http://schemas.microsoft.com/office/drawing/2014/main" val="20012"/>
                    </a:ext>
                  </a:extLst>
                </a:gridCol>
              </a:tblGrid>
              <a:tr h="393136">
                <a:tc rowSpan="2">
                  <a:txBody>
                    <a:bodyPr/>
                    <a:lstStyle/>
                    <a:p>
                      <a:pPr algn="ctr" fontAlgn="ctr"/>
                      <a:r>
                        <a:rPr lang="pl-PL" sz="1400" u="none" strike="noStrike" dirty="0">
                          <a:effectLst/>
                        </a:rPr>
                        <a:t>grupa</a:t>
                      </a:r>
                      <a:endParaRPr lang="pl-PL" sz="1400" b="0" i="0" u="none" strike="noStrike" dirty="0">
                        <a:solidFill>
                          <a:srgbClr val="000000"/>
                        </a:solidFill>
                        <a:effectLst/>
                        <a:latin typeface="Calibri" panose="020F0502020204030204" pitchFamily="34" charset="0"/>
                      </a:endParaRPr>
                    </a:p>
                  </a:txBody>
                  <a:tcPr marL="0" marR="0" marT="0" marB="0" anchor="ctr"/>
                </a:tc>
                <a:tc gridSpan="10">
                  <a:txBody>
                    <a:bodyPr/>
                    <a:lstStyle/>
                    <a:p>
                      <a:pPr algn="ctr" fontAlgn="ctr"/>
                      <a:endParaRPr lang="pl-PL" sz="1400" b="1" i="0" u="none" strike="noStrike" dirty="0">
                        <a:solidFill>
                          <a:srgbClr val="FF0000"/>
                        </a:solidFill>
                        <a:effectLst/>
                        <a:latin typeface="Calibri" panose="020F0502020204030204" pitchFamily="34"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400" u="none" strike="noStrike">
                          <a:effectLst/>
                        </a:rPr>
                        <a:t>test K-W</a:t>
                      </a:r>
                      <a:endParaRPr lang="pl-PL" sz="1400" b="0" i="0" u="none" strike="noStrike">
                        <a:solidFill>
                          <a:srgbClr val="000000"/>
                        </a:solidFill>
                        <a:effectLst/>
                        <a:latin typeface="Calibri" panose="020F0502020204030204" pitchFamily="34"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038535">
                <a:tc vMerge="1">
                  <a:txBody>
                    <a:bodyPr/>
                    <a:lstStyle/>
                    <a:p>
                      <a:endParaRPr lang="pl-PL"/>
                    </a:p>
                  </a:txBody>
                  <a:tcPr/>
                </a:tc>
                <a:tc>
                  <a:txBody>
                    <a:bodyPr/>
                    <a:lstStyle/>
                    <a:p>
                      <a:pPr algn="ctr" fontAlgn="ctr"/>
                      <a:r>
                        <a:rPr lang="pl-PL" sz="1400" u="none" strike="noStrike">
                          <a:effectLst/>
                        </a:rPr>
                        <a:t>średnia</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dolny 95% CI</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górny 95%CI</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N</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median</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SD</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pomocnicze</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dirty="0">
                          <a:effectLst/>
                        </a:rPr>
                        <a:t>błąd mediany</a:t>
                      </a:r>
                      <a:endParaRPr lang="pl-PL" sz="14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95% dolny CI dla mediany</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95% górny CI dla mediany</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K-W</a:t>
                      </a:r>
                      <a:endParaRPr lang="pl-PL" sz="1400" b="0" i="0" u="none" strike="noStrike">
                        <a:solidFill>
                          <a:srgbClr val="C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p</a:t>
                      </a:r>
                      <a:endParaRPr lang="pl-PL" sz="1400" b="0" i="0" u="none" strike="noStrike">
                        <a:solidFill>
                          <a:srgbClr val="C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1"/>
                  </a:ext>
                </a:extLst>
              </a:tr>
              <a:tr h="346179">
                <a:tc>
                  <a:txBody>
                    <a:bodyPr/>
                    <a:lstStyle/>
                    <a:p>
                      <a:pPr algn="ctr" fontAlgn="ctr"/>
                      <a:r>
                        <a:rPr lang="pl-PL" sz="1400" u="none" strike="noStrike">
                          <a:effectLst/>
                        </a:rPr>
                        <a:t>Infas I</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6,73</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4,55</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8,90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8</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6,45</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2,60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2,83</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1,15</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5,30</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7,60</a:t>
                      </a:r>
                      <a:endParaRPr lang="pl-PL" sz="1400" b="0" i="0" u="none" strike="noStrike">
                        <a:solidFill>
                          <a:srgbClr val="000000"/>
                        </a:solidFill>
                        <a:effectLst/>
                        <a:latin typeface="Calibri" panose="020F0502020204030204" pitchFamily="34" charset="0"/>
                      </a:endParaRPr>
                    </a:p>
                  </a:txBody>
                  <a:tcPr marL="0" marR="0" marT="0" marB="0" anchor="ctr"/>
                </a:tc>
                <a:tc rowSpan="6">
                  <a:txBody>
                    <a:bodyPr/>
                    <a:lstStyle/>
                    <a:p>
                      <a:pPr algn="ctr" fontAlgn="ctr"/>
                      <a:r>
                        <a:rPr lang="pl-PL" sz="1400" u="none" strike="noStrike">
                          <a:effectLst/>
                        </a:rPr>
                        <a:t>5,1</a:t>
                      </a:r>
                      <a:endParaRPr lang="pl-PL" sz="1400" b="0" i="0" u="none" strike="noStrike">
                        <a:solidFill>
                          <a:srgbClr val="000000"/>
                        </a:solidFill>
                        <a:effectLst/>
                        <a:latin typeface="Calibri" panose="020F0502020204030204" pitchFamily="34" charset="0"/>
                      </a:endParaRPr>
                    </a:p>
                  </a:txBody>
                  <a:tcPr marL="0" marR="0" marT="0" marB="0" anchor="ctr"/>
                </a:tc>
                <a:tc rowSpan="6">
                  <a:txBody>
                    <a:bodyPr/>
                    <a:lstStyle/>
                    <a:p>
                      <a:pPr algn="ctr" fontAlgn="ctr"/>
                      <a:r>
                        <a:rPr lang="pl-PL" sz="1400" u="none" strike="noStrike">
                          <a:effectLst/>
                        </a:rPr>
                        <a:t>0,16</a:t>
                      </a:r>
                      <a:endParaRPr lang="pl-PL" sz="14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2"/>
                  </a:ext>
                </a:extLst>
              </a:tr>
              <a:tr h="346179">
                <a:tc>
                  <a:txBody>
                    <a:bodyPr/>
                    <a:lstStyle/>
                    <a:p>
                      <a:pPr algn="ctr" fontAlgn="ctr"/>
                      <a:r>
                        <a:rPr lang="pl-PL" sz="1400" u="none" strike="noStrike">
                          <a:effectLst/>
                        </a:rPr>
                        <a:t>Infas II</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8,03</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3,50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12,56</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3</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7,70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1,82</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1,73</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1,32</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6,38</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9,02</a:t>
                      </a:r>
                      <a:endParaRPr lang="pl-PL" sz="1400" b="0" i="0" u="none" strike="noStrike">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346179">
                <a:tc>
                  <a:txBody>
                    <a:bodyPr/>
                    <a:lstStyle/>
                    <a:p>
                      <a:pPr algn="ctr" fontAlgn="ctr"/>
                      <a:r>
                        <a:rPr lang="pl-PL" sz="1400" u="none" strike="noStrike">
                          <a:effectLst/>
                        </a:rPr>
                        <a:t>Infas</a:t>
                      </a:r>
                      <a:endParaRPr lang="pl-PL" sz="1400" b="0" i="0" u="none" strike="noStrike">
                        <a:solidFill>
                          <a:srgbClr val="000000"/>
                        </a:solidFill>
                        <a:effectLst/>
                        <a:latin typeface="Arial" panose="020B0604020202020204" pitchFamily="34" charset="0"/>
                      </a:endParaRPr>
                    </a:p>
                  </a:txBody>
                  <a:tcPr marL="0" marR="0" marT="0" marB="0" anchor="ctr"/>
                </a:tc>
                <a:tc gridSpan="10">
                  <a:txBody>
                    <a:bodyPr/>
                    <a:lstStyle/>
                    <a:p>
                      <a:pPr algn="ctr" fontAlgn="ctr"/>
                      <a:r>
                        <a:rPr lang="pl-PL" sz="1400" u="none" strike="noStrike">
                          <a:effectLst/>
                        </a:rPr>
                        <a:t>brak szpil</a:t>
                      </a:r>
                      <a:endParaRPr lang="pl-PL" sz="1400" b="0" i="0" u="none" strike="noStrike">
                        <a:solidFill>
                          <a:srgbClr val="000000"/>
                        </a:solidFill>
                        <a:effectLst/>
                        <a:latin typeface="Arial" panose="020B0604020202020204" pitchFamily="34"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46179">
                <a:tc>
                  <a:txBody>
                    <a:bodyPr/>
                    <a:lstStyle/>
                    <a:p>
                      <a:pPr algn="ctr" fontAlgn="ctr"/>
                      <a:r>
                        <a:rPr lang="pl-PL" sz="1400" u="none" strike="noStrike">
                          <a:effectLst/>
                        </a:rPr>
                        <a:t>Młodzież</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7,47</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3,70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11,23</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3</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6,80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1,51</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1,73</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1,10</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5,70</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7,90</a:t>
                      </a:r>
                      <a:endParaRPr lang="pl-PL" sz="1400" b="0" i="0" u="none" strike="noStrike">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346179">
                <a:tc>
                  <a:txBody>
                    <a:bodyPr/>
                    <a:lstStyle/>
                    <a:p>
                      <a:pPr algn="ctr" fontAlgn="ctr"/>
                      <a:r>
                        <a:rPr lang="pl-PL" sz="1400" u="none" strike="noStrike">
                          <a:effectLst/>
                        </a:rPr>
                        <a:t>dorośli</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9,27</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8,14</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10,40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33</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8,40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3,19</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5,74</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0,70</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7,70</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9,10</a:t>
                      </a:r>
                      <a:endParaRPr lang="pl-PL" sz="1400" b="0" i="0" u="none" strike="noStrike">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346179">
                <a:tc>
                  <a:txBody>
                    <a:bodyPr/>
                    <a:lstStyle/>
                    <a:p>
                      <a:pPr algn="ctr" fontAlgn="ctr"/>
                      <a:r>
                        <a:rPr lang="pl-PL" sz="1400" u="none" strike="noStrike">
                          <a:effectLst/>
                        </a:rPr>
                        <a:t>ogół</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8,64</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7,74</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9,54</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47</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7,80</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3,07</a:t>
                      </a:r>
                      <a:endParaRPr lang="pl-PL" sz="14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400" u="none" strike="noStrike">
                          <a:effectLst/>
                        </a:rPr>
                        <a:t>6,86</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0,56</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a:effectLst/>
                        </a:rPr>
                        <a:t>7,24</a:t>
                      </a:r>
                      <a:endParaRPr lang="pl-PL" sz="14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400" u="none" strike="noStrike" dirty="0">
                          <a:effectLst/>
                        </a:rPr>
                        <a:t>8,36</a:t>
                      </a:r>
                      <a:endParaRPr lang="pl-PL" sz="1400" b="0" i="0" u="none" strike="noStrike" dirty="0">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sp>
        <p:nvSpPr>
          <p:cNvPr id="3" name="Prostokąt 2"/>
          <p:cNvSpPr/>
          <p:nvPr/>
        </p:nvSpPr>
        <p:spPr>
          <a:xfrm>
            <a:off x="790351" y="489673"/>
            <a:ext cx="9629556" cy="923330"/>
          </a:xfrm>
          <a:prstGeom prst="rect">
            <a:avLst/>
          </a:prstGeom>
        </p:spPr>
        <p:txBody>
          <a:bodyPr wrap="square">
            <a:spAutoFit/>
          </a:bodyPr>
          <a:lstStyle/>
          <a:p>
            <a:pPr marL="285750" indent="-285750">
              <a:buFont typeface="Arial" panose="020B0604020202020204" pitchFamily="34" charset="0"/>
              <a:buChar char="•"/>
            </a:pPr>
            <a:r>
              <a:rPr lang="pl-PL" dirty="0">
                <a:latin typeface="Times New Roman" panose="02020603050405020304" pitchFamily="18" charset="0"/>
                <a:cs typeface="Times New Roman" panose="02020603050405020304" pitchFamily="18" charset="0"/>
              </a:rPr>
              <a:t>Mamy też realny związek między długością szpil a wiekiem gdzie powyżej 7,8 cm szansa pochówku dziecka jest absolutnie minimalna. Także współczynnik korelacji </a:t>
            </a:r>
            <a:r>
              <a:rPr lang="pl-PL" dirty="0" err="1">
                <a:latin typeface="Times New Roman" panose="02020603050405020304" pitchFamily="18" charset="0"/>
                <a:cs typeface="Times New Roman" panose="02020603050405020304" pitchFamily="18" charset="0"/>
              </a:rPr>
              <a:t>spearmana</a:t>
            </a:r>
            <a:r>
              <a:rPr lang="pl-PL" dirty="0">
                <a:latin typeface="Times New Roman" panose="02020603050405020304" pitchFamily="18" charset="0"/>
                <a:cs typeface="Times New Roman" panose="02020603050405020304" pitchFamily="18" charset="0"/>
              </a:rPr>
              <a:t> jest dodatni i istotny statystycznie r= 0,37, p&lt;0,05</a:t>
            </a:r>
          </a:p>
        </p:txBody>
      </p:sp>
    </p:spTree>
    <p:extLst>
      <p:ext uri="{BB962C8B-B14F-4D97-AF65-F5344CB8AC3E}">
        <p14:creationId xmlns:p14="http://schemas.microsoft.com/office/powerpoint/2010/main" val="1811966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4" name="Obiekt 3"/>
          <p:cNvGraphicFramePr>
            <a:graphicFrameLocks noChangeAspect="1"/>
          </p:cNvGraphicFramePr>
          <p:nvPr>
            <p:extLst>
              <p:ext uri="{D42A27DB-BD31-4B8C-83A1-F6EECF244321}">
                <p14:modId xmlns:p14="http://schemas.microsoft.com/office/powerpoint/2010/main" val="2118697948"/>
              </p:ext>
            </p:extLst>
          </p:nvPr>
        </p:nvGraphicFramePr>
        <p:xfrm>
          <a:off x="1001277" y="260032"/>
          <a:ext cx="4429125" cy="4648200"/>
        </p:xfrm>
        <a:graphic>
          <a:graphicData uri="http://schemas.openxmlformats.org/presentationml/2006/ole">
            <mc:AlternateContent xmlns:mc="http://schemas.openxmlformats.org/markup-compatibility/2006">
              <mc:Choice xmlns:v="urn:schemas-microsoft-com:vml" Requires="v">
                <p:oleObj spid="_x0000_s45134" name="Graph" r:id="rId3" imgW="4462200" imgH="4462200" progId="Statistica.Graph">
                  <p:embed/>
                </p:oleObj>
              </mc:Choice>
              <mc:Fallback>
                <p:oleObj name="Graph" r:id="rId3" imgW="4462200" imgH="4462200" progId="Statistica.Graph">
                  <p:embed/>
                  <p:pic>
                    <p:nvPicPr>
                      <p:cNvPr id="0" name="Obiekt 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1277" y="260032"/>
                        <a:ext cx="4429125" cy="4648200"/>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6" name="Obiekt 5"/>
          <p:cNvGraphicFramePr>
            <a:graphicFrameLocks noChangeAspect="1"/>
          </p:cNvGraphicFramePr>
          <p:nvPr>
            <p:extLst>
              <p:ext uri="{D42A27DB-BD31-4B8C-83A1-F6EECF244321}">
                <p14:modId xmlns:p14="http://schemas.microsoft.com/office/powerpoint/2010/main" val="3812735039"/>
              </p:ext>
            </p:extLst>
          </p:nvPr>
        </p:nvGraphicFramePr>
        <p:xfrm>
          <a:off x="6233559" y="1365818"/>
          <a:ext cx="5800725" cy="4648200"/>
        </p:xfrm>
        <a:graphic>
          <a:graphicData uri="http://schemas.openxmlformats.org/presentationml/2006/ole">
            <mc:AlternateContent xmlns:mc="http://schemas.openxmlformats.org/markup-compatibility/2006">
              <mc:Choice xmlns:v="urn:schemas-microsoft-com:vml" Requires="v">
                <p:oleObj spid="_x0000_s45135" name="Graph" r:id="rId5" imgW="5943600" imgH="4462200" progId="Statistica.Graph">
                  <p:embed/>
                </p:oleObj>
              </mc:Choice>
              <mc:Fallback>
                <p:oleObj name="Graph" r:id="rId5" imgW="5943600" imgH="4462200" progId="Statistica.Graph">
                  <p:embed/>
                  <p:pic>
                    <p:nvPicPr>
                      <p:cNvPr id="0" name="Obiekt 5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33559" y="1365818"/>
                        <a:ext cx="5800725" cy="464820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211155583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3097235045"/>
              </p:ext>
            </p:extLst>
          </p:nvPr>
        </p:nvGraphicFramePr>
        <p:xfrm>
          <a:off x="312416" y="343541"/>
          <a:ext cx="11323324" cy="1761363"/>
        </p:xfrm>
        <a:graphic>
          <a:graphicData uri="http://schemas.openxmlformats.org/drawingml/2006/table">
            <a:tbl>
              <a:tblPr firstRow="1" firstCol="1" bandRow="1">
                <a:tableStyleId>{073A0DAA-6AF3-43AB-8588-CEC1D06C72B9}</a:tableStyleId>
              </a:tblPr>
              <a:tblGrid>
                <a:gridCol w="663272">
                  <a:extLst>
                    <a:ext uri="{9D8B030D-6E8A-4147-A177-3AD203B41FA5}">
                      <a16:colId xmlns:a16="http://schemas.microsoft.com/office/drawing/2014/main" val="20000"/>
                    </a:ext>
                  </a:extLst>
                </a:gridCol>
                <a:gridCol w="731926">
                  <a:extLst>
                    <a:ext uri="{9D8B030D-6E8A-4147-A177-3AD203B41FA5}">
                      <a16:colId xmlns:a16="http://schemas.microsoft.com/office/drawing/2014/main" val="20001"/>
                    </a:ext>
                  </a:extLst>
                </a:gridCol>
                <a:gridCol w="2309812">
                  <a:extLst>
                    <a:ext uri="{9D8B030D-6E8A-4147-A177-3AD203B41FA5}">
                      <a16:colId xmlns:a16="http://schemas.microsoft.com/office/drawing/2014/main" val="20002"/>
                    </a:ext>
                  </a:extLst>
                </a:gridCol>
                <a:gridCol w="2143414">
                  <a:extLst>
                    <a:ext uri="{9D8B030D-6E8A-4147-A177-3AD203B41FA5}">
                      <a16:colId xmlns:a16="http://schemas.microsoft.com/office/drawing/2014/main" val="20003"/>
                    </a:ext>
                  </a:extLst>
                </a:gridCol>
                <a:gridCol w="674909">
                  <a:extLst>
                    <a:ext uri="{9D8B030D-6E8A-4147-A177-3AD203B41FA5}">
                      <a16:colId xmlns:a16="http://schemas.microsoft.com/office/drawing/2014/main" val="20004"/>
                    </a:ext>
                  </a:extLst>
                </a:gridCol>
                <a:gridCol w="581816">
                  <a:extLst>
                    <a:ext uri="{9D8B030D-6E8A-4147-A177-3AD203B41FA5}">
                      <a16:colId xmlns:a16="http://schemas.microsoft.com/office/drawing/2014/main" val="20005"/>
                    </a:ext>
                  </a:extLst>
                </a:gridCol>
                <a:gridCol w="825017">
                  <a:extLst>
                    <a:ext uri="{9D8B030D-6E8A-4147-A177-3AD203B41FA5}">
                      <a16:colId xmlns:a16="http://schemas.microsoft.com/office/drawing/2014/main" val="20006"/>
                    </a:ext>
                  </a:extLst>
                </a:gridCol>
                <a:gridCol w="581816">
                  <a:extLst>
                    <a:ext uri="{9D8B030D-6E8A-4147-A177-3AD203B41FA5}">
                      <a16:colId xmlns:a16="http://schemas.microsoft.com/office/drawing/2014/main" val="20007"/>
                    </a:ext>
                  </a:extLst>
                </a:gridCol>
                <a:gridCol w="1326541">
                  <a:extLst>
                    <a:ext uri="{9D8B030D-6E8A-4147-A177-3AD203B41FA5}">
                      <a16:colId xmlns:a16="http://schemas.microsoft.com/office/drawing/2014/main" val="20008"/>
                    </a:ext>
                  </a:extLst>
                </a:gridCol>
                <a:gridCol w="990255">
                  <a:extLst>
                    <a:ext uri="{9D8B030D-6E8A-4147-A177-3AD203B41FA5}">
                      <a16:colId xmlns:a16="http://schemas.microsoft.com/office/drawing/2014/main" val="20009"/>
                    </a:ext>
                  </a:extLst>
                </a:gridCol>
                <a:gridCol w="494546">
                  <a:extLst>
                    <a:ext uri="{9D8B030D-6E8A-4147-A177-3AD203B41FA5}">
                      <a16:colId xmlns:a16="http://schemas.microsoft.com/office/drawing/2014/main" val="20010"/>
                    </a:ext>
                  </a:extLst>
                </a:gridCol>
              </a:tblGrid>
              <a:tr h="170779">
                <a:tc gridSpan="9">
                  <a:txBody>
                    <a:bodyPr/>
                    <a:lstStyle/>
                    <a:p>
                      <a:pPr algn="ctr">
                        <a:lnSpc>
                          <a:spcPct val="107000"/>
                        </a:lnSpc>
                        <a:spcAft>
                          <a:spcPts val="0"/>
                        </a:spcAft>
                      </a:pPr>
                      <a:r>
                        <a:rPr lang="pl-PL" sz="1200" dirty="0">
                          <a:effectLst/>
                        </a:rPr>
                        <a:t> </a:t>
                      </a:r>
                      <a:endParaRPr lang="pl-PL"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a:lnSpc>
                          <a:spcPct val="107000"/>
                        </a:lnSpc>
                        <a:spcAft>
                          <a:spcPts val="0"/>
                        </a:spcAft>
                      </a:pPr>
                      <a:r>
                        <a:rPr lang="pl-PL" sz="1200">
                          <a:effectLst/>
                        </a:rPr>
                        <a:t>Test Kryskala-Wallisa</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pl-PL"/>
                    </a:p>
                  </a:txBody>
                  <a:tcPr/>
                </a:tc>
                <a:extLst>
                  <a:ext uri="{0D108BD9-81ED-4DB2-BD59-A6C34878D82A}">
                    <a16:rowId xmlns:a16="http://schemas.microsoft.com/office/drawing/2014/main" val="10000"/>
                  </a:ext>
                </a:extLst>
              </a:tr>
              <a:tr h="348994">
                <a:tc>
                  <a:txBody>
                    <a:bodyPr/>
                    <a:lstStyle/>
                    <a:p>
                      <a:pPr algn="ctr">
                        <a:lnSpc>
                          <a:spcPct val="107000"/>
                        </a:lnSpc>
                        <a:spcAft>
                          <a:spcPts val="0"/>
                        </a:spcAft>
                      </a:pPr>
                      <a:r>
                        <a:rPr lang="pl-PL" sz="1200">
                          <a:effectLst/>
                        </a:rPr>
                        <a:t>Wiek</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Średnia</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Dolny przedział ufności 95% CI</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dirty="0">
                          <a:effectLst/>
                        </a:rPr>
                        <a:t>Górny przedział ufność 95% CI</a:t>
                      </a:r>
                      <a:endParaRPr lang="pl-PL"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N</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Q25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Mediana</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Q75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Odchylenie standardowe</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dirty="0">
                          <a:effectLst/>
                        </a:rPr>
                        <a:t>Statystyka K_W</a:t>
                      </a:r>
                      <a:endParaRPr lang="pl-PL"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p</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1"/>
                  </a:ext>
                </a:extLst>
              </a:tr>
              <a:tr h="170779">
                <a:tc>
                  <a:txBody>
                    <a:bodyPr/>
                    <a:lstStyle/>
                    <a:p>
                      <a:pPr algn="ctr">
                        <a:lnSpc>
                          <a:spcPct val="107000"/>
                        </a:lnSpc>
                        <a:spcAft>
                          <a:spcPts val="0"/>
                        </a:spcAft>
                      </a:pPr>
                      <a:r>
                        <a:rPr lang="pl-PL" sz="1200">
                          <a:effectLst/>
                        </a:rPr>
                        <a:t>Infans I</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15,27</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14,27</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16,26</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49,00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13,03</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14,88</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16,63</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3,45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rowSpan="6">
                  <a:txBody>
                    <a:bodyPr/>
                    <a:lstStyle/>
                    <a:p>
                      <a:pPr algn="ctr">
                        <a:lnSpc>
                          <a:spcPct val="107000"/>
                        </a:lnSpc>
                        <a:spcAft>
                          <a:spcPts val="0"/>
                        </a:spcAft>
                      </a:pPr>
                      <a:r>
                        <a:rPr lang="pl-PL" sz="1200">
                          <a:effectLst/>
                        </a:rPr>
                        <a:t>62,04</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rowSpan="6">
                  <a:txBody>
                    <a:bodyPr/>
                    <a:lstStyle/>
                    <a:p>
                      <a:pPr algn="ctr">
                        <a:lnSpc>
                          <a:spcPct val="107000"/>
                        </a:lnSpc>
                        <a:spcAft>
                          <a:spcPts val="0"/>
                        </a:spcAft>
                      </a:pPr>
                      <a:r>
                        <a:rPr lang="pl-PL" sz="1200">
                          <a:effectLst/>
                        </a:rPr>
                        <a:t>0,00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2"/>
                  </a:ext>
                </a:extLst>
              </a:tr>
              <a:tr h="170779">
                <a:tc>
                  <a:txBody>
                    <a:bodyPr/>
                    <a:lstStyle/>
                    <a:p>
                      <a:pPr algn="ctr">
                        <a:lnSpc>
                          <a:spcPct val="107000"/>
                        </a:lnSpc>
                        <a:spcAft>
                          <a:spcPts val="0"/>
                        </a:spcAft>
                      </a:pPr>
                      <a:r>
                        <a:rPr lang="pl-PL" sz="1200">
                          <a:effectLst/>
                        </a:rPr>
                        <a:t>Infans II</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18,69</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dirty="0">
                          <a:effectLst/>
                        </a:rPr>
                        <a:t>17,16</a:t>
                      </a:r>
                      <a:endParaRPr lang="pl-PL"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20,21</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14,00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16,45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18,25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19,63</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2,64</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170779">
                <a:tc>
                  <a:txBody>
                    <a:bodyPr/>
                    <a:lstStyle/>
                    <a:p>
                      <a:pPr algn="ctr">
                        <a:lnSpc>
                          <a:spcPct val="107000"/>
                        </a:lnSpc>
                        <a:spcAft>
                          <a:spcPts val="0"/>
                        </a:spcAft>
                      </a:pPr>
                      <a:r>
                        <a:rPr lang="pl-PL" sz="1200">
                          <a:effectLst/>
                        </a:rPr>
                        <a:t>Infans</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16,24</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8,97</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23,52</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5,00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16,97</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17,35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18,90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5,86</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170779">
                <a:tc>
                  <a:txBody>
                    <a:bodyPr/>
                    <a:lstStyle/>
                    <a:p>
                      <a:pPr algn="ctr">
                        <a:lnSpc>
                          <a:spcPct val="107000"/>
                        </a:lnSpc>
                        <a:spcAft>
                          <a:spcPts val="0"/>
                        </a:spcAft>
                      </a:pPr>
                      <a:r>
                        <a:rPr lang="pl-PL" sz="1200">
                          <a:effectLst/>
                        </a:rPr>
                        <a:t>Młodzież</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18,50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15,31</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21,68</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10,00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17,75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19,03</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20,60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4,45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170779">
                <a:tc>
                  <a:txBody>
                    <a:bodyPr/>
                    <a:lstStyle/>
                    <a:p>
                      <a:pPr algn="ctr">
                        <a:lnSpc>
                          <a:spcPct val="107000"/>
                        </a:lnSpc>
                        <a:spcAft>
                          <a:spcPts val="0"/>
                        </a:spcAft>
                      </a:pPr>
                      <a:r>
                        <a:rPr lang="pl-PL" sz="1200">
                          <a:effectLst/>
                        </a:rPr>
                        <a:t>Dorośli</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20,38</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19,75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21,02</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133,00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18,12</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20,68</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22,80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3,69</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170779">
                <a:tc>
                  <a:txBody>
                    <a:bodyPr/>
                    <a:lstStyle/>
                    <a:p>
                      <a:pPr algn="ctr">
                        <a:lnSpc>
                          <a:spcPct val="107000"/>
                        </a:lnSpc>
                        <a:spcAft>
                          <a:spcPts val="0"/>
                        </a:spcAft>
                      </a:pPr>
                      <a:r>
                        <a:rPr lang="pl-PL" sz="1200">
                          <a:effectLst/>
                        </a:rPr>
                        <a:t>Ogół    </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18,89</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18,32</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19,47</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211,00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15,88</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19,10</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a:effectLst/>
                        </a:rPr>
                        <a:t>21,75</a:t>
                      </a:r>
                      <a:endParaRPr lang="pl-PL" sz="1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200" dirty="0">
                          <a:effectLst/>
                        </a:rPr>
                        <a:t>4,23</a:t>
                      </a:r>
                      <a:endParaRPr lang="pl-PL" sz="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graphicFrame>
        <p:nvGraphicFramePr>
          <p:cNvPr id="3" name="Tabela 2"/>
          <p:cNvGraphicFramePr>
            <a:graphicFrameLocks noGrp="1"/>
          </p:cNvGraphicFramePr>
          <p:nvPr>
            <p:extLst>
              <p:ext uri="{D42A27DB-BD31-4B8C-83A1-F6EECF244321}">
                <p14:modId xmlns:p14="http://schemas.microsoft.com/office/powerpoint/2010/main" val="3354185714"/>
              </p:ext>
            </p:extLst>
          </p:nvPr>
        </p:nvGraphicFramePr>
        <p:xfrm>
          <a:off x="312416" y="2140334"/>
          <a:ext cx="11323327" cy="1406572"/>
        </p:xfrm>
        <a:graphic>
          <a:graphicData uri="http://schemas.openxmlformats.org/drawingml/2006/table">
            <a:tbl>
              <a:tblPr firstRow="1" firstCol="1" bandRow="1">
                <a:tableStyleId>{073A0DAA-6AF3-43AB-8588-CEC1D06C72B9}</a:tableStyleId>
              </a:tblPr>
              <a:tblGrid>
                <a:gridCol w="1258147">
                  <a:extLst>
                    <a:ext uri="{9D8B030D-6E8A-4147-A177-3AD203B41FA5}">
                      <a16:colId xmlns:a16="http://schemas.microsoft.com/office/drawing/2014/main" val="20000"/>
                    </a:ext>
                  </a:extLst>
                </a:gridCol>
                <a:gridCol w="1006518">
                  <a:extLst>
                    <a:ext uri="{9D8B030D-6E8A-4147-A177-3AD203B41FA5}">
                      <a16:colId xmlns:a16="http://schemas.microsoft.com/office/drawing/2014/main" val="20001"/>
                    </a:ext>
                  </a:extLst>
                </a:gridCol>
                <a:gridCol w="1006518">
                  <a:extLst>
                    <a:ext uri="{9D8B030D-6E8A-4147-A177-3AD203B41FA5}">
                      <a16:colId xmlns:a16="http://schemas.microsoft.com/office/drawing/2014/main" val="20002"/>
                    </a:ext>
                  </a:extLst>
                </a:gridCol>
                <a:gridCol w="1006518">
                  <a:extLst>
                    <a:ext uri="{9D8B030D-6E8A-4147-A177-3AD203B41FA5}">
                      <a16:colId xmlns:a16="http://schemas.microsoft.com/office/drawing/2014/main" val="20003"/>
                    </a:ext>
                  </a:extLst>
                </a:gridCol>
                <a:gridCol w="1006518">
                  <a:extLst>
                    <a:ext uri="{9D8B030D-6E8A-4147-A177-3AD203B41FA5}">
                      <a16:colId xmlns:a16="http://schemas.microsoft.com/office/drawing/2014/main" val="20004"/>
                    </a:ext>
                  </a:extLst>
                </a:gridCol>
                <a:gridCol w="1006518">
                  <a:extLst>
                    <a:ext uri="{9D8B030D-6E8A-4147-A177-3AD203B41FA5}">
                      <a16:colId xmlns:a16="http://schemas.microsoft.com/office/drawing/2014/main" val="20005"/>
                    </a:ext>
                  </a:extLst>
                </a:gridCol>
                <a:gridCol w="1006518">
                  <a:extLst>
                    <a:ext uri="{9D8B030D-6E8A-4147-A177-3AD203B41FA5}">
                      <a16:colId xmlns:a16="http://schemas.microsoft.com/office/drawing/2014/main" val="20006"/>
                    </a:ext>
                  </a:extLst>
                </a:gridCol>
                <a:gridCol w="1006518">
                  <a:extLst>
                    <a:ext uri="{9D8B030D-6E8A-4147-A177-3AD203B41FA5}">
                      <a16:colId xmlns:a16="http://schemas.microsoft.com/office/drawing/2014/main" val="20007"/>
                    </a:ext>
                  </a:extLst>
                </a:gridCol>
                <a:gridCol w="1006518">
                  <a:extLst>
                    <a:ext uri="{9D8B030D-6E8A-4147-A177-3AD203B41FA5}">
                      <a16:colId xmlns:a16="http://schemas.microsoft.com/office/drawing/2014/main" val="20008"/>
                    </a:ext>
                  </a:extLst>
                </a:gridCol>
                <a:gridCol w="1006518">
                  <a:extLst>
                    <a:ext uri="{9D8B030D-6E8A-4147-A177-3AD203B41FA5}">
                      <a16:colId xmlns:a16="http://schemas.microsoft.com/office/drawing/2014/main" val="20009"/>
                    </a:ext>
                  </a:extLst>
                </a:gridCol>
                <a:gridCol w="1006518">
                  <a:extLst>
                    <a:ext uri="{9D8B030D-6E8A-4147-A177-3AD203B41FA5}">
                      <a16:colId xmlns:a16="http://schemas.microsoft.com/office/drawing/2014/main" val="20010"/>
                    </a:ext>
                  </a:extLst>
                </a:gridCol>
              </a:tblGrid>
              <a:tr h="219714">
                <a:tc gridSpan="9">
                  <a:txBody>
                    <a:bodyPr/>
                    <a:lstStyle/>
                    <a:p>
                      <a:pPr algn="ctr" fontAlgn="ct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200" u="none" strike="noStrike">
                          <a:effectLst/>
                        </a:rPr>
                        <a:t>test U-Mana Whitneya</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429848">
                <a:tc>
                  <a:txBody>
                    <a:bodyPr/>
                    <a:lstStyle/>
                    <a:p>
                      <a:pPr algn="ctr" fontAlgn="ctr"/>
                      <a:r>
                        <a:rPr lang="pl-PL" sz="1200" u="none" strike="noStrike" dirty="0">
                          <a:effectLst/>
                        </a:rPr>
                        <a:t>Obecność metalu </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średnia wielkosć popielnic</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Dolny przedział ufności 95% CI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Górny przedział ufność 95% CI</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N</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Q25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Mediana</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Q75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Odchylenie standardowe</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Z</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p</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19714">
                <a:tc>
                  <a:txBody>
                    <a:bodyPr/>
                    <a:lstStyle/>
                    <a:p>
                      <a:pPr algn="ctr" fontAlgn="ctr"/>
                      <a:r>
                        <a:rPr lang="pl-PL" sz="1200" u="none" strike="noStrike">
                          <a:effectLst/>
                        </a:rPr>
                        <a:t>Nie ma</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18,38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18,06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18,69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779,00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15,23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18,40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21,75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4,49</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3">
                  <a:txBody>
                    <a:bodyPr/>
                    <a:lstStyle/>
                    <a:p>
                      <a:pPr algn="ctr" fontAlgn="ctr"/>
                      <a:r>
                        <a:rPr lang="pl-PL" sz="1200" u="none" strike="noStrike">
                          <a:effectLst/>
                        </a:rPr>
                        <a:t>-1,5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3">
                  <a:txBody>
                    <a:bodyPr/>
                    <a:lstStyle/>
                    <a:p>
                      <a:pPr algn="ctr" fontAlgn="ctr"/>
                      <a:r>
                        <a:rPr lang="pl-PL" sz="1200" u="none" strike="noStrike">
                          <a:effectLst/>
                        </a:rPr>
                        <a:t>0,13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09252">
                <a:tc>
                  <a:txBody>
                    <a:bodyPr/>
                    <a:lstStyle/>
                    <a:p>
                      <a:pPr algn="ctr" fontAlgn="ctr"/>
                      <a:r>
                        <a:rPr lang="pl-PL" sz="1200" u="none" strike="noStrike">
                          <a:effectLst/>
                        </a:rPr>
                        <a:t>Jest</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18,95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18,41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19,50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220,00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16,03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19,11</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21,73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4,12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209252">
                <a:tc>
                  <a:txBody>
                    <a:bodyPr/>
                    <a:lstStyle/>
                    <a:p>
                      <a:pPr algn="ctr" fontAlgn="ctr"/>
                      <a:r>
                        <a:rPr lang="pl-PL" sz="1200" u="none" strike="noStrike">
                          <a:effectLst/>
                        </a:rPr>
                        <a:t>Ogół    </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18,50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18,23</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18,78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999,00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15,38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18,62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a:effectLst/>
                        </a:rPr>
                        <a:t>21,75</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200" u="none" strike="noStrike" dirty="0">
                          <a:effectLst/>
                        </a:rPr>
                        <a:t>4,42</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bl>
          </a:graphicData>
        </a:graphic>
      </p:graphicFrame>
      <p:sp>
        <p:nvSpPr>
          <p:cNvPr id="4" name="pole tekstowe 3"/>
          <p:cNvSpPr txBox="1"/>
          <p:nvPr/>
        </p:nvSpPr>
        <p:spPr>
          <a:xfrm>
            <a:off x="0" y="3659040"/>
            <a:ext cx="12192000" cy="1938992"/>
          </a:xfrm>
          <a:prstGeom prst="rect">
            <a:avLst/>
          </a:prstGeom>
          <a:noFill/>
        </p:spPr>
        <p:txBody>
          <a:bodyPr wrap="square" rtlCol="0">
            <a:spAutoFit/>
          </a:bodyPr>
          <a:lstStyle/>
          <a:p>
            <a:pPr marL="285750" indent="-285750">
              <a:buFont typeface="Arial" panose="020B0604020202020204" pitchFamily="34" charset="0"/>
              <a:buChar char="•"/>
            </a:pPr>
            <a:r>
              <a:rPr lang="pl-PL" sz="2400" dirty="0">
                <a:latin typeface="Times New Roman" panose="02020603050405020304" pitchFamily="18" charset="0"/>
                <a:cs typeface="Times New Roman" panose="02020603050405020304" pitchFamily="18" charset="0"/>
              </a:rPr>
              <a:t>Ostatnia kwestia dotyczy </a:t>
            </a:r>
            <a:r>
              <a:rPr lang="pl-PL" sz="2400">
                <a:latin typeface="Times New Roman" panose="02020603050405020304" pitchFamily="18" charset="0"/>
                <a:cs typeface="Times New Roman" panose="02020603050405020304" pitchFamily="18" charset="0"/>
              </a:rPr>
              <a:t>próby połączenia </a:t>
            </a:r>
            <a:r>
              <a:rPr lang="pl-PL" sz="2400" dirty="0">
                <a:latin typeface="Times New Roman" panose="02020603050405020304" pitchFamily="18" charset="0"/>
                <a:cs typeface="Times New Roman" panose="02020603050405020304" pitchFamily="18" charset="0"/>
              </a:rPr>
              <a:t>wielkości popielnicy z obecnością brązu. Okazuje się, że w pochówkach zawierających tego typu przedmioty średnia wielkość popielnic była o ponad 0,5 punktu większa. Co szczególnie interesujące szczególnie ten wzrost dotyczył popielnic dziecięcych gdzie mamy wzrost o nieco ponad 1 punkt. Okazuje się wiec że podobnie jak w przypadku przystawek mamy korelacje z większymi naczyniami.  </a:t>
            </a:r>
          </a:p>
        </p:txBody>
      </p:sp>
    </p:spTree>
    <p:extLst>
      <p:ext uri="{BB962C8B-B14F-4D97-AF65-F5344CB8AC3E}">
        <p14:creationId xmlns:p14="http://schemas.microsoft.com/office/powerpoint/2010/main" val="220295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pole tekstowe 2"/>
          <p:cNvSpPr txBox="1"/>
          <p:nvPr/>
        </p:nvSpPr>
        <p:spPr>
          <a:xfrm>
            <a:off x="4282440" y="174859"/>
            <a:ext cx="5654040" cy="584775"/>
          </a:xfrm>
          <a:prstGeom prst="rect">
            <a:avLst/>
          </a:prstGeom>
          <a:noFill/>
        </p:spPr>
        <p:txBody>
          <a:bodyPr wrap="square" rtlCol="0">
            <a:spAutoFit/>
          </a:bodyPr>
          <a:lstStyle/>
          <a:p>
            <a:r>
              <a:rPr lang="pl-PL" sz="3200" b="1" dirty="0">
                <a:latin typeface="Times New Roman" panose="02020603050405020304" pitchFamily="18" charset="0"/>
                <a:cs typeface="Times New Roman" panose="02020603050405020304" pitchFamily="18" charset="0"/>
              </a:rPr>
              <a:t>Podsumowanie</a:t>
            </a:r>
            <a:endParaRPr lang="pl-PL" sz="2400" b="1" dirty="0">
              <a:latin typeface="Times New Roman" panose="02020603050405020304" pitchFamily="18" charset="0"/>
              <a:cs typeface="Times New Roman" panose="02020603050405020304" pitchFamily="18" charset="0"/>
            </a:endParaRPr>
          </a:p>
        </p:txBody>
      </p:sp>
      <p:sp>
        <p:nvSpPr>
          <p:cNvPr id="4" name="Prostokąt 3"/>
          <p:cNvSpPr/>
          <p:nvPr/>
        </p:nvSpPr>
        <p:spPr>
          <a:xfrm>
            <a:off x="350520" y="795305"/>
            <a:ext cx="11490960" cy="342786"/>
          </a:xfrm>
          <a:prstGeom prst="rect">
            <a:avLst/>
          </a:prstGeom>
        </p:spPr>
        <p:txBody>
          <a:bodyPr wrap="square">
            <a:spAutoFit/>
          </a:bodyPr>
          <a:lstStyle/>
          <a:p>
            <a:pPr marL="342900" lvl="0" indent="-342900" algn="just">
              <a:lnSpc>
                <a:spcPct val="107000"/>
              </a:lnSpc>
              <a:spcAft>
                <a:spcPts val="80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Pochówki bez popielnicowe najmocniej powiązane z osobami dorosłymi. To jednak dotyczyło tylko niewielkiej serii przypadków.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Prostokąt 5"/>
          <p:cNvSpPr/>
          <p:nvPr/>
        </p:nvSpPr>
        <p:spPr>
          <a:xfrm>
            <a:off x="350520" y="1093848"/>
            <a:ext cx="10744200" cy="606256"/>
          </a:xfrm>
          <a:prstGeom prst="rect">
            <a:avLst/>
          </a:prstGeom>
        </p:spPr>
        <p:txBody>
          <a:bodyPr wrap="square">
            <a:spAutoFit/>
          </a:bodyPr>
          <a:lstStyle/>
          <a:p>
            <a:pPr marL="342900" lvl="0" indent="-342900" algn="just">
              <a:lnSpc>
                <a:spcPct val="107000"/>
              </a:lnSpc>
              <a:spcAft>
                <a:spcPts val="80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Bogactwo pochówku bardzo słabo przekładało się na wiek na niektórych cmentarzyskach mamy minimalną przewagę na rzecz osób dorosłych ale samo w sobie nie może być to wskaźnikiem wieku.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Prostokąt 6"/>
          <p:cNvSpPr/>
          <p:nvPr/>
        </p:nvSpPr>
        <p:spPr>
          <a:xfrm>
            <a:off x="350520" y="1630656"/>
            <a:ext cx="11490960" cy="619272"/>
          </a:xfrm>
          <a:prstGeom prst="rect">
            <a:avLst/>
          </a:prstGeom>
        </p:spPr>
        <p:txBody>
          <a:bodyPr wrap="square">
            <a:spAutoFit/>
          </a:bodyPr>
          <a:lstStyle/>
          <a:p>
            <a:pPr marL="342900" lvl="0" indent="-342900" algn="just">
              <a:lnSpc>
                <a:spcPct val="107000"/>
              </a:lnSpc>
              <a:spcAft>
                <a:spcPts val="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Wielkość popielnic które stanowiło bardzo mocny wyznacznik wieku gdzie niewielkie naczynia były bardzo mocno skorelowane z dziećmi a duże z osobami dorosłymi.</a:t>
            </a:r>
            <a:endParaRPr lang="pl-PL"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Prostokąt 7"/>
          <p:cNvSpPr/>
          <p:nvPr/>
        </p:nvSpPr>
        <p:spPr>
          <a:xfrm>
            <a:off x="350520" y="2138138"/>
            <a:ext cx="11490960" cy="355803"/>
          </a:xfrm>
          <a:prstGeom prst="rect">
            <a:avLst/>
          </a:prstGeom>
        </p:spPr>
        <p:txBody>
          <a:bodyPr wrap="square">
            <a:spAutoFit/>
          </a:bodyPr>
          <a:lstStyle/>
          <a:p>
            <a:pPr marL="342900" lvl="0" indent="-342900" algn="just">
              <a:lnSpc>
                <a:spcPct val="107000"/>
              </a:lnSpc>
              <a:spcAft>
                <a:spcPts val="80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Do pewnego stopnia również wielkość pokryw i przystawek stanowiło kwalifikator wieku. Był to jednak nieco słabszy wyznacznik. </a:t>
            </a:r>
            <a:endParaRPr lang="pl-PL"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9" name="Prostokąt 8"/>
          <p:cNvSpPr/>
          <p:nvPr/>
        </p:nvSpPr>
        <p:spPr>
          <a:xfrm>
            <a:off x="350520" y="2491453"/>
            <a:ext cx="11689080" cy="882742"/>
          </a:xfrm>
          <a:prstGeom prst="rect">
            <a:avLst/>
          </a:prstGeom>
        </p:spPr>
        <p:txBody>
          <a:bodyPr wrap="square">
            <a:spAutoFit/>
          </a:bodyPr>
          <a:lstStyle/>
          <a:p>
            <a:pPr marL="342900" lvl="0" indent="-342900" algn="just">
              <a:lnSpc>
                <a:spcPct val="107000"/>
              </a:lnSpc>
              <a:spcAft>
                <a:spcPts val="80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Dosyć oczywista ale jednak ze statystycznego punktu widzenia ważna jest kwestia ilości szczątków które znajdowały się w pochówku. Tym bardziej, że kwestie wagi archeolog jest wstanie sprawdzić sam bez pomocy antropologa. Co przy skorelowaniu z wielkością popielnicy daje bardzo mocne przesłanki o mówieniu o wieku osobnika w danym grobie.</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rostokąt 9"/>
          <p:cNvSpPr/>
          <p:nvPr/>
        </p:nvSpPr>
        <p:spPr>
          <a:xfrm>
            <a:off x="350520" y="3258577"/>
            <a:ext cx="11917680" cy="1077218"/>
          </a:xfrm>
          <a:prstGeom prst="rect">
            <a:avLst/>
          </a:prstGeom>
        </p:spPr>
        <p:txBody>
          <a:bodyPr wrap="square">
            <a:spAutoFit/>
          </a:bodyPr>
          <a:lstStyle/>
          <a:p>
            <a:pPr marL="171450" indent="-171450">
              <a:buFont typeface="Arial" panose="020B0604020202020204" pitchFamily="34" charset="0"/>
              <a:buChar char="•"/>
            </a:pPr>
            <a:r>
              <a:rPr lang="pl-PL" sz="1600" dirty="0">
                <a:latin typeface="Times New Roman" panose="02020603050405020304" pitchFamily="18" charset="0"/>
                <a:ea typeface="Calibri" panose="020F0502020204030204" pitchFamily="34" charset="0"/>
              </a:rPr>
              <a:t>Forma popielnic, tu przede wszystkim rejestrujemy silny związek czerpaków, dzbanów z dziećmi oraz waz nadsańskich z osobami dorosłymi. Do tego analizy przeprowadzone dla Kłyżowa wskazały na związek dzieci z formami rzadziej występującymi oraz odbiegającymi od ogólnych norm. Mamy więc tu wyraźny podział na silniej zestandaryzowane naczynia osób dorosłych i mocniej zróżnicowane naczynia dziecięce</a:t>
            </a:r>
            <a:endParaRPr lang="pl-PL" sz="2800" dirty="0"/>
          </a:p>
        </p:txBody>
      </p:sp>
      <p:sp>
        <p:nvSpPr>
          <p:cNvPr id="11" name="Prostokąt 10"/>
          <p:cNvSpPr/>
          <p:nvPr/>
        </p:nvSpPr>
        <p:spPr>
          <a:xfrm>
            <a:off x="175260" y="4238709"/>
            <a:ext cx="12016740" cy="882742"/>
          </a:xfrm>
          <a:prstGeom prst="rect">
            <a:avLst/>
          </a:prstGeom>
        </p:spPr>
        <p:txBody>
          <a:bodyPr wrap="square">
            <a:spAutoFit/>
          </a:bodyPr>
          <a:lstStyle/>
          <a:p>
            <a:pPr marL="342900" lvl="0" indent="-342900" algn="just">
              <a:lnSpc>
                <a:spcPct val="107000"/>
              </a:lnSpc>
              <a:spcAft>
                <a:spcPts val="80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Do pewnego stopnia niektóre elementy popielnic z tym, że tu jedynie krótka szyjka stanowiłaby mocniejszy wskaźnik pochówków dziecięcych.  Jednak ten element pojawiał się też stosunkowo często przy popielnicach osób dorosłych stąd może to być jedynie element, który nieco zwiększa prawdopodobieństwo sam w sobie nie może być wyznacznikiem wieku.</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rostokąt 11"/>
          <p:cNvSpPr/>
          <p:nvPr/>
        </p:nvSpPr>
        <p:spPr>
          <a:xfrm>
            <a:off x="160020" y="4987533"/>
            <a:ext cx="11993880" cy="619272"/>
          </a:xfrm>
          <a:prstGeom prst="rect">
            <a:avLst/>
          </a:prstGeom>
        </p:spPr>
        <p:txBody>
          <a:bodyPr wrap="square">
            <a:spAutoFit/>
          </a:bodyPr>
          <a:lstStyle/>
          <a:p>
            <a:pPr marL="342900" lvl="0" indent="-342900" algn="just">
              <a:lnSpc>
                <a:spcPct val="107000"/>
              </a:lnSpc>
              <a:spcAft>
                <a:spcPts val="80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Stopień skomplikowania urny gdzie im bardziej złożony brzusiec tym większe prawdopodobieństwo pochowania w tym naczyniu osoby dorosłej.</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Prostokąt 12"/>
          <p:cNvSpPr/>
          <p:nvPr/>
        </p:nvSpPr>
        <p:spPr>
          <a:xfrm>
            <a:off x="160020" y="5496836"/>
            <a:ext cx="11765280" cy="606256"/>
          </a:xfrm>
          <a:prstGeom prst="rect">
            <a:avLst/>
          </a:prstGeom>
        </p:spPr>
        <p:txBody>
          <a:bodyPr wrap="square">
            <a:spAutoFit/>
          </a:bodyPr>
          <a:lstStyle/>
          <a:p>
            <a:pPr marL="342900" lvl="0" indent="-342900" algn="just">
              <a:lnSpc>
                <a:spcPct val="107000"/>
              </a:lnSpc>
              <a:spcAft>
                <a:spcPts val="80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Bardzo mocnymi wyznacznikami są wartości metryczne przedmiotów z brązu gdzie większe szpile oraz skręty są bardzo mocno powiązane z dorosłymi. Także ocena punktowa przedmiotów z brązu daje nam mocny wskaźnik na wiek zmarłego.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Prostokąt 13"/>
          <p:cNvSpPr/>
          <p:nvPr/>
        </p:nvSpPr>
        <p:spPr>
          <a:xfrm>
            <a:off x="160020" y="6008173"/>
            <a:ext cx="11681460" cy="355803"/>
          </a:xfrm>
          <a:prstGeom prst="rect">
            <a:avLst/>
          </a:prstGeom>
        </p:spPr>
        <p:txBody>
          <a:bodyPr wrap="square">
            <a:spAutoFit/>
          </a:bodyPr>
          <a:lstStyle/>
          <a:p>
            <a:pPr marL="342900" lvl="0" indent="-342900" algn="just">
              <a:lnSpc>
                <a:spcPct val="107000"/>
              </a:lnSpc>
              <a:spcAft>
                <a:spcPts val="800"/>
              </a:spcAft>
              <a:buFont typeface="Arial" panose="020B0604020202020204" pitchFamily="34" charset="0"/>
              <a:buChar char="•"/>
            </a:pPr>
            <a:r>
              <a:rPr lang="pl-PL" sz="1600" dirty="0">
                <a:latin typeface="Times New Roman" panose="02020603050405020304" pitchFamily="18" charset="0"/>
                <a:ea typeface="Calibri" panose="020F0502020204030204" pitchFamily="34" charset="0"/>
                <a:cs typeface="Times New Roman" panose="02020603050405020304" pitchFamily="18" charset="0"/>
              </a:rPr>
              <a:t>Wreszcie niektóre przedmioty brązowe jak chociażby szpile mogą stanowić bardzo mocne wyznaczniki wieku.</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52458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P spid="9" grpId="0"/>
      <p:bldP spid="10" grpId="0"/>
      <p:bldP spid="11" grpId="0"/>
      <p:bldP spid="12" grpId="0"/>
      <p:bldP spid="13" grpId="0"/>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pole tekstowe 1"/>
          <p:cNvSpPr txBox="1"/>
          <p:nvPr/>
        </p:nvSpPr>
        <p:spPr>
          <a:xfrm>
            <a:off x="3742660" y="1509823"/>
            <a:ext cx="6145619" cy="830997"/>
          </a:xfrm>
          <a:prstGeom prst="rect">
            <a:avLst/>
          </a:prstGeom>
          <a:noFill/>
        </p:spPr>
        <p:txBody>
          <a:bodyPr wrap="square" rtlCol="0">
            <a:spAutoFit/>
          </a:bodyPr>
          <a:lstStyle/>
          <a:p>
            <a:r>
              <a:rPr lang="pl-PL" sz="4800" b="1" dirty="0">
                <a:latin typeface="Times New Roman" panose="02020603050405020304" pitchFamily="18" charset="0"/>
                <a:cs typeface="Times New Roman" panose="02020603050405020304" pitchFamily="18" charset="0"/>
              </a:rPr>
              <a:t>Dziękuje za uwagę</a:t>
            </a:r>
            <a:endParaRPr lang="pl-PL"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3237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pole tekstowe 2"/>
          <p:cNvSpPr txBox="1"/>
          <p:nvPr/>
        </p:nvSpPr>
        <p:spPr>
          <a:xfrm>
            <a:off x="449178" y="925443"/>
            <a:ext cx="10074444" cy="584775"/>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W kwestii ułożenia popielnicy dominował układ popielnica otworem do góry sporadycznie mieliśmy układ popielnica na boku lub otworem do dołu testy</a:t>
            </a:r>
            <a:r>
              <a:rPr lang="pl-PL" sz="1600" dirty="0"/>
              <a:t>. </a:t>
            </a:r>
            <a:r>
              <a:rPr lang="pl-PL" sz="1600" dirty="0">
                <a:latin typeface="Times New Roman" panose="02020603050405020304" pitchFamily="18" charset="0"/>
                <a:cs typeface="Times New Roman" panose="02020603050405020304" pitchFamily="18" charset="0"/>
              </a:rPr>
              <a:t>chi^2 nie wskazują na żadne zależności – 0,83 i p- 0,83. </a:t>
            </a:r>
            <a:endParaRPr lang="pl-PL" sz="1600" dirty="0"/>
          </a:p>
        </p:txBody>
      </p:sp>
      <p:graphicFrame>
        <p:nvGraphicFramePr>
          <p:cNvPr id="4" name="Tabela 3"/>
          <p:cNvGraphicFramePr>
            <a:graphicFrameLocks noGrp="1"/>
          </p:cNvGraphicFramePr>
          <p:nvPr>
            <p:extLst>
              <p:ext uri="{D42A27DB-BD31-4B8C-83A1-F6EECF244321}">
                <p14:modId xmlns:p14="http://schemas.microsoft.com/office/powerpoint/2010/main" val="2525313851"/>
              </p:ext>
            </p:extLst>
          </p:nvPr>
        </p:nvGraphicFramePr>
        <p:xfrm>
          <a:off x="224586" y="1863144"/>
          <a:ext cx="11662615" cy="3607216"/>
        </p:xfrm>
        <a:graphic>
          <a:graphicData uri="http://schemas.openxmlformats.org/drawingml/2006/table">
            <a:tbl>
              <a:tblPr firstRow="1" firstCol="1" bandRow="1">
                <a:tableStyleId>{073A0DAA-6AF3-43AB-8588-CEC1D06C72B9}</a:tableStyleId>
              </a:tblPr>
              <a:tblGrid>
                <a:gridCol w="1195202">
                  <a:extLst>
                    <a:ext uri="{9D8B030D-6E8A-4147-A177-3AD203B41FA5}">
                      <a16:colId xmlns:a16="http://schemas.microsoft.com/office/drawing/2014/main" val="20000"/>
                    </a:ext>
                  </a:extLst>
                </a:gridCol>
                <a:gridCol w="833996">
                  <a:extLst>
                    <a:ext uri="{9D8B030D-6E8A-4147-A177-3AD203B41FA5}">
                      <a16:colId xmlns:a16="http://schemas.microsoft.com/office/drawing/2014/main" val="20001"/>
                    </a:ext>
                  </a:extLst>
                </a:gridCol>
                <a:gridCol w="787709">
                  <a:extLst>
                    <a:ext uri="{9D8B030D-6E8A-4147-A177-3AD203B41FA5}">
                      <a16:colId xmlns:a16="http://schemas.microsoft.com/office/drawing/2014/main" val="20002"/>
                    </a:ext>
                  </a:extLst>
                </a:gridCol>
                <a:gridCol w="769524">
                  <a:extLst>
                    <a:ext uri="{9D8B030D-6E8A-4147-A177-3AD203B41FA5}">
                      <a16:colId xmlns:a16="http://schemas.microsoft.com/office/drawing/2014/main" val="20003"/>
                    </a:ext>
                  </a:extLst>
                </a:gridCol>
                <a:gridCol w="824906">
                  <a:extLst>
                    <a:ext uri="{9D8B030D-6E8A-4147-A177-3AD203B41FA5}">
                      <a16:colId xmlns:a16="http://schemas.microsoft.com/office/drawing/2014/main" val="20004"/>
                    </a:ext>
                  </a:extLst>
                </a:gridCol>
                <a:gridCol w="990217">
                  <a:extLst>
                    <a:ext uri="{9D8B030D-6E8A-4147-A177-3AD203B41FA5}">
                      <a16:colId xmlns:a16="http://schemas.microsoft.com/office/drawing/2014/main" val="20005"/>
                    </a:ext>
                  </a:extLst>
                </a:gridCol>
                <a:gridCol w="990217">
                  <a:extLst>
                    <a:ext uri="{9D8B030D-6E8A-4147-A177-3AD203B41FA5}">
                      <a16:colId xmlns:a16="http://schemas.microsoft.com/office/drawing/2014/main" val="20006"/>
                    </a:ext>
                  </a:extLst>
                </a:gridCol>
                <a:gridCol w="990217">
                  <a:extLst>
                    <a:ext uri="{9D8B030D-6E8A-4147-A177-3AD203B41FA5}">
                      <a16:colId xmlns:a16="http://schemas.microsoft.com/office/drawing/2014/main" val="20007"/>
                    </a:ext>
                  </a:extLst>
                </a:gridCol>
                <a:gridCol w="1005095">
                  <a:extLst>
                    <a:ext uri="{9D8B030D-6E8A-4147-A177-3AD203B41FA5}">
                      <a16:colId xmlns:a16="http://schemas.microsoft.com/office/drawing/2014/main" val="20008"/>
                    </a:ext>
                  </a:extLst>
                </a:gridCol>
                <a:gridCol w="1029064">
                  <a:extLst>
                    <a:ext uri="{9D8B030D-6E8A-4147-A177-3AD203B41FA5}">
                      <a16:colId xmlns:a16="http://schemas.microsoft.com/office/drawing/2014/main" val="20009"/>
                    </a:ext>
                  </a:extLst>
                </a:gridCol>
                <a:gridCol w="1029064">
                  <a:extLst>
                    <a:ext uri="{9D8B030D-6E8A-4147-A177-3AD203B41FA5}">
                      <a16:colId xmlns:a16="http://schemas.microsoft.com/office/drawing/2014/main" val="20010"/>
                    </a:ext>
                  </a:extLst>
                </a:gridCol>
                <a:gridCol w="717453">
                  <a:extLst>
                    <a:ext uri="{9D8B030D-6E8A-4147-A177-3AD203B41FA5}">
                      <a16:colId xmlns:a16="http://schemas.microsoft.com/office/drawing/2014/main" val="20011"/>
                    </a:ext>
                  </a:extLst>
                </a:gridCol>
                <a:gridCol w="499951">
                  <a:extLst>
                    <a:ext uri="{9D8B030D-6E8A-4147-A177-3AD203B41FA5}">
                      <a16:colId xmlns:a16="http://schemas.microsoft.com/office/drawing/2014/main" val="20012"/>
                    </a:ext>
                  </a:extLst>
                </a:gridCol>
              </a:tblGrid>
              <a:tr h="303932">
                <a:tc rowSpan="2">
                  <a:txBody>
                    <a:bodyPr/>
                    <a:lstStyle/>
                    <a:p>
                      <a:pPr algn="ctr">
                        <a:lnSpc>
                          <a:spcPct val="107000"/>
                        </a:lnSpc>
                        <a:spcAft>
                          <a:spcPts val="0"/>
                        </a:spcAft>
                      </a:pPr>
                      <a:r>
                        <a:rPr lang="pl-PL" sz="1100" dirty="0">
                          <a:effectLst/>
                        </a:rPr>
                        <a:t>wiek pierwszej osoby</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gridSpan="12">
                  <a:txBody>
                    <a:bodyPr/>
                    <a:lstStyle/>
                    <a:p>
                      <a:pPr algn="ctr">
                        <a:lnSpc>
                          <a:spcPct val="107000"/>
                        </a:lnSpc>
                        <a:spcAft>
                          <a:spcPts val="0"/>
                        </a:spcAft>
                      </a:pPr>
                      <a:r>
                        <a:rPr lang="pl-PL" sz="1100" dirty="0">
                          <a:effectLst/>
                        </a:rPr>
                        <a:t>Sposób ułożenia popielnicy</a:t>
                      </a:r>
                      <a:endParaRPr lang="pl-PL"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val="10000"/>
                  </a:ext>
                </a:extLst>
              </a:tr>
              <a:tr h="1479692">
                <a:tc vMerge="1">
                  <a:txBody>
                    <a:bodyPr/>
                    <a:lstStyle/>
                    <a:p>
                      <a:endParaRPr lang="pl-PL"/>
                    </a:p>
                  </a:txBody>
                  <a:tcPr/>
                </a:tc>
                <a:tc>
                  <a:txBody>
                    <a:bodyPr/>
                    <a:lstStyle/>
                    <a:p>
                      <a:pPr algn="ctr">
                        <a:lnSpc>
                          <a:spcPct val="107000"/>
                        </a:lnSpc>
                        <a:spcAft>
                          <a:spcPts val="0"/>
                        </a:spcAft>
                      </a:pPr>
                      <a:r>
                        <a:rPr lang="pl-PL" sz="1100" dirty="0">
                          <a:effectLst/>
                        </a:rPr>
                        <a:t>Popielnica odwrócona do góry</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Popielnica na boku</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Pod inną popielnicą</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Na  innej popielnicy</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Na boku otworem w kierunku północnym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Na boku otworem w kierunku południowym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Na boku otworem w kierunku południowym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Na boku otworem w kierunku wschodnim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Na boku otworem w kierunku południowo-wschodnim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Na boku otworem w kierunku południowo-zachodnim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Na boku otworem w kierunku zachodnim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Razem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1"/>
                  </a:ext>
                </a:extLst>
              </a:tr>
              <a:tr h="303932">
                <a:tc>
                  <a:txBody>
                    <a:bodyPr/>
                    <a:lstStyle/>
                    <a:p>
                      <a:pPr algn="ctr">
                        <a:lnSpc>
                          <a:spcPct val="107000"/>
                        </a:lnSpc>
                        <a:spcAft>
                          <a:spcPts val="0"/>
                        </a:spcAft>
                      </a:pPr>
                      <a:r>
                        <a:rPr lang="pl-PL" sz="1100">
                          <a:effectLst/>
                        </a:rPr>
                        <a:t>Infans I</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3</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6</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1</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3</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2</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2</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1</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1</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19</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2"/>
                  </a:ext>
                </a:extLst>
              </a:tr>
              <a:tr h="303932">
                <a:tc>
                  <a:txBody>
                    <a:bodyPr/>
                    <a:lstStyle/>
                    <a:p>
                      <a:pPr algn="ctr">
                        <a:lnSpc>
                          <a:spcPct val="107000"/>
                        </a:lnSpc>
                        <a:spcAft>
                          <a:spcPts val="0"/>
                        </a:spcAft>
                      </a:pPr>
                      <a:r>
                        <a:rPr lang="pl-PL" sz="1100">
                          <a:effectLst/>
                        </a:rPr>
                        <a:t>Infans II</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1</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1</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3"/>
                  </a:ext>
                </a:extLst>
              </a:tr>
              <a:tr h="303932">
                <a:tc>
                  <a:txBody>
                    <a:bodyPr/>
                    <a:lstStyle/>
                    <a:p>
                      <a:pPr algn="ctr">
                        <a:lnSpc>
                          <a:spcPct val="107000"/>
                        </a:lnSpc>
                        <a:spcAft>
                          <a:spcPts val="0"/>
                        </a:spcAft>
                      </a:pPr>
                      <a:r>
                        <a:rPr lang="pl-PL" sz="1100">
                          <a:effectLst/>
                        </a:rPr>
                        <a:t>Infans</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2</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2</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4"/>
                  </a:ext>
                </a:extLst>
              </a:tr>
              <a:tr h="303932">
                <a:tc>
                  <a:txBody>
                    <a:bodyPr/>
                    <a:lstStyle/>
                    <a:p>
                      <a:pPr algn="ctr">
                        <a:lnSpc>
                          <a:spcPct val="107000"/>
                        </a:lnSpc>
                        <a:spcAft>
                          <a:spcPts val="0"/>
                        </a:spcAft>
                      </a:pPr>
                      <a:r>
                        <a:rPr lang="pl-PL" sz="1100">
                          <a:effectLst/>
                        </a:rPr>
                        <a:t>Młodzież</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2</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1</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0</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3</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5"/>
                  </a:ext>
                </a:extLst>
              </a:tr>
              <a:tr h="303932">
                <a:tc>
                  <a:txBody>
                    <a:bodyPr/>
                    <a:lstStyle/>
                    <a:p>
                      <a:pPr algn="ctr">
                        <a:lnSpc>
                          <a:spcPct val="107000"/>
                        </a:lnSpc>
                        <a:spcAft>
                          <a:spcPts val="0"/>
                        </a:spcAft>
                      </a:pPr>
                      <a:r>
                        <a:rPr lang="pl-PL" sz="1100">
                          <a:effectLst/>
                        </a:rPr>
                        <a:t>Dorośli</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8</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16</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3</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3</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2</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3</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3</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1</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2</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4</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45</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6"/>
                  </a:ext>
                </a:extLst>
              </a:tr>
              <a:tr h="303932">
                <a:tc>
                  <a:txBody>
                    <a:bodyPr/>
                    <a:lstStyle/>
                    <a:p>
                      <a:pPr algn="ctr">
                        <a:lnSpc>
                          <a:spcPct val="107000"/>
                        </a:lnSpc>
                        <a:spcAft>
                          <a:spcPts val="0"/>
                        </a:spcAft>
                      </a:pPr>
                      <a:r>
                        <a:rPr lang="pl-PL" sz="1100">
                          <a:effectLst/>
                        </a:rPr>
                        <a:t>Razem</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11</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27</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4</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4</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5</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3</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a:effectLst/>
                        </a:rPr>
                        <a:t>2</a:t>
                      </a:r>
                      <a:endParaRPr lang="pl-PL" sz="1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5</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2</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2</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5</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100" dirty="0">
                          <a:effectLst/>
                        </a:rPr>
                        <a:t>70</a:t>
                      </a:r>
                      <a:endParaRPr lang="pl-PL" sz="1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00435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40630" y="336460"/>
            <a:ext cx="5078130" cy="1384995"/>
          </a:xfrm>
          <a:prstGeom prst="rect">
            <a:avLst/>
          </a:prstGeom>
          <a:noFill/>
        </p:spPr>
        <p:txBody>
          <a:bodyPr wrap="square" rtlCol="0">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W kwestii głębokości pochówku brak istotnych zależności przy całościowym zestawieniu nie widać by pochówki i dzieci były głębiej wkopywane. Potraktowanie wieku jako cechy </a:t>
            </a:r>
            <a:r>
              <a:rPr lang="pl-PL" sz="1400" dirty="0" err="1">
                <a:latin typeface="Times New Roman" panose="02020603050405020304" pitchFamily="18" charset="0"/>
                <a:cs typeface="Times New Roman" panose="02020603050405020304" pitchFamily="18" charset="0"/>
              </a:rPr>
              <a:t>rangowalnej</a:t>
            </a:r>
            <a:r>
              <a:rPr lang="pl-PL" sz="1400" dirty="0">
                <a:latin typeface="Times New Roman" panose="02020603050405020304" pitchFamily="18" charset="0"/>
                <a:cs typeface="Times New Roman" panose="02020603050405020304" pitchFamily="18" charset="0"/>
              </a:rPr>
              <a:t> i zastosowanie współczynnika korelacji </a:t>
            </a:r>
            <a:r>
              <a:rPr lang="pl-PL" sz="1400" dirty="0" err="1">
                <a:latin typeface="Times New Roman" panose="02020603050405020304" pitchFamily="18" charset="0"/>
                <a:cs typeface="Times New Roman" panose="02020603050405020304" pitchFamily="18" charset="0"/>
              </a:rPr>
              <a:t>Spearmana</a:t>
            </a:r>
            <a:r>
              <a:rPr lang="pl-PL" sz="1400" dirty="0">
                <a:latin typeface="Times New Roman" panose="02020603050405020304" pitchFamily="18" charset="0"/>
                <a:cs typeface="Times New Roman" panose="02020603050405020304" pitchFamily="18" charset="0"/>
              </a:rPr>
              <a:t> r -0,03. także pokazuje nieistotność statystyczną zależności. </a:t>
            </a:r>
          </a:p>
          <a:p>
            <a:pPr marL="285750" indent="-285750">
              <a:buFont typeface="Arial" panose="020B0604020202020204" pitchFamily="34" charset="0"/>
              <a:buChar char="•"/>
            </a:pPr>
            <a:endParaRPr lang="pl-PL" sz="1400" dirty="0">
              <a:solidFill>
                <a:srgbClr val="FF0000"/>
              </a:solidFill>
              <a:latin typeface="Times New Roman" panose="02020603050405020304" pitchFamily="18" charset="0"/>
              <a:cs typeface="Times New Roman" panose="02020603050405020304" pitchFamily="18" charset="0"/>
            </a:endParaRPr>
          </a:p>
        </p:txBody>
      </p:sp>
      <p:graphicFrame>
        <p:nvGraphicFramePr>
          <p:cNvPr id="5" name="Tabela 4"/>
          <p:cNvGraphicFramePr>
            <a:graphicFrameLocks noGrp="1"/>
          </p:cNvGraphicFramePr>
          <p:nvPr>
            <p:extLst>
              <p:ext uri="{D42A27DB-BD31-4B8C-83A1-F6EECF244321}">
                <p14:modId xmlns:p14="http://schemas.microsoft.com/office/powerpoint/2010/main" val="1555737146"/>
              </p:ext>
            </p:extLst>
          </p:nvPr>
        </p:nvGraphicFramePr>
        <p:xfrm>
          <a:off x="0" y="1604210"/>
          <a:ext cx="11630526" cy="4539915"/>
        </p:xfrm>
        <a:graphic>
          <a:graphicData uri="http://schemas.openxmlformats.org/drawingml/2006/table">
            <a:tbl>
              <a:tblPr firstRow="1" firstCol="1" bandRow="1">
                <a:tableStyleId>{073A0DAA-6AF3-43AB-8588-CEC1D06C72B9}</a:tableStyleId>
              </a:tblPr>
              <a:tblGrid>
                <a:gridCol w="1109237">
                  <a:extLst>
                    <a:ext uri="{9D8B030D-6E8A-4147-A177-3AD203B41FA5}">
                      <a16:colId xmlns:a16="http://schemas.microsoft.com/office/drawing/2014/main" val="20000"/>
                    </a:ext>
                  </a:extLst>
                </a:gridCol>
                <a:gridCol w="527163">
                  <a:extLst>
                    <a:ext uri="{9D8B030D-6E8A-4147-A177-3AD203B41FA5}">
                      <a16:colId xmlns:a16="http://schemas.microsoft.com/office/drawing/2014/main" val="20001"/>
                    </a:ext>
                  </a:extLst>
                </a:gridCol>
                <a:gridCol w="527163">
                  <a:extLst>
                    <a:ext uri="{9D8B030D-6E8A-4147-A177-3AD203B41FA5}">
                      <a16:colId xmlns:a16="http://schemas.microsoft.com/office/drawing/2014/main" val="20002"/>
                    </a:ext>
                  </a:extLst>
                </a:gridCol>
                <a:gridCol w="527163">
                  <a:extLst>
                    <a:ext uri="{9D8B030D-6E8A-4147-A177-3AD203B41FA5}">
                      <a16:colId xmlns:a16="http://schemas.microsoft.com/office/drawing/2014/main" val="20003"/>
                    </a:ext>
                  </a:extLst>
                </a:gridCol>
                <a:gridCol w="527163">
                  <a:extLst>
                    <a:ext uri="{9D8B030D-6E8A-4147-A177-3AD203B41FA5}">
                      <a16:colId xmlns:a16="http://schemas.microsoft.com/office/drawing/2014/main" val="20004"/>
                    </a:ext>
                  </a:extLst>
                </a:gridCol>
                <a:gridCol w="527163">
                  <a:extLst>
                    <a:ext uri="{9D8B030D-6E8A-4147-A177-3AD203B41FA5}">
                      <a16:colId xmlns:a16="http://schemas.microsoft.com/office/drawing/2014/main" val="20005"/>
                    </a:ext>
                  </a:extLst>
                </a:gridCol>
                <a:gridCol w="527163">
                  <a:extLst>
                    <a:ext uri="{9D8B030D-6E8A-4147-A177-3AD203B41FA5}">
                      <a16:colId xmlns:a16="http://schemas.microsoft.com/office/drawing/2014/main" val="20006"/>
                    </a:ext>
                  </a:extLst>
                </a:gridCol>
                <a:gridCol w="1098256">
                  <a:extLst>
                    <a:ext uri="{9D8B030D-6E8A-4147-A177-3AD203B41FA5}">
                      <a16:colId xmlns:a16="http://schemas.microsoft.com/office/drawing/2014/main" val="20007"/>
                    </a:ext>
                  </a:extLst>
                </a:gridCol>
                <a:gridCol w="1460680">
                  <a:extLst>
                    <a:ext uri="{9D8B030D-6E8A-4147-A177-3AD203B41FA5}">
                      <a16:colId xmlns:a16="http://schemas.microsoft.com/office/drawing/2014/main" val="20008"/>
                    </a:ext>
                  </a:extLst>
                </a:gridCol>
                <a:gridCol w="1457934">
                  <a:extLst>
                    <a:ext uri="{9D8B030D-6E8A-4147-A177-3AD203B41FA5}">
                      <a16:colId xmlns:a16="http://schemas.microsoft.com/office/drawing/2014/main" val="20009"/>
                    </a:ext>
                  </a:extLst>
                </a:gridCol>
                <a:gridCol w="930771">
                  <a:extLst>
                    <a:ext uri="{9D8B030D-6E8A-4147-A177-3AD203B41FA5}">
                      <a16:colId xmlns:a16="http://schemas.microsoft.com/office/drawing/2014/main" val="20010"/>
                    </a:ext>
                  </a:extLst>
                </a:gridCol>
                <a:gridCol w="1208081">
                  <a:extLst>
                    <a:ext uri="{9D8B030D-6E8A-4147-A177-3AD203B41FA5}">
                      <a16:colId xmlns:a16="http://schemas.microsoft.com/office/drawing/2014/main" val="20011"/>
                    </a:ext>
                  </a:extLst>
                </a:gridCol>
                <a:gridCol w="1202589">
                  <a:extLst>
                    <a:ext uri="{9D8B030D-6E8A-4147-A177-3AD203B41FA5}">
                      <a16:colId xmlns:a16="http://schemas.microsoft.com/office/drawing/2014/main" val="20012"/>
                    </a:ext>
                  </a:extLst>
                </a:gridCol>
              </a:tblGrid>
              <a:tr h="447464">
                <a:tc rowSpan="2">
                  <a:txBody>
                    <a:bodyPr/>
                    <a:lstStyle/>
                    <a:p>
                      <a:pPr algn="ctr" fontAlgn="ctr"/>
                      <a:r>
                        <a:rPr lang="pl-PL" sz="1000" u="none" strike="noStrike" dirty="0">
                          <a:effectLst/>
                        </a:rPr>
                        <a:t>grupa</a:t>
                      </a:r>
                      <a:endParaRPr lang="pl-PL" sz="1000" b="0" i="0" u="none" strike="noStrike" dirty="0">
                        <a:solidFill>
                          <a:srgbClr val="000000"/>
                        </a:solidFill>
                        <a:effectLst/>
                        <a:latin typeface="Calibri" panose="020F0502020204030204" pitchFamily="34" charset="0"/>
                      </a:endParaRPr>
                    </a:p>
                  </a:txBody>
                  <a:tcPr marL="0" marR="0" marT="0" marB="0" anchor="ctr"/>
                </a:tc>
                <a:tc gridSpan="10">
                  <a:txBody>
                    <a:bodyPr/>
                    <a:lstStyle/>
                    <a:p>
                      <a:pPr algn="ctr" fontAlgn="ctr"/>
                      <a:r>
                        <a:rPr lang="pl-PL" sz="1000" u="none" strike="noStrike" dirty="0">
                          <a:effectLst/>
                        </a:rPr>
                        <a:t>głębokość pochówku</a:t>
                      </a:r>
                      <a:endParaRPr lang="pl-PL" sz="1000" b="0" i="0" u="none" strike="noStrike" dirty="0">
                        <a:solidFill>
                          <a:srgbClr val="000000"/>
                        </a:solidFill>
                        <a:effectLst/>
                        <a:latin typeface="Calibri" panose="020F0502020204030204" pitchFamily="34"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ctr"/>
                      <a:r>
                        <a:rPr lang="pl-PL" sz="1000" u="none" strike="noStrike">
                          <a:effectLst/>
                        </a:rPr>
                        <a:t>test K-W</a:t>
                      </a:r>
                      <a:endParaRPr lang="pl-PL" sz="1000" b="0" i="0" u="none" strike="noStrike">
                        <a:solidFill>
                          <a:srgbClr val="000000"/>
                        </a:solidFill>
                        <a:effectLst/>
                        <a:latin typeface="Calibri" panose="020F0502020204030204" pitchFamily="34"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1023115">
                <a:tc vMerge="1">
                  <a:txBody>
                    <a:bodyPr/>
                    <a:lstStyle/>
                    <a:p>
                      <a:endParaRPr lang="pl-PL"/>
                    </a:p>
                  </a:txBody>
                  <a:tcPr/>
                </a:tc>
                <a:tc>
                  <a:txBody>
                    <a:bodyPr/>
                    <a:lstStyle/>
                    <a:p>
                      <a:pPr algn="ctr" fontAlgn="ctr"/>
                      <a:r>
                        <a:rPr lang="pl-PL" sz="1000" u="none" strike="noStrike">
                          <a:effectLst/>
                        </a:rPr>
                        <a:t>średnia</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dolny 95% CI</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górny 95%CI</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N</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median</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SD</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pomocnicze</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błąd mediany</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95% dolny CI dla mediany</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95% górny CI dla mediany</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K-W</a:t>
                      </a:r>
                      <a:endParaRPr lang="pl-PL" sz="1000" b="0" i="0" u="none" strike="noStrike">
                        <a:solidFill>
                          <a:srgbClr val="C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p</a:t>
                      </a:r>
                      <a:endParaRPr lang="pl-PL" sz="1000" b="0" i="0" u="none" strike="noStrike">
                        <a:solidFill>
                          <a:srgbClr val="C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1"/>
                  </a:ext>
                </a:extLst>
              </a:tr>
              <a:tr h="511556">
                <a:tc>
                  <a:txBody>
                    <a:bodyPr/>
                    <a:lstStyle/>
                    <a:p>
                      <a:pPr algn="ctr" fontAlgn="ctr"/>
                      <a:r>
                        <a:rPr lang="pl-PL" sz="1000" u="none" strike="noStrike">
                          <a:effectLst/>
                        </a:rPr>
                        <a:t>Infas I</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54,21</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51,43</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57,00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373</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45,00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27,34</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19,31</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1,77</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43,23</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46,77</a:t>
                      </a:r>
                      <a:endParaRPr lang="pl-PL" sz="1000" b="0" i="0" u="none" strike="noStrike">
                        <a:solidFill>
                          <a:srgbClr val="000000"/>
                        </a:solidFill>
                        <a:effectLst/>
                        <a:latin typeface="Calibri" panose="020F0502020204030204" pitchFamily="34" charset="0"/>
                      </a:endParaRPr>
                    </a:p>
                  </a:txBody>
                  <a:tcPr marL="0" marR="0" marT="0" marB="0" anchor="ctr"/>
                </a:tc>
                <a:tc rowSpan="6">
                  <a:txBody>
                    <a:bodyPr/>
                    <a:lstStyle/>
                    <a:p>
                      <a:pPr algn="ctr" fontAlgn="ctr"/>
                      <a:r>
                        <a:rPr lang="pl-PL" sz="1000" u="none" strike="noStrike">
                          <a:effectLst/>
                        </a:rPr>
                        <a:t>3,73</a:t>
                      </a:r>
                      <a:endParaRPr lang="pl-PL" sz="1000" b="0" i="0" u="none" strike="noStrike">
                        <a:solidFill>
                          <a:srgbClr val="000000"/>
                        </a:solidFill>
                        <a:effectLst/>
                        <a:latin typeface="Calibri" panose="020F0502020204030204" pitchFamily="34" charset="0"/>
                      </a:endParaRPr>
                    </a:p>
                  </a:txBody>
                  <a:tcPr marL="0" marR="0" marT="0" marB="0" anchor="ctr"/>
                </a:tc>
                <a:tc rowSpan="6">
                  <a:txBody>
                    <a:bodyPr/>
                    <a:lstStyle/>
                    <a:p>
                      <a:pPr algn="ctr" fontAlgn="ctr"/>
                      <a:r>
                        <a:rPr lang="pl-PL" sz="1000" u="none" strike="noStrike" dirty="0">
                          <a:effectLst/>
                        </a:rPr>
                        <a:t>0,44</a:t>
                      </a:r>
                      <a:endParaRPr lang="pl-PL"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02"/>
                  </a:ext>
                </a:extLst>
              </a:tr>
              <a:tr h="511556">
                <a:tc>
                  <a:txBody>
                    <a:bodyPr/>
                    <a:lstStyle/>
                    <a:p>
                      <a:pPr algn="ctr" fontAlgn="ctr"/>
                      <a:r>
                        <a:rPr lang="pl-PL" sz="1000" u="none" strike="noStrike">
                          <a:effectLst/>
                        </a:rPr>
                        <a:t>Infas II</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52,31</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46,56</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58,06</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94</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45,00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28,07</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9,70</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3,63</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41,37</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48,63</a:t>
                      </a:r>
                      <a:endParaRPr lang="pl-PL" sz="1000" b="0" i="0" u="none" strike="noStrike">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511556">
                <a:tc>
                  <a:txBody>
                    <a:bodyPr/>
                    <a:lstStyle/>
                    <a:p>
                      <a:pPr algn="ctr" fontAlgn="ctr"/>
                      <a:r>
                        <a:rPr lang="pl-PL" sz="1000" u="none" strike="noStrike">
                          <a:effectLst/>
                        </a:rPr>
                        <a:t>Infas</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55,61</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45,98</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65,25</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31</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45,00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26,28</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5,57</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5,91</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39,09</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50,91</a:t>
                      </a:r>
                      <a:endParaRPr lang="pl-PL" sz="1000" b="0" i="0" u="none" strike="noStrike">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511556">
                <a:tc>
                  <a:txBody>
                    <a:bodyPr/>
                    <a:lstStyle/>
                    <a:p>
                      <a:pPr algn="ctr" fontAlgn="ctr"/>
                      <a:r>
                        <a:rPr lang="pl-PL" sz="1000" u="none" strike="noStrike">
                          <a:effectLst/>
                        </a:rPr>
                        <a:t>Młodzież</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56,78</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48,56</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65,01</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51</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44,00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29,24</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7,14</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5,13</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38,87</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49,13</a:t>
                      </a:r>
                      <a:endParaRPr lang="pl-PL" sz="1000" b="0" i="0" u="none" strike="noStrike">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511556">
                <a:tc>
                  <a:txBody>
                    <a:bodyPr/>
                    <a:lstStyle/>
                    <a:p>
                      <a:pPr algn="ctr" fontAlgn="ctr"/>
                      <a:r>
                        <a:rPr lang="pl-PL" sz="1000" u="none" strike="noStrike">
                          <a:effectLst/>
                        </a:rPr>
                        <a:t>dorośli</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52,10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50,53</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53,67</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1202</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44,00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27,80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34,67</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1,00</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43,00</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45,00</a:t>
                      </a:r>
                      <a:endParaRPr lang="pl-PL" sz="1000" b="0" i="0" u="none" strike="noStrike">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511556">
                <a:tc>
                  <a:txBody>
                    <a:bodyPr/>
                    <a:lstStyle/>
                    <a:p>
                      <a:pPr algn="ctr" fontAlgn="ctr"/>
                      <a:r>
                        <a:rPr lang="pl-PL" sz="1000" u="none" strike="noStrike">
                          <a:effectLst/>
                        </a:rPr>
                        <a:t>ogół</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52,76</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51,46</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54,06</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1751</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44,00</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27,72</a:t>
                      </a:r>
                      <a:endParaRPr lang="pl-PL" sz="1000" b="0"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pl-PL" sz="1000" u="none" strike="noStrike">
                          <a:effectLst/>
                        </a:rPr>
                        <a:t>41,84</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0,83</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a:effectLst/>
                        </a:rPr>
                        <a:t>43,17</a:t>
                      </a:r>
                      <a:endParaRPr lang="pl-PL"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pl-PL" sz="1000" u="none" strike="noStrike" dirty="0">
                          <a:effectLst/>
                        </a:rPr>
                        <a:t>44,83</a:t>
                      </a:r>
                      <a:endParaRPr lang="pl-PL" sz="1000" b="0" i="0" u="none" strike="noStrike" dirty="0">
                        <a:solidFill>
                          <a:srgbClr val="000000"/>
                        </a:solidFill>
                        <a:effectLst/>
                        <a:latin typeface="Calibri" panose="020F0502020204030204" pitchFamily="34"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35492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6" name="Obiekt 5"/>
          <p:cNvGraphicFramePr>
            <a:graphicFrameLocks noChangeAspect="1"/>
          </p:cNvGraphicFramePr>
          <p:nvPr>
            <p:extLst>
              <p:ext uri="{D42A27DB-BD31-4B8C-83A1-F6EECF244321}">
                <p14:modId xmlns:p14="http://schemas.microsoft.com/office/powerpoint/2010/main" val="102183962"/>
              </p:ext>
            </p:extLst>
          </p:nvPr>
        </p:nvGraphicFramePr>
        <p:xfrm>
          <a:off x="2297228" y="342499"/>
          <a:ext cx="7348890" cy="5784288"/>
        </p:xfrm>
        <a:graphic>
          <a:graphicData uri="http://schemas.openxmlformats.org/presentationml/2006/ole">
            <mc:AlternateContent xmlns:mc="http://schemas.openxmlformats.org/markup-compatibility/2006">
              <mc:Choice xmlns:v="urn:schemas-microsoft-com:vml" Requires="v">
                <p:oleObj spid="_x0000_s18549" name="Graph" r:id="rId3" imgW="5943600" imgH="4465440" progId="Statistica.Graph">
                  <p:embed/>
                </p:oleObj>
              </mc:Choice>
              <mc:Fallback>
                <p:oleObj name="Graph" r:id="rId3" imgW="5943600" imgH="4465440" progId="Statistica.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7228" y="342499"/>
                        <a:ext cx="7348890" cy="5784288"/>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2045481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5" name="pole tekstowe 4"/>
          <p:cNvSpPr txBox="1"/>
          <p:nvPr/>
        </p:nvSpPr>
        <p:spPr>
          <a:xfrm>
            <a:off x="6882063" y="288759"/>
            <a:ext cx="5309937" cy="2554545"/>
          </a:xfrm>
          <a:prstGeom prst="rect">
            <a:avLst/>
          </a:prstGeom>
          <a:noFill/>
        </p:spPr>
        <p:txBody>
          <a:bodyPr wrap="square" rtlCol="0">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Tylko na dwóch cmentarzyskach Test Kruskala-</a:t>
            </a:r>
            <a:r>
              <a:rPr lang="pl-PL" sz="1600" dirty="0" err="1">
                <a:latin typeface="Times New Roman" panose="02020603050405020304" pitchFamily="18" charset="0"/>
                <a:cs typeface="Times New Roman" panose="02020603050405020304" pitchFamily="18" charset="0"/>
              </a:rPr>
              <a:t>Wallisa</a:t>
            </a:r>
            <a:r>
              <a:rPr lang="pl-PL" sz="1600" dirty="0">
                <a:latin typeface="Times New Roman" panose="02020603050405020304" pitchFamily="18" charset="0"/>
                <a:cs typeface="Times New Roman" panose="02020603050405020304" pitchFamily="18" charset="0"/>
              </a:rPr>
              <a:t> wykazał większe znaczenie głębokości pochówku względem wieku. Testy wielokrotnych porównań wykazały, że dzieci były chowane głębiej. Co ciekawe także na innych cmentarzyskach najczęściej minimalnie głębiej wkopywano dzieci. Jest to w pewnym stopniu zaprzeczenie koncepcji jakoby za mniejszą liczbą pochówków dziecięcych stało ich płytsze wkopywanie a tym samym większe narażenie na zniszczenie.</a:t>
            </a:r>
          </a:p>
          <a:p>
            <a:endParaRPr lang="pl-PL" sz="1600" dirty="0">
              <a:latin typeface="Times New Roman" panose="02020603050405020304" pitchFamily="18" charset="0"/>
              <a:cs typeface="Times New Roman" panose="02020603050405020304" pitchFamily="18" charset="0"/>
            </a:endParaRPr>
          </a:p>
        </p:txBody>
      </p:sp>
      <p:graphicFrame>
        <p:nvGraphicFramePr>
          <p:cNvPr id="2" name="Tabela 1"/>
          <p:cNvGraphicFramePr>
            <a:graphicFrameLocks noGrp="1"/>
          </p:cNvGraphicFramePr>
          <p:nvPr>
            <p:extLst>
              <p:ext uri="{D42A27DB-BD31-4B8C-83A1-F6EECF244321}">
                <p14:modId xmlns:p14="http://schemas.microsoft.com/office/powerpoint/2010/main" val="2043173992"/>
              </p:ext>
            </p:extLst>
          </p:nvPr>
        </p:nvGraphicFramePr>
        <p:xfrm>
          <a:off x="176461" y="2671178"/>
          <a:ext cx="12015539" cy="3248358"/>
        </p:xfrm>
        <a:graphic>
          <a:graphicData uri="http://schemas.openxmlformats.org/drawingml/2006/table">
            <a:tbl>
              <a:tblPr firstRow="1" firstCol="1" bandRow="1">
                <a:tableStyleId>{073A0DAA-6AF3-43AB-8588-CEC1D06C72B9}</a:tableStyleId>
              </a:tblPr>
              <a:tblGrid>
                <a:gridCol w="520999">
                  <a:extLst>
                    <a:ext uri="{9D8B030D-6E8A-4147-A177-3AD203B41FA5}">
                      <a16:colId xmlns:a16="http://schemas.microsoft.com/office/drawing/2014/main" val="20000"/>
                    </a:ext>
                  </a:extLst>
                </a:gridCol>
                <a:gridCol w="1096268">
                  <a:extLst>
                    <a:ext uri="{9D8B030D-6E8A-4147-A177-3AD203B41FA5}">
                      <a16:colId xmlns:a16="http://schemas.microsoft.com/office/drawing/2014/main" val="20001"/>
                    </a:ext>
                  </a:extLst>
                </a:gridCol>
                <a:gridCol w="520999">
                  <a:extLst>
                    <a:ext uri="{9D8B030D-6E8A-4147-A177-3AD203B41FA5}">
                      <a16:colId xmlns:a16="http://schemas.microsoft.com/office/drawing/2014/main" val="20002"/>
                    </a:ext>
                  </a:extLst>
                </a:gridCol>
                <a:gridCol w="520999">
                  <a:extLst>
                    <a:ext uri="{9D8B030D-6E8A-4147-A177-3AD203B41FA5}">
                      <a16:colId xmlns:a16="http://schemas.microsoft.com/office/drawing/2014/main" val="20003"/>
                    </a:ext>
                  </a:extLst>
                </a:gridCol>
                <a:gridCol w="520999">
                  <a:extLst>
                    <a:ext uri="{9D8B030D-6E8A-4147-A177-3AD203B41FA5}">
                      <a16:colId xmlns:a16="http://schemas.microsoft.com/office/drawing/2014/main" val="20004"/>
                    </a:ext>
                  </a:extLst>
                </a:gridCol>
                <a:gridCol w="520999">
                  <a:extLst>
                    <a:ext uri="{9D8B030D-6E8A-4147-A177-3AD203B41FA5}">
                      <a16:colId xmlns:a16="http://schemas.microsoft.com/office/drawing/2014/main" val="20005"/>
                    </a:ext>
                  </a:extLst>
                </a:gridCol>
                <a:gridCol w="520999">
                  <a:extLst>
                    <a:ext uri="{9D8B030D-6E8A-4147-A177-3AD203B41FA5}">
                      <a16:colId xmlns:a16="http://schemas.microsoft.com/office/drawing/2014/main" val="20006"/>
                    </a:ext>
                  </a:extLst>
                </a:gridCol>
                <a:gridCol w="520999">
                  <a:extLst>
                    <a:ext uri="{9D8B030D-6E8A-4147-A177-3AD203B41FA5}">
                      <a16:colId xmlns:a16="http://schemas.microsoft.com/office/drawing/2014/main" val="20007"/>
                    </a:ext>
                  </a:extLst>
                </a:gridCol>
                <a:gridCol w="1085415">
                  <a:extLst>
                    <a:ext uri="{9D8B030D-6E8A-4147-A177-3AD203B41FA5}">
                      <a16:colId xmlns:a16="http://schemas.microsoft.com/office/drawing/2014/main" val="20008"/>
                    </a:ext>
                  </a:extLst>
                </a:gridCol>
                <a:gridCol w="1443601">
                  <a:extLst>
                    <a:ext uri="{9D8B030D-6E8A-4147-A177-3AD203B41FA5}">
                      <a16:colId xmlns:a16="http://schemas.microsoft.com/office/drawing/2014/main" val="20009"/>
                    </a:ext>
                  </a:extLst>
                </a:gridCol>
                <a:gridCol w="1440888">
                  <a:extLst>
                    <a:ext uri="{9D8B030D-6E8A-4147-A177-3AD203B41FA5}">
                      <a16:colId xmlns:a16="http://schemas.microsoft.com/office/drawing/2014/main" val="20010"/>
                    </a:ext>
                  </a:extLst>
                </a:gridCol>
                <a:gridCol w="919889">
                  <a:extLst>
                    <a:ext uri="{9D8B030D-6E8A-4147-A177-3AD203B41FA5}">
                      <a16:colId xmlns:a16="http://schemas.microsoft.com/office/drawing/2014/main" val="20011"/>
                    </a:ext>
                  </a:extLst>
                </a:gridCol>
                <a:gridCol w="1193956">
                  <a:extLst>
                    <a:ext uri="{9D8B030D-6E8A-4147-A177-3AD203B41FA5}">
                      <a16:colId xmlns:a16="http://schemas.microsoft.com/office/drawing/2014/main" val="20012"/>
                    </a:ext>
                  </a:extLst>
                </a:gridCol>
                <a:gridCol w="1188529">
                  <a:extLst>
                    <a:ext uri="{9D8B030D-6E8A-4147-A177-3AD203B41FA5}">
                      <a16:colId xmlns:a16="http://schemas.microsoft.com/office/drawing/2014/main" val="20013"/>
                    </a:ext>
                  </a:extLst>
                </a:gridCol>
              </a:tblGrid>
              <a:tr h="291333">
                <a:tc rowSpan="2">
                  <a:txBody>
                    <a:bodyPr/>
                    <a:lstStyle/>
                    <a:p>
                      <a:pPr algn="ctr" fontAlgn="b"/>
                      <a:r>
                        <a:rPr lang="pl-PL" sz="900" u="none" strike="noStrike" dirty="0">
                          <a:effectLst/>
                          <a:latin typeface="Times New Roman" panose="02020603050405020304" pitchFamily="18" charset="0"/>
                          <a:cs typeface="Times New Roman" panose="02020603050405020304" pitchFamily="18" charset="0"/>
                        </a:rPr>
                        <a:t> </a:t>
                      </a:r>
                      <a:endParaRPr lang="pl-PL" sz="9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2">
                  <a:txBody>
                    <a:bodyPr/>
                    <a:lstStyle/>
                    <a:p>
                      <a:pPr algn="ctr" fontAlgn="b"/>
                      <a:r>
                        <a:rPr lang="pl-PL" sz="900" u="none" strike="noStrike" dirty="0">
                          <a:effectLst/>
                          <a:latin typeface="Times New Roman" panose="02020603050405020304" pitchFamily="18" charset="0"/>
                          <a:cs typeface="Times New Roman" panose="02020603050405020304" pitchFamily="18" charset="0"/>
                        </a:rPr>
                        <a:t>grupa</a:t>
                      </a:r>
                      <a:endParaRPr lang="pl-PL" sz="9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10">
                  <a:txBody>
                    <a:bodyPr/>
                    <a:lstStyle/>
                    <a:p>
                      <a:pPr algn="ctr" fontAlgn="b"/>
                      <a:r>
                        <a:rPr lang="pl-PL" sz="900" u="none" strike="noStrike" dirty="0">
                          <a:effectLst/>
                          <a:latin typeface="Times New Roman" panose="02020603050405020304" pitchFamily="18" charset="0"/>
                          <a:cs typeface="Times New Roman" panose="02020603050405020304" pitchFamily="18" charset="0"/>
                        </a:rPr>
                        <a:t>głębokość pochówku</a:t>
                      </a:r>
                      <a:endParaRPr lang="pl-PL" sz="9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b"/>
                      <a:r>
                        <a:rPr lang="pl-PL" sz="900" u="none" strike="noStrike">
                          <a:effectLst/>
                          <a:latin typeface="Times New Roman" panose="02020603050405020304" pitchFamily="18" charset="0"/>
                          <a:cs typeface="Times New Roman" panose="02020603050405020304" pitchFamily="18" charset="0"/>
                        </a:rPr>
                        <a:t>test K-W</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597231">
                <a:tc vMerge="1">
                  <a:txBody>
                    <a:bodyPr/>
                    <a:lstStyle/>
                    <a:p>
                      <a:endParaRPr lang="pl-PL"/>
                    </a:p>
                  </a:txBody>
                  <a:tcPr/>
                </a:tc>
                <a:tc vMerge="1">
                  <a:txBody>
                    <a:bodyPr/>
                    <a:lstStyle/>
                    <a:p>
                      <a:endParaRPr lang="pl-PL"/>
                    </a:p>
                  </a:txBody>
                  <a:tcP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średnia</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dolny 95% CI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górny 95%CI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N</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median</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SD</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pomocnicze</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błąd mediany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95% dolny CI dla mediany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95% górny CI dla mediany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K-W</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p</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91333">
                <a:tc rowSpan="4">
                  <a:txBody>
                    <a:bodyPr/>
                    <a:lstStyle/>
                    <a:p>
                      <a:pPr algn="ctr" fontAlgn="b"/>
                      <a:r>
                        <a:rPr lang="pl-PL" sz="900" u="none" strike="noStrike">
                          <a:effectLst/>
                          <a:latin typeface="Times New Roman" panose="02020603050405020304" pitchFamily="18" charset="0"/>
                          <a:cs typeface="Times New Roman" panose="02020603050405020304" pitchFamily="18" charset="0"/>
                        </a:rPr>
                        <a:t>kłyżów</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Infas 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69,52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61,22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77,82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75,00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19,19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4,80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5,01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69,99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80,01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4">
                  <a:txBody>
                    <a:bodyPr/>
                    <a:lstStyle/>
                    <a:p>
                      <a:pPr algn="ctr" fontAlgn="b"/>
                      <a:r>
                        <a:rPr lang="pl-PL" sz="900" u="none" strike="noStrike">
                          <a:effectLst/>
                          <a:latin typeface="Times New Roman" panose="02020603050405020304" pitchFamily="18" charset="0"/>
                          <a:cs typeface="Times New Roman" panose="02020603050405020304" pitchFamily="18" charset="0"/>
                        </a:rPr>
                        <a:t>7,61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4">
                  <a:txBody>
                    <a:bodyPr/>
                    <a:lstStyle/>
                    <a:p>
                      <a:pPr algn="ctr" fontAlgn="b"/>
                      <a:r>
                        <a:rPr lang="pl-PL" sz="900" u="none" strike="noStrike">
                          <a:effectLst/>
                          <a:latin typeface="Times New Roman" panose="02020603050405020304" pitchFamily="18" charset="0"/>
                          <a:cs typeface="Times New Roman" panose="02020603050405020304" pitchFamily="18" charset="0"/>
                        </a:rPr>
                        <a:t>0,05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91333">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Infas II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63,85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51,87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75,82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58,00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19,82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3,61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6,89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51,11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64,89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291333">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Młodzież</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72,00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62,22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81,78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70,00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11,70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2,83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5,18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64,82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75,18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05898">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dorośli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61,17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57,81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64,53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102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61,00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17,11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10,10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2,12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58,88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63,12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291333">
                <a:tc rowSpan="4">
                  <a:txBody>
                    <a:bodyPr/>
                    <a:lstStyle/>
                    <a:p>
                      <a:pPr algn="ctr" fontAlgn="b"/>
                      <a:r>
                        <a:rPr lang="pl-PL" sz="900" u="none" strike="noStrike">
                          <a:effectLst/>
                          <a:latin typeface="Times New Roman" panose="02020603050405020304" pitchFamily="18" charset="0"/>
                          <a:cs typeface="Times New Roman" panose="02020603050405020304" pitchFamily="18" charset="0"/>
                        </a:rPr>
                        <a:t>knapy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Infas 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41,88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37,63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46,12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42,50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11,76</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5,66</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2,60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39,90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45,10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4">
                  <a:txBody>
                    <a:bodyPr/>
                    <a:lstStyle/>
                    <a:p>
                      <a:pPr algn="ctr" fontAlgn="b"/>
                      <a:r>
                        <a:rPr lang="pl-PL" sz="900" u="none" strike="noStrike">
                          <a:effectLst/>
                          <a:latin typeface="Times New Roman" panose="02020603050405020304" pitchFamily="18" charset="0"/>
                          <a:cs typeface="Times New Roman" panose="02020603050405020304" pitchFamily="18" charset="0"/>
                        </a:rPr>
                        <a:t>7,53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4">
                  <a:txBody>
                    <a:bodyPr/>
                    <a:lstStyle/>
                    <a:p>
                      <a:pPr algn="ctr" fontAlgn="b"/>
                      <a:r>
                        <a:rPr lang="pl-PL" sz="900" u="none" strike="noStrike">
                          <a:effectLst/>
                          <a:latin typeface="Times New Roman" panose="02020603050405020304" pitchFamily="18" charset="0"/>
                          <a:cs typeface="Times New Roman" panose="02020603050405020304" pitchFamily="18" charset="0"/>
                        </a:rPr>
                        <a:t>0,05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6"/>
                  </a:ext>
                </a:extLst>
              </a:tr>
              <a:tr h="291333">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Infas II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35,00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26,15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43,85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35,00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9,57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2,65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4,53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30,47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39,53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r h="291333">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Młodzież</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31,00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16,84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45,16</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30,00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11,40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2,24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6,39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23,61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36,39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8"/>
                  </a:ext>
                </a:extLst>
              </a:tr>
              <a:tr h="305898">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dorośli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35,14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32,05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38,23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127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35,00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17,60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11,27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1,96</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a:effectLst/>
                          <a:latin typeface="Times New Roman" panose="02020603050405020304" pitchFamily="18" charset="0"/>
                          <a:cs typeface="Times New Roman" panose="02020603050405020304" pitchFamily="18" charset="0"/>
                        </a:rPr>
                        <a:t>33,04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900" u="none" strike="noStrike" dirty="0">
                          <a:effectLst/>
                          <a:latin typeface="Times New Roman" panose="02020603050405020304" pitchFamily="18" charset="0"/>
                          <a:cs typeface="Times New Roman" panose="02020603050405020304" pitchFamily="18" charset="0"/>
                        </a:rPr>
                        <a:t>36,96</a:t>
                      </a:r>
                      <a:endParaRPr lang="pl-PL" sz="9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186262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1">
                <a:lumMod val="50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857750" y="196377"/>
            <a:ext cx="7077576" cy="954107"/>
          </a:xfrm>
          <a:prstGeom prst="rect">
            <a:avLst/>
          </a:prstGeom>
          <a:noFill/>
        </p:spPr>
        <p:txBody>
          <a:bodyPr wrap="square" rtlCol="0">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Raczej nie jest zaskoczeniem wysoki związek między ilością szczątków a wiekiem zmarłego. Oczywistym jest że dzieci pozostawiają mniej szczątków niż osoba dorosła. Ten fakt potwierdzają nasze badania. Wykonana analiza ROC pokazała, że graniczną ilością szczątków jest 370g</a:t>
            </a:r>
          </a:p>
        </p:txBody>
      </p:sp>
      <p:sp>
        <p:nvSpPr>
          <p:cNvPr id="5" name="Prostokąt 4"/>
          <p:cNvSpPr/>
          <p:nvPr/>
        </p:nvSpPr>
        <p:spPr>
          <a:xfrm>
            <a:off x="4857750" y="1328932"/>
            <a:ext cx="7077576" cy="1815882"/>
          </a:xfrm>
          <a:prstGeom prst="rect">
            <a:avLst/>
          </a:prstGeom>
        </p:spPr>
        <p:txBody>
          <a:bodyPr wrap="square">
            <a:spAutoFit/>
          </a:bodyPr>
          <a:lstStyle/>
          <a:p>
            <a:pPr marL="285750" indent="-285750">
              <a:buFont typeface="Arial" panose="020B0604020202020204" pitchFamily="34" charset="0"/>
              <a:buChar char="•"/>
            </a:pPr>
            <a:r>
              <a:rPr lang="pl-PL" sz="1400" dirty="0">
                <a:latin typeface="Times New Roman" panose="02020603050405020304" pitchFamily="18" charset="0"/>
                <a:cs typeface="Times New Roman" panose="02020603050405020304" pitchFamily="18" charset="0"/>
              </a:rPr>
              <a:t>Co ciekawe na większości cmentarzysk średnia ilość szczątków dzieci pozostawała na zbliżonym poziomie za to w przypadku osób dorosłych często rejestrowaliśmy spore różnice częściowo mogły one wynikać ze znacznego zniszczenia danej nekropolii czasami mógł to być jednak efekt mniejszej staranności lub nieuchwytnych dla nas w tym momencie procesów związanych z obrządkiem, np. niekiedy można było dostrzec pewną korelacje między mniejszą ilością szczątków dorosłych a większą liczbą pochówków podwójnych to jednak nie jest w tym momencie przedmiotem naszych rozważań. </a:t>
            </a:r>
          </a:p>
          <a:p>
            <a:pPr marL="285750" indent="-285750">
              <a:buFont typeface="Arial" panose="020B0604020202020204" pitchFamily="34" charset="0"/>
              <a:buChar char="•"/>
            </a:pPr>
            <a:endParaRPr lang="pl-PL" sz="1400" dirty="0">
              <a:latin typeface="Times New Roman" panose="02020603050405020304" pitchFamily="18" charset="0"/>
              <a:cs typeface="Times New Roman" panose="02020603050405020304" pitchFamily="18" charset="0"/>
            </a:endParaRPr>
          </a:p>
        </p:txBody>
      </p:sp>
      <p:graphicFrame>
        <p:nvGraphicFramePr>
          <p:cNvPr id="2" name="Tabela 1"/>
          <p:cNvGraphicFramePr>
            <a:graphicFrameLocks noGrp="1"/>
          </p:cNvGraphicFramePr>
          <p:nvPr>
            <p:extLst>
              <p:ext uri="{D42A27DB-BD31-4B8C-83A1-F6EECF244321}">
                <p14:modId xmlns:p14="http://schemas.microsoft.com/office/powerpoint/2010/main" val="2809589798"/>
              </p:ext>
            </p:extLst>
          </p:nvPr>
        </p:nvGraphicFramePr>
        <p:xfrm>
          <a:off x="200528" y="3754149"/>
          <a:ext cx="11438020" cy="2923599"/>
        </p:xfrm>
        <a:graphic>
          <a:graphicData uri="http://schemas.openxmlformats.org/drawingml/2006/table">
            <a:tbl>
              <a:tblPr firstRow="1" firstCol="1" bandRow="1">
                <a:tableStyleId>{073A0DAA-6AF3-43AB-8588-CEC1D06C72B9}</a:tableStyleId>
              </a:tblPr>
              <a:tblGrid>
                <a:gridCol w="1090878">
                  <a:extLst>
                    <a:ext uri="{9D8B030D-6E8A-4147-A177-3AD203B41FA5}">
                      <a16:colId xmlns:a16="http://schemas.microsoft.com/office/drawing/2014/main" val="20000"/>
                    </a:ext>
                  </a:extLst>
                </a:gridCol>
                <a:gridCol w="518437">
                  <a:extLst>
                    <a:ext uri="{9D8B030D-6E8A-4147-A177-3AD203B41FA5}">
                      <a16:colId xmlns:a16="http://schemas.microsoft.com/office/drawing/2014/main" val="20001"/>
                    </a:ext>
                  </a:extLst>
                </a:gridCol>
                <a:gridCol w="518437">
                  <a:extLst>
                    <a:ext uri="{9D8B030D-6E8A-4147-A177-3AD203B41FA5}">
                      <a16:colId xmlns:a16="http://schemas.microsoft.com/office/drawing/2014/main" val="20002"/>
                    </a:ext>
                  </a:extLst>
                </a:gridCol>
                <a:gridCol w="518437">
                  <a:extLst>
                    <a:ext uri="{9D8B030D-6E8A-4147-A177-3AD203B41FA5}">
                      <a16:colId xmlns:a16="http://schemas.microsoft.com/office/drawing/2014/main" val="20003"/>
                    </a:ext>
                  </a:extLst>
                </a:gridCol>
                <a:gridCol w="518437">
                  <a:extLst>
                    <a:ext uri="{9D8B030D-6E8A-4147-A177-3AD203B41FA5}">
                      <a16:colId xmlns:a16="http://schemas.microsoft.com/office/drawing/2014/main" val="20004"/>
                    </a:ext>
                  </a:extLst>
                </a:gridCol>
                <a:gridCol w="518437">
                  <a:extLst>
                    <a:ext uri="{9D8B030D-6E8A-4147-A177-3AD203B41FA5}">
                      <a16:colId xmlns:a16="http://schemas.microsoft.com/office/drawing/2014/main" val="20005"/>
                    </a:ext>
                  </a:extLst>
                </a:gridCol>
                <a:gridCol w="518437">
                  <a:extLst>
                    <a:ext uri="{9D8B030D-6E8A-4147-A177-3AD203B41FA5}">
                      <a16:colId xmlns:a16="http://schemas.microsoft.com/office/drawing/2014/main" val="20006"/>
                    </a:ext>
                  </a:extLst>
                </a:gridCol>
                <a:gridCol w="1080078">
                  <a:extLst>
                    <a:ext uri="{9D8B030D-6E8A-4147-A177-3AD203B41FA5}">
                      <a16:colId xmlns:a16="http://schemas.microsoft.com/office/drawing/2014/main" val="20007"/>
                    </a:ext>
                  </a:extLst>
                </a:gridCol>
                <a:gridCol w="1436504">
                  <a:extLst>
                    <a:ext uri="{9D8B030D-6E8A-4147-A177-3AD203B41FA5}">
                      <a16:colId xmlns:a16="http://schemas.microsoft.com/office/drawing/2014/main" val="20008"/>
                    </a:ext>
                  </a:extLst>
                </a:gridCol>
                <a:gridCol w="1433803">
                  <a:extLst>
                    <a:ext uri="{9D8B030D-6E8A-4147-A177-3AD203B41FA5}">
                      <a16:colId xmlns:a16="http://schemas.microsoft.com/office/drawing/2014/main" val="20009"/>
                    </a:ext>
                  </a:extLst>
                </a:gridCol>
                <a:gridCol w="915365">
                  <a:extLst>
                    <a:ext uri="{9D8B030D-6E8A-4147-A177-3AD203B41FA5}">
                      <a16:colId xmlns:a16="http://schemas.microsoft.com/office/drawing/2014/main" val="20010"/>
                    </a:ext>
                  </a:extLst>
                </a:gridCol>
                <a:gridCol w="1188085">
                  <a:extLst>
                    <a:ext uri="{9D8B030D-6E8A-4147-A177-3AD203B41FA5}">
                      <a16:colId xmlns:a16="http://schemas.microsoft.com/office/drawing/2014/main" val="20011"/>
                    </a:ext>
                  </a:extLst>
                </a:gridCol>
                <a:gridCol w="1182685">
                  <a:extLst>
                    <a:ext uri="{9D8B030D-6E8A-4147-A177-3AD203B41FA5}">
                      <a16:colId xmlns:a16="http://schemas.microsoft.com/office/drawing/2014/main" val="20012"/>
                    </a:ext>
                  </a:extLst>
                </a:gridCol>
              </a:tblGrid>
              <a:tr h="324844">
                <a:tc rowSpan="2">
                  <a:txBody>
                    <a:bodyPr/>
                    <a:lstStyle/>
                    <a:p>
                      <a:pPr algn="ctr" fontAlgn="b"/>
                      <a:r>
                        <a:rPr lang="pl-PL" sz="1000" u="none" strike="noStrike" dirty="0">
                          <a:effectLst/>
                          <a:latin typeface="Times New Roman" panose="02020603050405020304" pitchFamily="18" charset="0"/>
                          <a:cs typeface="Times New Roman" panose="02020603050405020304" pitchFamily="18" charset="0"/>
                        </a:rPr>
                        <a:t>grupa</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gridSpan="10">
                  <a:txBody>
                    <a:bodyPr/>
                    <a:lstStyle/>
                    <a:p>
                      <a:pPr algn="ctr" fontAlgn="b"/>
                      <a:r>
                        <a:rPr lang="pl-PL" sz="1000" u="none" strike="noStrike" dirty="0">
                          <a:effectLst/>
                          <a:latin typeface="Times New Roman" panose="02020603050405020304" pitchFamily="18" charset="0"/>
                          <a:cs typeface="Times New Roman" panose="02020603050405020304" pitchFamily="18" charset="0"/>
                        </a:rPr>
                        <a:t>ilość szczątków</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2">
                  <a:txBody>
                    <a:bodyPr/>
                    <a:lstStyle/>
                    <a:p>
                      <a:pPr algn="ctr" fontAlgn="b"/>
                      <a:r>
                        <a:rPr lang="pl-PL" sz="1000" u="none" strike="noStrike">
                          <a:effectLst/>
                          <a:latin typeface="Times New Roman" panose="02020603050405020304" pitchFamily="18" charset="0"/>
                          <a:cs typeface="Times New Roman" panose="02020603050405020304" pitchFamily="18" charset="0"/>
                        </a:rPr>
                        <a:t>test K-W</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pl-PL"/>
                    </a:p>
                  </a:txBody>
                  <a:tcPr/>
                </a:tc>
                <a:extLst>
                  <a:ext uri="{0D108BD9-81ED-4DB2-BD59-A6C34878D82A}">
                    <a16:rowId xmlns:a16="http://schemas.microsoft.com/office/drawing/2014/main" val="10000"/>
                  </a:ext>
                </a:extLst>
              </a:tr>
              <a:tr h="649691">
                <a:tc vMerge="1">
                  <a:txBody>
                    <a:bodyPr/>
                    <a:lstStyle/>
                    <a:p>
                      <a:endParaRPr lang="pl-PL"/>
                    </a:p>
                  </a:txBody>
                  <a:tcP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średnia</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dolny 95% CI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górny 95%CI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N</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median</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SD</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pomocnicze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błąd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95% dolny CI dla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95% górny CI dla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K-W</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p</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24844">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Infas 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129,56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113,93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145,19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305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83,00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138,75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17,46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9,95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73,05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92,95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000" u="none" strike="noStrike">
                          <a:effectLst/>
                          <a:latin typeface="Times New Roman" panose="02020603050405020304" pitchFamily="18" charset="0"/>
                          <a:cs typeface="Times New Roman" panose="02020603050405020304" pitchFamily="18" charset="0"/>
                        </a:rPr>
                        <a:t>431,7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rowSpan="6">
                  <a:txBody>
                    <a:bodyPr/>
                    <a:lstStyle/>
                    <a:p>
                      <a:pPr algn="ctr" fontAlgn="b"/>
                      <a:r>
                        <a:rPr lang="pl-PL" sz="1000" u="none" strike="noStrike">
                          <a:effectLst/>
                          <a:latin typeface="Times New Roman" panose="02020603050405020304" pitchFamily="18" charset="0"/>
                          <a:cs typeface="Times New Roman" panose="02020603050405020304" pitchFamily="18" charset="0"/>
                        </a:rPr>
                        <a:t>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324844">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Infas II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400,00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321,99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478,00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83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314,00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357,22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9,11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49,13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264,87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363,13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324844">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Infas</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158,46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57,04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259,89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271,61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5,48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62,14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92,14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4"/>
                  </a:ext>
                </a:extLst>
              </a:tr>
              <a:tr h="324844">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Młodzież</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595,00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480,46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709,54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550,00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376,75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6,63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71,17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478,83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621,17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324844">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dorośli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700,66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667,78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733,54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981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620,00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524,81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31,32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21,00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599,00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641,00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6"/>
                  </a:ext>
                </a:extLst>
              </a:tr>
              <a:tr h="324844">
                <a:tc>
                  <a:txBody>
                    <a:bodyPr/>
                    <a:lstStyle/>
                    <a:p>
                      <a:pPr algn="ctr" fontAlgn="b"/>
                      <a:r>
                        <a:rPr lang="pl-PL" sz="1000" u="none" strike="noStrike">
                          <a:effectLst/>
                          <a:latin typeface="Times New Roman" panose="02020603050405020304" pitchFamily="18" charset="0"/>
                          <a:cs typeface="Times New Roman" panose="02020603050405020304" pitchFamily="18" charset="0"/>
                        </a:rPr>
                        <a:t>ogół</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548,16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521,75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574,57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1443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401,00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511,46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37,99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16,87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a:effectLst/>
                          <a:latin typeface="Times New Roman" panose="02020603050405020304" pitchFamily="18" charset="0"/>
                          <a:cs typeface="Times New Roman" panose="02020603050405020304" pitchFamily="18" charset="0"/>
                        </a:rPr>
                        <a:t>384,13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pl-PL" sz="1000" u="none" strike="noStrike" dirty="0">
                          <a:effectLst/>
                          <a:latin typeface="Times New Roman" panose="02020603050405020304" pitchFamily="18" charset="0"/>
                          <a:cs typeface="Times New Roman" panose="02020603050405020304" pitchFamily="18" charset="0"/>
                        </a:rPr>
                        <a:t>417,87</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7"/>
                  </a:ext>
                </a:extLst>
              </a:tr>
            </a:tbl>
          </a:graphicData>
        </a:graphic>
      </p:graphicFrame>
      <p:graphicFrame>
        <p:nvGraphicFramePr>
          <p:cNvPr id="3" name="Obiekt 2"/>
          <p:cNvGraphicFramePr>
            <a:graphicFrameLocks noChangeAspect="1"/>
          </p:cNvGraphicFramePr>
          <p:nvPr>
            <p:extLst>
              <p:ext uri="{D42A27DB-BD31-4B8C-83A1-F6EECF244321}">
                <p14:modId xmlns:p14="http://schemas.microsoft.com/office/powerpoint/2010/main" val="3096500911"/>
              </p:ext>
            </p:extLst>
          </p:nvPr>
        </p:nvGraphicFramePr>
        <p:xfrm>
          <a:off x="1167815" y="0"/>
          <a:ext cx="3516479" cy="3750288"/>
        </p:xfrm>
        <a:graphic>
          <a:graphicData uri="http://schemas.openxmlformats.org/presentationml/2006/ole">
            <mc:AlternateContent xmlns:mc="http://schemas.openxmlformats.org/markup-compatibility/2006">
              <mc:Choice xmlns:v="urn:schemas-microsoft-com:vml" Requires="v">
                <p:oleObj spid="_x0000_s22638" name="Graph" r:id="rId3" imgW="3665160" imgH="3665160" progId="Statistica.Graph">
                  <p:embed/>
                </p:oleObj>
              </mc:Choice>
              <mc:Fallback>
                <p:oleObj name="Graph" r:id="rId3" imgW="3665160" imgH="3665160" progId="Statistica.Graph">
                  <p:embed/>
                  <p:pic>
                    <p:nvPicPr>
                      <p:cNvPr id="0" name="Obiek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7815" y="0"/>
                        <a:ext cx="3516479" cy="3750288"/>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147873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Retrospekcja">
  <a:themeElements>
    <a:clrScheme name="Retrospekcja">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kcj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cj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5285</TotalTime>
  <Words>5365</Words>
  <Application>Microsoft Office PowerPoint</Application>
  <PresentationFormat>Panoramiczny</PresentationFormat>
  <Paragraphs>2179</Paragraphs>
  <Slides>45</Slides>
  <Notes>0</Notes>
  <HiddenSlides>0</HiddenSlides>
  <MMClips>0</MMClips>
  <ScaleCrop>false</ScaleCrop>
  <HeadingPairs>
    <vt:vector size="8" baseType="variant">
      <vt:variant>
        <vt:lpstr>Używane czcionki</vt:lpstr>
      </vt:variant>
      <vt:variant>
        <vt:i4>4</vt:i4>
      </vt:variant>
      <vt:variant>
        <vt:lpstr>Motyw</vt:lpstr>
      </vt:variant>
      <vt:variant>
        <vt:i4>1</vt:i4>
      </vt:variant>
      <vt:variant>
        <vt:lpstr>Osadzone serwery OLE</vt:lpstr>
      </vt:variant>
      <vt:variant>
        <vt:i4>1</vt:i4>
      </vt:variant>
      <vt:variant>
        <vt:lpstr>Tytuły slajdów</vt:lpstr>
      </vt:variant>
      <vt:variant>
        <vt:i4>45</vt:i4>
      </vt:variant>
    </vt:vector>
  </HeadingPairs>
  <TitlesOfParts>
    <vt:vector size="51" baseType="lpstr">
      <vt:lpstr>Arial</vt:lpstr>
      <vt:lpstr>Calibri</vt:lpstr>
      <vt:lpstr>Calibri Light</vt:lpstr>
      <vt:lpstr>Times New Roman</vt:lpstr>
      <vt:lpstr>Retrospekcja</vt:lpstr>
      <vt:lpstr>Graph</vt:lpstr>
      <vt:lpstr>Wyznaczniki pochówków dziecięcych w tarnobrzeskiej kulturze łużyckiej w świetle analiz statystycznych</vt:lpstr>
      <vt:lpstr>Prezentacja programu PowerPoint</vt:lpstr>
      <vt:lpstr>Prezentacja programu PowerPoint</vt:lpstr>
      <vt:lpstr>Kwestie obrządku pogrzebowego</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materiałów z cmentarzysk tarnobrzeskiej kultury łużyckiej i przyczynek do ich statystycznych analiz mających pomóc we wskazaniu wyznaczników wieku i płci.</dc:title>
  <dc:creator>Wojtek</dc:creator>
  <cp:lastModifiedBy>Wojtek</cp:lastModifiedBy>
  <cp:revision>1025</cp:revision>
  <dcterms:created xsi:type="dcterms:W3CDTF">2017-04-27T10:33:33Z</dcterms:created>
  <dcterms:modified xsi:type="dcterms:W3CDTF">2017-11-17T15:40:48Z</dcterms:modified>
</cp:coreProperties>
</file>