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70" r:id="rId14"/>
    <p:sldId id="269" r:id="rId15"/>
    <p:sldId id="271" r:id="rId16"/>
    <p:sldId id="276" r:id="rId17"/>
    <p:sldId id="272" r:id="rId18"/>
    <p:sldId id="273" r:id="rId19"/>
    <p:sldId id="274" r:id="rId20"/>
    <p:sldId id="275" r:id="rId2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nowe%20dokumenty\Moje%20Art\licencjat\Tekst\Nowy%20Microsoft%20Excel%20Workshee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nowe%20dokumenty\Moje%20Art\licencjat\Tekst\Nowy%20Microsoft%20Excel%20Worksheet.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Arkusz1!$A$2</c:f>
              <c:strCache>
                <c:ptCount val="1"/>
                <c:pt idx="0">
                  <c:v>I</c:v>
                </c:pt>
              </c:strCache>
            </c:strRef>
          </c:tx>
          <c:spPr>
            <a:solidFill>
              <a:schemeClr val="tx2">
                <a:lumMod val="75000"/>
              </a:schemeClr>
            </a:solidFill>
            <a:ln>
              <a:noFill/>
            </a:ln>
            <a:effectLst/>
          </c:spPr>
          <c:invertIfNegative val="0"/>
          <c:cat>
            <c:strRef>
              <c:f>Arkusz1!$B$1:$I$1</c:f>
              <c:strCache>
                <c:ptCount val="8"/>
                <c:pt idx="0">
                  <c:v>Skołoszów 7</c:v>
                </c:pt>
                <c:pt idx="1">
                  <c:v>Trzebownisko 9</c:v>
                </c:pt>
                <c:pt idx="2">
                  <c:v>Grodzisko Dolne 22</c:v>
                </c:pt>
                <c:pt idx="3">
                  <c:v>Rzeszów 117</c:v>
                </c:pt>
                <c:pt idx="4">
                  <c:v>Jarosław 158</c:v>
                </c:pt>
                <c:pt idx="5">
                  <c:v>Tarnobrzeg 5</c:v>
                </c:pt>
                <c:pt idx="6">
                  <c:v>Wierzawice 4 (K. Moskwa)</c:v>
                </c:pt>
                <c:pt idx="7">
                  <c:v>Wierzawice 4 (K. Ormian)</c:v>
                </c:pt>
              </c:strCache>
            </c:strRef>
          </c:cat>
          <c:val>
            <c:numRef>
              <c:f>Arkusz1!$B$2:$I$2</c:f>
              <c:numCache>
                <c:formatCode>0%</c:formatCode>
                <c:ptCount val="8"/>
                <c:pt idx="0">
                  <c:v>0.82</c:v>
                </c:pt>
                <c:pt idx="1">
                  <c:v>0.67</c:v>
                </c:pt>
                <c:pt idx="2" formatCode="0.00%">
                  <c:v>0.79300000000000004</c:v>
                </c:pt>
                <c:pt idx="3" formatCode="0.00%">
                  <c:v>0.60899999999999999</c:v>
                </c:pt>
                <c:pt idx="4" formatCode="0.00%">
                  <c:v>0.73699999999999999</c:v>
                </c:pt>
                <c:pt idx="5" formatCode="0.00%">
                  <c:v>0.76759999999999995</c:v>
                </c:pt>
                <c:pt idx="6">
                  <c:v>0.87</c:v>
                </c:pt>
                <c:pt idx="7" formatCode="0.00%">
                  <c:v>0.86</c:v>
                </c:pt>
              </c:numCache>
            </c:numRef>
          </c:val>
        </c:ser>
        <c:ser>
          <c:idx val="1"/>
          <c:order val="1"/>
          <c:tx>
            <c:strRef>
              <c:f>Arkusz1!$A$3</c:f>
              <c:strCache>
                <c:ptCount val="1"/>
                <c:pt idx="0">
                  <c:v>II</c:v>
                </c:pt>
              </c:strCache>
            </c:strRef>
          </c:tx>
          <c:spPr>
            <a:solidFill>
              <a:schemeClr val="accent2"/>
            </a:solidFill>
            <a:ln>
              <a:noFill/>
            </a:ln>
            <a:effectLst/>
          </c:spPr>
          <c:invertIfNegative val="0"/>
          <c:cat>
            <c:strRef>
              <c:f>Arkusz1!$B$1:$I$1</c:f>
              <c:strCache>
                <c:ptCount val="8"/>
                <c:pt idx="0">
                  <c:v>Skołoszów 7</c:v>
                </c:pt>
                <c:pt idx="1">
                  <c:v>Trzebownisko 9</c:v>
                </c:pt>
                <c:pt idx="2">
                  <c:v>Grodzisko Dolne 22</c:v>
                </c:pt>
                <c:pt idx="3">
                  <c:v>Rzeszów 117</c:v>
                </c:pt>
                <c:pt idx="4">
                  <c:v>Jarosław 158</c:v>
                </c:pt>
                <c:pt idx="5">
                  <c:v>Tarnobrzeg 5</c:v>
                </c:pt>
                <c:pt idx="6">
                  <c:v>Wierzawice 4 (K. Moskwa)</c:v>
                </c:pt>
                <c:pt idx="7">
                  <c:v>Wierzawice 4 (K. Ormian)</c:v>
                </c:pt>
              </c:strCache>
            </c:strRef>
          </c:cat>
          <c:val>
            <c:numRef>
              <c:f>Arkusz1!$B$3:$I$3</c:f>
              <c:numCache>
                <c:formatCode>0%</c:formatCode>
                <c:ptCount val="8"/>
                <c:pt idx="0">
                  <c:v>0.13</c:v>
                </c:pt>
                <c:pt idx="1">
                  <c:v>0.24</c:v>
                </c:pt>
                <c:pt idx="2" formatCode="0.00%">
                  <c:v>0.186</c:v>
                </c:pt>
                <c:pt idx="3" formatCode="0.00%">
                  <c:v>0.24099999999999999</c:v>
                </c:pt>
                <c:pt idx="4" formatCode="0.00%">
                  <c:v>0.19600000000000001</c:v>
                </c:pt>
                <c:pt idx="5" formatCode="0.00%">
                  <c:v>9.1899999999999996E-2</c:v>
                </c:pt>
                <c:pt idx="6">
                  <c:v>0.11</c:v>
                </c:pt>
                <c:pt idx="7">
                  <c:v>0.12</c:v>
                </c:pt>
              </c:numCache>
            </c:numRef>
          </c:val>
        </c:ser>
        <c:ser>
          <c:idx val="2"/>
          <c:order val="2"/>
          <c:tx>
            <c:strRef>
              <c:f>Arkusz1!$A$4</c:f>
              <c:strCache>
                <c:ptCount val="1"/>
                <c:pt idx="0">
                  <c:v>III</c:v>
                </c:pt>
              </c:strCache>
            </c:strRef>
          </c:tx>
          <c:spPr>
            <a:solidFill>
              <a:schemeClr val="accent3"/>
            </a:solidFill>
            <a:ln>
              <a:noFill/>
            </a:ln>
            <a:effectLst/>
          </c:spPr>
          <c:invertIfNegative val="0"/>
          <c:cat>
            <c:strRef>
              <c:f>Arkusz1!$B$1:$I$1</c:f>
              <c:strCache>
                <c:ptCount val="8"/>
                <c:pt idx="0">
                  <c:v>Skołoszów 7</c:v>
                </c:pt>
                <c:pt idx="1">
                  <c:v>Trzebownisko 9</c:v>
                </c:pt>
                <c:pt idx="2">
                  <c:v>Grodzisko Dolne 22</c:v>
                </c:pt>
                <c:pt idx="3">
                  <c:v>Rzeszów 117</c:v>
                </c:pt>
                <c:pt idx="4">
                  <c:v>Jarosław 158</c:v>
                </c:pt>
                <c:pt idx="5">
                  <c:v>Tarnobrzeg 5</c:v>
                </c:pt>
                <c:pt idx="6">
                  <c:v>Wierzawice 4 (K. Moskwa)</c:v>
                </c:pt>
                <c:pt idx="7">
                  <c:v>Wierzawice 4 (K. Ormian)</c:v>
                </c:pt>
              </c:strCache>
            </c:strRef>
          </c:cat>
          <c:val>
            <c:numRef>
              <c:f>Arkusz1!$B$4:$I$4</c:f>
              <c:numCache>
                <c:formatCode>0%</c:formatCode>
                <c:ptCount val="8"/>
                <c:pt idx="0">
                  <c:v>0.01</c:v>
                </c:pt>
                <c:pt idx="1">
                  <c:v>0.01</c:v>
                </c:pt>
                <c:pt idx="2" formatCode="0.00%">
                  <c:v>8.0000000000000002E-3</c:v>
                </c:pt>
                <c:pt idx="3">
                  <c:v>0</c:v>
                </c:pt>
                <c:pt idx="4" formatCode="0.00%">
                  <c:v>2E-3</c:v>
                </c:pt>
                <c:pt idx="5" formatCode="General">
                  <c:v>0</c:v>
                </c:pt>
                <c:pt idx="6">
                  <c:v>0</c:v>
                </c:pt>
                <c:pt idx="7">
                  <c:v>0.01</c:v>
                </c:pt>
              </c:numCache>
            </c:numRef>
          </c:val>
        </c:ser>
        <c:ser>
          <c:idx val="3"/>
          <c:order val="3"/>
          <c:tx>
            <c:strRef>
              <c:f>Arkusz1!$A$5</c:f>
              <c:strCache>
                <c:ptCount val="1"/>
                <c:pt idx="0">
                  <c:v>IV</c:v>
                </c:pt>
              </c:strCache>
            </c:strRef>
          </c:tx>
          <c:spPr>
            <a:solidFill>
              <a:schemeClr val="accent4"/>
            </a:solidFill>
            <a:ln>
              <a:noFill/>
            </a:ln>
            <a:effectLst/>
          </c:spPr>
          <c:invertIfNegative val="0"/>
          <c:cat>
            <c:strRef>
              <c:f>Arkusz1!$B$1:$I$1</c:f>
              <c:strCache>
                <c:ptCount val="8"/>
                <c:pt idx="0">
                  <c:v>Skołoszów 7</c:v>
                </c:pt>
                <c:pt idx="1">
                  <c:v>Trzebownisko 9</c:v>
                </c:pt>
                <c:pt idx="2">
                  <c:v>Grodzisko Dolne 22</c:v>
                </c:pt>
                <c:pt idx="3">
                  <c:v>Rzeszów 117</c:v>
                </c:pt>
                <c:pt idx="4">
                  <c:v>Jarosław 158</c:v>
                </c:pt>
                <c:pt idx="5">
                  <c:v>Tarnobrzeg 5</c:v>
                </c:pt>
                <c:pt idx="6">
                  <c:v>Wierzawice 4 (K. Moskwa)</c:v>
                </c:pt>
                <c:pt idx="7">
                  <c:v>Wierzawice 4 (K. Ormian)</c:v>
                </c:pt>
              </c:strCache>
            </c:strRef>
          </c:cat>
          <c:val>
            <c:numRef>
              <c:f>Arkusz1!$B$5:$I$5</c:f>
              <c:numCache>
                <c:formatCode>0%</c:formatCode>
                <c:ptCount val="8"/>
                <c:pt idx="0">
                  <c:v>0.02</c:v>
                </c:pt>
                <c:pt idx="1">
                  <c:v>0.04</c:v>
                </c:pt>
                <c:pt idx="2" formatCode="0.00%">
                  <c:v>3.0000000000000001E-3</c:v>
                </c:pt>
                <c:pt idx="3">
                  <c:v>0</c:v>
                </c:pt>
                <c:pt idx="4" formatCode="0.00%">
                  <c:v>1.4E-2</c:v>
                </c:pt>
                <c:pt idx="5" formatCode="0.00%">
                  <c:v>2.1600000000000001E-2</c:v>
                </c:pt>
                <c:pt idx="6">
                  <c:v>0.02</c:v>
                </c:pt>
                <c:pt idx="7">
                  <c:v>0.01</c:v>
                </c:pt>
              </c:numCache>
            </c:numRef>
          </c:val>
        </c:ser>
        <c:ser>
          <c:idx val="4"/>
          <c:order val="4"/>
          <c:tx>
            <c:strRef>
              <c:f>Arkusz1!$A$6</c:f>
              <c:strCache>
                <c:ptCount val="1"/>
                <c:pt idx="0">
                  <c:v>?</c:v>
                </c:pt>
              </c:strCache>
            </c:strRef>
          </c:tx>
          <c:spPr>
            <a:solidFill>
              <a:schemeClr val="accent5"/>
            </a:solidFill>
            <a:ln>
              <a:noFill/>
            </a:ln>
            <a:effectLst/>
          </c:spPr>
          <c:invertIfNegative val="0"/>
          <c:cat>
            <c:strRef>
              <c:f>Arkusz1!$B$1:$I$1</c:f>
              <c:strCache>
                <c:ptCount val="8"/>
                <c:pt idx="0">
                  <c:v>Skołoszów 7</c:v>
                </c:pt>
                <c:pt idx="1">
                  <c:v>Trzebownisko 9</c:v>
                </c:pt>
                <c:pt idx="2">
                  <c:v>Grodzisko Dolne 22</c:v>
                </c:pt>
                <c:pt idx="3">
                  <c:v>Rzeszów 117</c:v>
                </c:pt>
                <c:pt idx="4">
                  <c:v>Jarosław 158</c:v>
                </c:pt>
                <c:pt idx="5">
                  <c:v>Tarnobrzeg 5</c:v>
                </c:pt>
                <c:pt idx="6">
                  <c:v>Wierzawice 4 (K. Moskwa)</c:v>
                </c:pt>
                <c:pt idx="7">
                  <c:v>Wierzawice 4 (K. Ormian)</c:v>
                </c:pt>
              </c:strCache>
            </c:strRef>
          </c:cat>
          <c:val>
            <c:numRef>
              <c:f>Arkusz1!$B$6:$I$6</c:f>
              <c:numCache>
                <c:formatCode>0%</c:formatCode>
                <c:ptCount val="8"/>
                <c:pt idx="0">
                  <c:v>0.02</c:v>
                </c:pt>
                <c:pt idx="1">
                  <c:v>0.04</c:v>
                </c:pt>
                <c:pt idx="2">
                  <c:v>0.01</c:v>
                </c:pt>
                <c:pt idx="3">
                  <c:v>0.15</c:v>
                </c:pt>
                <c:pt idx="4" formatCode="0.00%">
                  <c:v>5.0999999999999997E-2</c:v>
                </c:pt>
                <c:pt idx="5" formatCode="0.00%">
                  <c:v>0.11890000000000001</c:v>
                </c:pt>
                <c:pt idx="6" formatCode="General">
                  <c:v>0</c:v>
                </c:pt>
                <c:pt idx="7" formatCode="0.00%">
                  <c:v>0</c:v>
                </c:pt>
              </c:numCache>
            </c:numRef>
          </c:val>
        </c:ser>
        <c:dLbls>
          <c:showLegendKey val="0"/>
          <c:showVal val="0"/>
          <c:showCatName val="0"/>
          <c:showSerName val="0"/>
          <c:showPercent val="0"/>
          <c:showBubbleSize val="0"/>
        </c:dLbls>
        <c:gapWidth val="150"/>
        <c:overlap val="100"/>
        <c:axId val="322318008"/>
        <c:axId val="323830040"/>
      </c:barChart>
      <c:catAx>
        <c:axId val="32231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23830040"/>
        <c:crosses val="autoZero"/>
        <c:auto val="1"/>
        <c:lblAlgn val="ctr"/>
        <c:lblOffset val="100"/>
        <c:noMultiLvlLbl val="0"/>
      </c:catAx>
      <c:valAx>
        <c:axId val="3238300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223180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legend>
    <c:plotVisOnly val="1"/>
    <c:dispBlanksAs val="gap"/>
    <c:showDLblsOverMax val="0"/>
  </c:chart>
  <c:spPr>
    <a:noFill/>
    <a:ln>
      <a:noFill/>
    </a:ln>
    <a:effectLst/>
  </c:spPr>
  <c:txPr>
    <a:bodyPr/>
    <a:lstStyle/>
    <a:p>
      <a:pPr>
        <a:defRPr/>
      </a:pPr>
      <a:endParaRPr lang="pl-P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Arkusz6!$A$4</c:f>
              <c:strCache>
                <c:ptCount val="1"/>
                <c:pt idx="0">
                  <c:v>I</c:v>
                </c:pt>
              </c:strCache>
            </c:strRef>
          </c:tx>
          <c:spPr>
            <a:solidFill>
              <a:schemeClr val="accent1"/>
            </a:solidFill>
            <a:ln>
              <a:noFill/>
            </a:ln>
            <a:effectLst/>
          </c:spPr>
          <c:invertIfNegative val="0"/>
          <c:cat>
            <c:strRef>
              <c:f>Arkusz6!$B$3:$M$3</c:f>
              <c:strCache>
                <c:ptCount val="12"/>
                <c:pt idx="0">
                  <c:v>Wierzawice 4 </c:v>
                </c:pt>
                <c:pt idx="1">
                  <c:v>Rzeszów 117 </c:v>
                </c:pt>
                <c:pt idx="2">
                  <c:v>Białobrzegi 5 </c:v>
                </c:pt>
                <c:pt idx="3">
                  <c:v>Grodzisko Dolne 22 </c:v>
                </c:pt>
                <c:pt idx="4">
                  <c:v>Trzęsówka </c:v>
                </c:pt>
                <c:pt idx="5">
                  <c:v>Tarnobrzeg-Zakrzów 1 </c:v>
                </c:pt>
                <c:pt idx="6">
                  <c:v>Czarna 6 </c:v>
                </c:pt>
                <c:pt idx="7">
                  <c:v>Babicha 6 </c:v>
                </c:pt>
                <c:pt idx="8">
                  <c:v>Kliszów 3</c:v>
                </c:pt>
                <c:pt idx="9">
                  <c:v>Ostrowy Tuszowskie 1 </c:v>
                </c:pt>
                <c:pt idx="10">
                  <c:v>Zamiechów 18 </c:v>
                </c:pt>
                <c:pt idx="11">
                  <c:v>Tarnobrzeg 5</c:v>
                </c:pt>
              </c:strCache>
            </c:strRef>
          </c:cat>
          <c:val>
            <c:numRef>
              <c:f>Arkusz6!$B$4:$M$4</c:f>
              <c:numCache>
                <c:formatCode>0.00</c:formatCode>
                <c:ptCount val="12"/>
                <c:pt idx="0" formatCode="General">
                  <c:v>5.0999999999999996</c:v>
                </c:pt>
                <c:pt idx="1">
                  <c:v>0.18321729571271528</c:v>
                </c:pt>
                <c:pt idx="2" formatCode="General">
                  <c:v>1.2</c:v>
                </c:pt>
                <c:pt idx="3" formatCode="General">
                  <c:v>1.6</c:v>
                </c:pt>
                <c:pt idx="4" formatCode="General">
                  <c:v>16.100000000000001</c:v>
                </c:pt>
                <c:pt idx="5" formatCode="General">
                  <c:v>9.1999999999999993</c:v>
                </c:pt>
                <c:pt idx="6" formatCode="General">
                  <c:v>0.4</c:v>
                </c:pt>
                <c:pt idx="7" formatCode="General">
                  <c:v>0.2</c:v>
                </c:pt>
                <c:pt idx="8" formatCode="General">
                  <c:v>5.0999999999999996</c:v>
                </c:pt>
                <c:pt idx="9" formatCode="General">
                  <c:v>8.1</c:v>
                </c:pt>
                <c:pt idx="10" formatCode="General">
                  <c:v>1.6</c:v>
                </c:pt>
                <c:pt idx="11" formatCode="General">
                  <c:v>1.98</c:v>
                </c:pt>
              </c:numCache>
            </c:numRef>
          </c:val>
        </c:ser>
        <c:ser>
          <c:idx val="1"/>
          <c:order val="1"/>
          <c:tx>
            <c:strRef>
              <c:f>Arkusz6!$A$5</c:f>
              <c:strCache>
                <c:ptCount val="1"/>
                <c:pt idx="0">
                  <c:v>II</c:v>
                </c:pt>
              </c:strCache>
            </c:strRef>
          </c:tx>
          <c:spPr>
            <a:solidFill>
              <a:schemeClr val="accent2"/>
            </a:solidFill>
            <a:ln>
              <a:noFill/>
            </a:ln>
            <a:effectLst/>
          </c:spPr>
          <c:invertIfNegative val="0"/>
          <c:cat>
            <c:strRef>
              <c:f>Arkusz6!$B$3:$M$3</c:f>
              <c:strCache>
                <c:ptCount val="12"/>
                <c:pt idx="0">
                  <c:v>Wierzawice 4 </c:v>
                </c:pt>
                <c:pt idx="1">
                  <c:v>Rzeszów 117 </c:v>
                </c:pt>
                <c:pt idx="2">
                  <c:v>Białobrzegi 5 </c:v>
                </c:pt>
                <c:pt idx="3">
                  <c:v>Grodzisko Dolne 22 </c:v>
                </c:pt>
                <c:pt idx="4">
                  <c:v>Trzęsówka </c:v>
                </c:pt>
                <c:pt idx="5">
                  <c:v>Tarnobrzeg-Zakrzów 1 </c:v>
                </c:pt>
                <c:pt idx="6">
                  <c:v>Czarna 6 </c:v>
                </c:pt>
                <c:pt idx="7">
                  <c:v>Babicha 6 </c:v>
                </c:pt>
                <c:pt idx="8">
                  <c:v>Kliszów 3</c:v>
                </c:pt>
                <c:pt idx="9">
                  <c:v>Ostrowy Tuszowskie 1 </c:v>
                </c:pt>
                <c:pt idx="10">
                  <c:v>Zamiechów 18 </c:v>
                </c:pt>
                <c:pt idx="11">
                  <c:v>Tarnobrzeg 5</c:v>
                </c:pt>
              </c:strCache>
            </c:strRef>
          </c:cat>
          <c:val>
            <c:numRef>
              <c:f>Arkusz6!$B$5:$M$5</c:f>
              <c:numCache>
                <c:formatCode>0.00</c:formatCode>
                <c:ptCount val="12"/>
                <c:pt idx="0" formatCode="General">
                  <c:v>13</c:v>
                </c:pt>
                <c:pt idx="1">
                  <c:v>12.23891535360938</c:v>
                </c:pt>
                <c:pt idx="2" formatCode="General">
                  <c:v>2.8000000000000003</c:v>
                </c:pt>
                <c:pt idx="3" formatCode="General">
                  <c:v>7.7</c:v>
                </c:pt>
                <c:pt idx="4" formatCode="General">
                  <c:v>9.7000000000000011</c:v>
                </c:pt>
                <c:pt idx="5" formatCode="General">
                  <c:v>6.6000000000000005</c:v>
                </c:pt>
                <c:pt idx="6" formatCode="General">
                  <c:v>1.6</c:v>
                </c:pt>
                <c:pt idx="7" formatCode="General">
                  <c:v>0.6</c:v>
                </c:pt>
                <c:pt idx="8" formatCode="General">
                  <c:v>3</c:v>
                </c:pt>
                <c:pt idx="9" formatCode="General">
                  <c:v>8.5</c:v>
                </c:pt>
                <c:pt idx="10" formatCode="General">
                  <c:v>21.1</c:v>
                </c:pt>
                <c:pt idx="11" formatCode="General">
                  <c:v>8.7799999999999994</c:v>
                </c:pt>
              </c:numCache>
            </c:numRef>
          </c:val>
        </c:ser>
        <c:ser>
          <c:idx val="2"/>
          <c:order val="2"/>
          <c:tx>
            <c:strRef>
              <c:f>Arkusz6!$A$6</c:f>
              <c:strCache>
                <c:ptCount val="1"/>
                <c:pt idx="0">
                  <c:v>III</c:v>
                </c:pt>
              </c:strCache>
            </c:strRef>
          </c:tx>
          <c:spPr>
            <a:solidFill>
              <a:schemeClr val="tx1">
                <a:lumMod val="75000"/>
                <a:lumOff val="25000"/>
              </a:schemeClr>
            </a:solidFill>
            <a:ln>
              <a:noFill/>
            </a:ln>
            <a:effectLst/>
          </c:spPr>
          <c:invertIfNegative val="0"/>
          <c:cat>
            <c:strRef>
              <c:f>Arkusz6!$B$3:$M$3</c:f>
              <c:strCache>
                <c:ptCount val="12"/>
                <c:pt idx="0">
                  <c:v>Wierzawice 4 </c:v>
                </c:pt>
                <c:pt idx="1">
                  <c:v>Rzeszów 117 </c:v>
                </c:pt>
                <c:pt idx="2">
                  <c:v>Białobrzegi 5 </c:v>
                </c:pt>
                <c:pt idx="3">
                  <c:v>Grodzisko Dolne 22 </c:v>
                </c:pt>
                <c:pt idx="4">
                  <c:v>Trzęsówka </c:v>
                </c:pt>
                <c:pt idx="5">
                  <c:v>Tarnobrzeg-Zakrzów 1 </c:v>
                </c:pt>
                <c:pt idx="6">
                  <c:v>Czarna 6 </c:v>
                </c:pt>
                <c:pt idx="7">
                  <c:v>Babicha 6 </c:v>
                </c:pt>
                <c:pt idx="8">
                  <c:v>Kliszów 3</c:v>
                </c:pt>
                <c:pt idx="9">
                  <c:v>Ostrowy Tuszowskie 1 </c:v>
                </c:pt>
                <c:pt idx="10">
                  <c:v>Zamiechów 18 </c:v>
                </c:pt>
                <c:pt idx="11">
                  <c:v>Tarnobrzeg 5</c:v>
                </c:pt>
              </c:strCache>
            </c:strRef>
          </c:cat>
          <c:val>
            <c:numRef>
              <c:f>Arkusz6!$B$6:$M$6</c:f>
              <c:numCache>
                <c:formatCode>0.00</c:formatCode>
                <c:ptCount val="12"/>
                <c:pt idx="0" formatCode="General">
                  <c:v>79.7</c:v>
                </c:pt>
                <c:pt idx="1">
                  <c:v>78.197141810186878</c:v>
                </c:pt>
                <c:pt idx="2" formatCode="General">
                  <c:v>88.6</c:v>
                </c:pt>
                <c:pt idx="3" formatCode="General">
                  <c:v>82.199999999999989</c:v>
                </c:pt>
                <c:pt idx="4" formatCode="General">
                  <c:v>70.8</c:v>
                </c:pt>
                <c:pt idx="5" formatCode="General">
                  <c:v>79</c:v>
                </c:pt>
                <c:pt idx="6" formatCode="General">
                  <c:v>96.3</c:v>
                </c:pt>
                <c:pt idx="7" formatCode="General">
                  <c:v>98.5</c:v>
                </c:pt>
                <c:pt idx="8" formatCode="General">
                  <c:v>83.6</c:v>
                </c:pt>
                <c:pt idx="9" formatCode="General">
                  <c:v>81.699999999999989</c:v>
                </c:pt>
                <c:pt idx="10" formatCode="General">
                  <c:v>70.2</c:v>
                </c:pt>
                <c:pt idx="11" formatCode="General">
                  <c:v>64.02</c:v>
                </c:pt>
              </c:numCache>
            </c:numRef>
          </c:val>
        </c:ser>
        <c:ser>
          <c:idx val="3"/>
          <c:order val="3"/>
          <c:tx>
            <c:strRef>
              <c:f>Arkusz6!$A$7</c:f>
              <c:strCache>
                <c:ptCount val="1"/>
                <c:pt idx="0">
                  <c:v>IV</c:v>
                </c:pt>
              </c:strCache>
            </c:strRef>
          </c:tx>
          <c:spPr>
            <a:solidFill>
              <a:schemeClr val="accent4"/>
            </a:solidFill>
            <a:ln>
              <a:noFill/>
            </a:ln>
            <a:effectLst/>
          </c:spPr>
          <c:invertIfNegative val="0"/>
          <c:cat>
            <c:strRef>
              <c:f>Arkusz6!$B$3:$M$3</c:f>
              <c:strCache>
                <c:ptCount val="12"/>
                <c:pt idx="0">
                  <c:v>Wierzawice 4 </c:v>
                </c:pt>
                <c:pt idx="1">
                  <c:v>Rzeszów 117 </c:v>
                </c:pt>
                <c:pt idx="2">
                  <c:v>Białobrzegi 5 </c:v>
                </c:pt>
                <c:pt idx="3">
                  <c:v>Grodzisko Dolne 22 </c:v>
                </c:pt>
                <c:pt idx="4">
                  <c:v>Trzęsówka </c:v>
                </c:pt>
                <c:pt idx="5">
                  <c:v>Tarnobrzeg-Zakrzów 1 </c:v>
                </c:pt>
                <c:pt idx="6">
                  <c:v>Czarna 6 </c:v>
                </c:pt>
                <c:pt idx="7">
                  <c:v>Babicha 6 </c:v>
                </c:pt>
                <c:pt idx="8">
                  <c:v>Kliszów 3</c:v>
                </c:pt>
                <c:pt idx="9">
                  <c:v>Ostrowy Tuszowskie 1 </c:v>
                </c:pt>
                <c:pt idx="10">
                  <c:v>Zamiechów 18 </c:v>
                </c:pt>
                <c:pt idx="11">
                  <c:v>Tarnobrzeg 5</c:v>
                </c:pt>
              </c:strCache>
            </c:strRef>
          </c:cat>
          <c:val>
            <c:numRef>
              <c:f>Arkusz6!$B$7:$M$7</c:f>
              <c:numCache>
                <c:formatCode>0.00</c:formatCode>
                <c:ptCount val="12"/>
                <c:pt idx="0" formatCode="General">
                  <c:v>0.70000000000000007</c:v>
                </c:pt>
                <c:pt idx="1">
                  <c:v>3.774276291681935</c:v>
                </c:pt>
                <c:pt idx="2" formatCode="General">
                  <c:v>3.2</c:v>
                </c:pt>
                <c:pt idx="3" formatCode="General">
                  <c:v>4</c:v>
                </c:pt>
                <c:pt idx="4" formatCode="General">
                  <c:v>0</c:v>
                </c:pt>
                <c:pt idx="5" formatCode="General">
                  <c:v>0</c:v>
                </c:pt>
                <c:pt idx="6" formatCode="General">
                  <c:v>1.7000000000000002</c:v>
                </c:pt>
                <c:pt idx="7" formatCode="General">
                  <c:v>0.7</c:v>
                </c:pt>
                <c:pt idx="8" formatCode="General">
                  <c:v>4.2</c:v>
                </c:pt>
                <c:pt idx="9" formatCode="General">
                  <c:v>1.7000000000000002</c:v>
                </c:pt>
                <c:pt idx="10" formatCode="General">
                  <c:v>5.2</c:v>
                </c:pt>
                <c:pt idx="11" formatCode="General">
                  <c:v>4.25</c:v>
                </c:pt>
              </c:numCache>
            </c:numRef>
          </c:val>
        </c:ser>
        <c:ser>
          <c:idx val="4"/>
          <c:order val="4"/>
          <c:tx>
            <c:strRef>
              <c:f>Arkusz6!$A$8</c:f>
              <c:strCache>
                <c:ptCount val="1"/>
                <c:pt idx="0">
                  <c:v>?</c:v>
                </c:pt>
              </c:strCache>
            </c:strRef>
          </c:tx>
          <c:spPr>
            <a:solidFill>
              <a:schemeClr val="accent5"/>
            </a:solidFill>
            <a:ln>
              <a:noFill/>
            </a:ln>
            <a:effectLst/>
          </c:spPr>
          <c:invertIfNegative val="0"/>
          <c:cat>
            <c:strRef>
              <c:f>Arkusz6!$B$3:$M$3</c:f>
              <c:strCache>
                <c:ptCount val="12"/>
                <c:pt idx="0">
                  <c:v>Wierzawice 4 </c:v>
                </c:pt>
                <c:pt idx="1">
                  <c:v>Rzeszów 117 </c:v>
                </c:pt>
                <c:pt idx="2">
                  <c:v>Białobrzegi 5 </c:v>
                </c:pt>
                <c:pt idx="3">
                  <c:v>Grodzisko Dolne 22 </c:v>
                </c:pt>
                <c:pt idx="4">
                  <c:v>Trzęsówka </c:v>
                </c:pt>
                <c:pt idx="5">
                  <c:v>Tarnobrzeg-Zakrzów 1 </c:v>
                </c:pt>
                <c:pt idx="6">
                  <c:v>Czarna 6 </c:v>
                </c:pt>
                <c:pt idx="7">
                  <c:v>Babicha 6 </c:v>
                </c:pt>
                <c:pt idx="8">
                  <c:v>Kliszów 3</c:v>
                </c:pt>
                <c:pt idx="9">
                  <c:v>Ostrowy Tuszowskie 1 </c:v>
                </c:pt>
                <c:pt idx="10">
                  <c:v>Zamiechów 18 </c:v>
                </c:pt>
                <c:pt idx="11">
                  <c:v>Tarnobrzeg 5</c:v>
                </c:pt>
              </c:strCache>
            </c:strRef>
          </c:cat>
          <c:val>
            <c:numRef>
              <c:f>Arkusz6!$B$8:$M$8</c:f>
              <c:numCache>
                <c:formatCode>0.00</c:formatCode>
                <c:ptCount val="12"/>
                <c:pt idx="0" formatCode="General">
                  <c:v>1.5</c:v>
                </c:pt>
                <c:pt idx="1">
                  <c:v>5.6064492488090876</c:v>
                </c:pt>
                <c:pt idx="2" formatCode="General">
                  <c:v>4.2</c:v>
                </c:pt>
                <c:pt idx="3" formatCode="General">
                  <c:v>4.5</c:v>
                </c:pt>
                <c:pt idx="4" formatCode="General">
                  <c:v>3.4000000000000004</c:v>
                </c:pt>
                <c:pt idx="5" formatCode="General">
                  <c:v>5.2</c:v>
                </c:pt>
                <c:pt idx="6" formatCode="General">
                  <c:v>0</c:v>
                </c:pt>
                <c:pt idx="7" formatCode="General">
                  <c:v>0</c:v>
                </c:pt>
                <c:pt idx="8" formatCode="General">
                  <c:v>4.1000000000000005</c:v>
                </c:pt>
                <c:pt idx="9" formatCode="General">
                  <c:v>0</c:v>
                </c:pt>
                <c:pt idx="10" formatCode="General">
                  <c:v>1.9</c:v>
                </c:pt>
                <c:pt idx="11" formatCode="General">
                  <c:v>20.96</c:v>
                </c:pt>
              </c:numCache>
            </c:numRef>
          </c:val>
        </c:ser>
        <c:dLbls>
          <c:showLegendKey val="0"/>
          <c:showVal val="0"/>
          <c:showCatName val="0"/>
          <c:showSerName val="0"/>
          <c:showPercent val="0"/>
          <c:showBubbleSize val="0"/>
        </c:dLbls>
        <c:gapWidth val="219"/>
        <c:overlap val="100"/>
        <c:axId val="323929376"/>
        <c:axId val="324023608"/>
      </c:barChart>
      <c:catAx>
        <c:axId val="323929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24023608"/>
        <c:crosses val="autoZero"/>
        <c:auto val="1"/>
        <c:lblAlgn val="ctr"/>
        <c:lblOffset val="100"/>
        <c:noMultiLvlLbl val="0"/>
      </c:catAx>
      <c:valAx>
        <c:axId val="324023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239293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legend>
    <c:plotVisOnly val="1"/>
    <c:dispBlanksAs val="gap"/>
    <c:showDLblsOverMax val="0"/>
  </c:chart>
  <c:spPr>
    <a:noFill/>
    <a:ln>
      <a:noFill/>
    </a:ln>
    <a:effectLst/>
  </c:spPr>
  <c:txPr>
    <a:bodyPr/>
    <a:lstStyle/>
    <a:p>
      <a:pPr>
        <a:defRPr/>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l-PL" smtClean="0"/>
              <a:t>Kliknij, aby edytować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273F6F0C-C97C-4B11-B453-0EBC44312C04}" type="datetimeFigureOut">
              <a:rPr lang="pl-PL" smtClean="0"/>
              <a:t>2017-03-12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572240D-E565-4F00-8520-FC213C32FBD4}"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8528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273F6F0C-C97C-4B11-B453-0EBC44312C04}" type="datetimeFigureOut">
              <a:rPr lang="pl-PL" smtClean="0"/>
              <a:t>2017-03-12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3434624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273F6F0C-C97C-4B11-B453-0EBC44312C04}" type="datetimeFigureOut">
              <a:rPr lang="pl-PL" smtClean="0"/>
              <a:t>2017-03-12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152241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273F6F0C-C97C-4B11-B453-0EBC44312C04}" type="datetimeFigureOut">
              <a:rPr lang="pl-PL" smtClean="0"/>
              <a:t>2017-03-12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1980541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pl-PL" smtClean="0"/>
              <a:t>Kliknij, aby edytować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273F6F0C-C97C-4B11-B453-0EBC44312C04}" type="datetimeFigureOut">
              <a:rPr lang="pl-PL" smtClean="0"/>
              <a:t>2017-03-12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8572240D-E565-4F00-8520-FC213C32FBD4}"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9612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273F6F0C-C97C-4B11-B453-0EBC44312C04}" type="datetimeFigureOut">
              <a:rPr lang="pl-PL" smtClean="0"/>
              <a:t>2017-03-12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292861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1097280" y="2582334"/>
            <a:ext cx="4937760" cy="3378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6217920" y="2582334"/>
            <a:ext cx="4937760" cy="3378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273F6F0C-C97C-4B11-B453-0EBC44312C04}" type="datetimeFigureOut">
              <a:rPr lang="pl-PL" smtClean="0"/>
              <a:t>2017-03-12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3253983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273F6F0C-C97C-4B11-B453-0EBC44312C04}" type="datetimeFigureOut">
              <a:rPr lang="pl-PL" smtClean="0"/>
              <a:t>2017-03-12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4013549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73F6F0C-C97C-4B11-B453-0EBC44312C04}" type="datetimeFigureOut">
              <a:rPr lang="pl-PL" smtClean="0"/>
              <a:t>2017-03-12</a:t>
            </a:fld>
            <a:endParaRPr lang="pl-P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pl-PL"/>
          </a:p>
        </p:txBody>
      </p:sp>
      <p:sp>
        <p:nvSpPr>
          <p:cNvPr id="9" name="Slide Number Placeholder 8"/>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894238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pl-PL" smtClean="0"/>
              <a:t>Kliknij, aby edytować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73F6F0C-C97C-4B11-B453-0EBC44312C04}" type="datetimeFigureOut">
              <a:rPr lang="pl-PL" smtClean="0"/>
              <a:t>2017-03-12</a:t>
            </a:fld>
            <a:endParaRPr lang="pl-P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pl-P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572240D-E565-4F00-8520-FC213C32FBD4}" type="slidenum">
              <a:rPr lang="pl-PL" smtClean="0"/>
              <a:t>‹#›</a:t>
            </a:fld>
            <a:endParaRPr lang="pl-PL"/>
          </a:p>
        </p:txBody>
      </p:sp>
    </p:spTree>
    <p:extLst>
      <p:ext uri="{BB962C8B-B14F-4D97-AF65-F5344CB8AC3E}">
        <p14:creationId xmlns:p14="http://schemas.microsoft.com/office/powerpoint/2010/main" val="2502108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273F6F0C-C97C-4B11-B453-0EBC44312C04}" type="datetimeFigureOut">
              <a:rPr lang="pl-PL" smtClean="0"/>
              <a:t>2017-03-12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8572240D-E565-4F00-8520-FC213C32FBD4}" type="slidenum">
              <a:rPr lang="pl-PL" smtClean="0"/>
              <a:t>‹#›</a:t>
            </a:fld>
            <a:endParaRPr lang="pl-PL"/>
          </a:p>
        </p:txBody>
      </p:sp>
    </p:spTree>
    <p:extLst>
      <p:ext uri="{BB962C8B-B14F-4D97-AF65-F5344CB8AC3E}">
        <p14:creationId xmlns:p14="http://schemas.microsoft.com/office/powerpoint/2010/main" val="4047944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pl-PL" smtClean="0"/>
              <a:t>Kliknij, aby edytować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73F6F0C-C97C-4B11-B453-0EBC44312C04}" type="datetimeFigureOut">
              <a:rPr lang="pl-PL" smtClean="0"/>
              <a:t>2017-03-12</a:t>
            </a:fld>
            <a:endParaRPr lang="pl-P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pl-P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572240D-E565-4F00-8520-FC213C32FBD4}" type="slidenum">
              <a:rPr lang="pl-PL" smtClean="0"/>
              <a:t>‹#›</a:t>
            </a:fld>
            <a:endParaRPr lang="pl-P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08127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Prostokąt 3"/>
          <p:cNvSpPr/>
          <p:nvPr/>
        </p:nvSpPr>
        <p:spPr>
          <a:xfrm>
            <a:off x="1307098" y="847754"/>
            <a:ext cx="10378624" cy="584775"/>
          </a:xfrm>
          <a:prstGeom prst="rect">
            <a:avLst/>
          </a:prstGeom>
        </p:spPr>
        <p:txBody>
          <a:bodyPr wrap="square">
            <a:spAutoFit/>
          </a:bodyPr>
          <a:lstStyle/>
          <a:p>
            <a:r>
              <a:rPr lang="pl-PL" sz="3200" i="1" dirty="0" smtClean="0">
                <a:latin typeface="Times New Roman" panose="02020603050405020304" pitchFamily="18" charset="0"/>
                <a:cs typeface="Times New Roman" panose="02020603050405020304" pitchFamily="18" charset="0"/>
              </a:rPr>
              <a:t>Osada z epoki brązu i wczesnej epoki żelaza w Tarnobrzegu</a:t>
            </a:r>
            <a:endParaRPr lang="pl-PL" sz="3200" i="1"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7950630" y="1844298"/>
            <a:ext cx="3518115" cy="923330"/>
          </a:xfrm>
          <a:prstGeom prst="rect">
            <a:avLst/>
          </a:prstGeom>
          <a:noFill/>
        </p:spPr>
        <p:txBody>
          <a:bodyPr wrap="square" rtlCol="0">
            <a:spAutoFit/>
          </a:bodyPr>
          <a:lstStyle/>
          <a:p>
            <a:r>
              <a:rPr lang="pl-PL" b="1" dirty="0" smtClean="0">
                <a:solidFill>
                  <a:srgbClr val="7030A0"/>
                </a:solidFill>
                <a:effectLst>
                  <a:outerShdw blurRad="38100" dist="38100" dir="2700000" algn="tl">
                    <a:srgbClr val="000000">
                      <a:alpha val="43137"/>
                    </a:srgbClr>
                  </a:outerShdw>
                </a:effectLst>
                <a:latin typeface="BookAntiqua"/>
              </a:rPr>
              <a:t>Wojciech Rajpold</a:t>
            </a:r>
          </a:p>
          <a:p>
            <a:pPr algn="r"/>
            <a:r>
              <a:rPr lang="pl-PL" b="1" dirty="0" smtClean="0">
                <a:solidFill>
                  <a:srgbClr val="7030A0"/>
                </a:solidFill>
                <a:effectLst>
                  <a:outerShdw blurRad="38100" dist="38100" dir="2700000" algn="tl">
                    <a:srgbClr val="000000">
                      <a:alpha val="43137"/>
                    </a:srgbClr>
                  </a:outerShdw>
                </a:effectLst>
                <a:latin typeface="BookAntiqua"/>
              </a:rPr>
              <a:t>Instytut archeologii UR</a:t>
            </a:r>
            <a:endParaRPr lang="pl-PL" b="1" dirty="0" smtClean="0">
              <a:solidFill>
                <a:srgbClr val="7030A0"/>
              </a:solidFill>
              <a:effectLst>
                <a:outerShdw blurRad="38100" dist="38100" dir="2700000" algn="tl">
                  <a:srgbClr val="000000">
                    <a:alpha val="43137"/>
                  </a:srgbClr>
                </a:outerShdw>
              </a:effectLst>
            </a:endParaRPr>
          </a:p>
          <a:p>
            <a:endParaRPr lang="pl-PL" dirty="0">
              <a:solidFill>
                <a:srgbClr val="7030A0"/>
              </a:solidFill>
            </a:endParaRPr>
          </a:p>
        </p:txBody>
      </p:sp>
    </p:spTree>
    <p:extLst>
      <p:ext uri="{BB962C8B-B14F-4D97-AF65-F5344CB8AC3E}">
        <p14:creationId xmlns:p14="http://schemas.microsoft.com/office/powerpoint/2010/main" val="487470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185033" y="849509"/>
            <a:ext cx="10058400" cy="939074"/>
          </a:xfrm>
        </p:spPr>
        <p:txBody>
          <a:bodyPr/>
          <a:lstStyle/>
          <a:p>
            <a:pPr algn="ctr"/>
            <a:r>
              <a:rPr lang="pl-PL" dirty="0"/>
              <a:t>Materiały </a:t>
            </a:r>
            <a:r>
              <a:rPr lang="pl-PL" dirty="0" smtClean="0"/>
              <a:t>TKŁ</a:t>
            </a:r>
            <a:endParaRPr lang="pl-PL" dirty="0"/>
          </a:p>
        </p:txBody>
      </p:sp>
      <p:sp>
        <p:nvSpPr>
          <p:cNvPr id="3" name="pole tekstowe 2"/>
          <p:cNvSpPr txBox="1"/>
          <p:nvPr/>
        </p:nvSpPr>
        <p:spPr>
          <a:xfrm>
            <a:off x="362857" y="1930577"/>
            <a:ext cx="11335264"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a:t>Zbiór materiałów ceramicznych liczył 350 fragmentów oraz 8 naczyń które zachowały się w całości lub możliwa była rekonstrukcja znacznej ich </a:t>
            </a:r>
            <a:r>
              <a:rPr lang="pl-PL" dirty="0" smtClean="0"/>
              <a:t>część.   Większość fragmentów ceramiki była bardzo rozdrobniona oraz silnie zniszczona. Nie wykluczone także iż część materiałów zaginęła (przynajmniej jednego naczynia nie udało się odnaleźć w zbiorach muzealnych).</a:t>
            </a:r>
            <a:endParaRPr lang="pl-PL" dirty="0"/>
          </a:p>
        </p:txBody>
      </p:sp>
      <p:graphicFrame>
        <p:nvGraphicFramePr>
          <p:cNvPr id="5" name="Wykres 4"/>
          <p:cNvGraphicFramePr>
            <a:graphicFrameLocks/>
          </p:cNvGraphicFramePr>
          <p:nvPr>
            <p:extLst>
              <p:ext uri="{D42A27DB-BD31-4B8C-83A1-F6EECF244321}">
                <p14:modId xmlns:p14="http://schemas.microsoft.com/office/powerpoint/2010/main" val="2319565306"/>
              </p:ext>
            </p:extLst>
          </p:nvPr>
        </p:nvGraphicFramePr>
        <p:xfrm>
          <a:off x="6741763" y="2692845"/>
          <a:ext cx="4956358" cy="3104333"/>
        </p:xfrm>
        <a:graphic>
          <a:graphicData uri="http://schemas.openxmlformats.org/drawingml/2006/chart">
            <c:chart xmlns:c="http://schemas.openxmlformats.org/drawingml/2006/chart" xmlns:r="http://schemas.openxmlformats.org/officeDocument/2006/relationships" r:id="rId2"/>
          </a:graphicData>
        </a:graphic>
      </p:graphicFrame>
      <p:sp>
        <p:nvSpPr>
          <p:cNvPr id="6" name="pole tekstowe 5"/>
          <p:cNvSpPr txBox="1"/>
          <p:nvPr/>
        </p:nvSpPr>
        <p:spPr>
          <a:xfrm>
            <a:off x="362855" y="3209775"/>
            <a:ext cx="6378907"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Pod względem ogólnej technologii materiały te nie odbiegały od innych materiałów osadowych TKŁ. Dominowały naczynia grupy III obustronnie brunatnoszare. </a:t>
            </a:r>
            <a:endParaRPr lang="pl-PL" dirty="0"/>
          </a:p>
        </p:txBody>
      </p:sp>
      <p:sp>
        <p:nvSpPr>
          <p:cNvPr id="8" name="Prostokąt 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9" name="Obraz 8"/>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2550937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5" grpId="0">
        <p:bldAsOne/>
      </p:bldGraphic>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185033" y="335042"/>
            <a:ext cx="10058400" cy="1450757"/>
          </a:xfrm>
        </p:spPr>
        <p:txBody>
          <a:bodyPr/>
          <a:lstStyle/>
          <a:p>
            <a:pPr algn="ctr"/>
            <a:r>
              <a:rPr lang="pl-PL" dirty="0"/>
              <a:t>Garnki jajowate</a:t>
            </a:r>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519" y="2005793"/>
            <a:ext cx="2641600" cy="3962400"/>
          </a:xfrm>
          <a:prstGeom prst="rect">
            <a:avLst/>
          </a:prstGeom>
        </p:spPr>
      </p:pic>
      <p:sp>
        <p:nvSpPr>
          <p:cNvPr id="5" name="pole tekstowe 4"/>
          <p:cNvSpPr txBox="1"/>
          <p:nvPr/>
        </p:nvSpPr>
        <p:spPr>
          <a:xfrm>
            <a:off x="577864" y="2113759"/>
            <a:ext cx="7416800"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Najliczniejsza forma to garnki jajowate, dla których mamy szereg analogii na większości stanowisk osadowych TKŁ (i nie tylko). Ich chronologie można odnosić w całości do III fazy rozwoju TKŁ.</a:t>
            </a:r>
            <a:endParaRPr lang="pl-PL" dirty="0"/>
          </a:p>
        </p:txBody>
      </p:sp>
      <p:sp>
        <p:nvSpPr>
          <p:cNvPr id="7" name="pole tekstowe 6"/>
          <p:cNvSpPr txBox="1"/>
          <p:nvPr/>
        </p:nvSpPr>
        <p:spPr>
          <a:xfrm>
            <a:off x="577864" y="3140508"/>
            <a:ext cx="7416800"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Ornamentyka to najczęściej otworki pod krawędzią wylewu wraz z rzędem dołków palcowych . Prócz tego pojawiały się guzki oraz listwy plastyczne.</a:t>
            </a:r>
            <a:endParaRPr lang="pl-PL" dirty="0"/>
          </a:p>
        </p:txBody>
      </p:sp>
      <p:pic>
        <p:nvPicPr>
          <p:cNvPr id="9" name="Obraz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840" y="3986993"/>
            <a:ext cx="3632020" cy="2421347"/>
          </a:xfrm>
          <a:prstGeom prst="rect">
            <a:avLst/>
          </a:prstGeom>
        </p:spPr>
      </p:pic>
      <p:sp>
        <p:nvSpPr>
          <p:cNvPr id="10" name="Prostokąt 9"/>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11" name="Obraz 10"/>
          <p:cNvPicPr>
            <a:picLocks noChangeAspect="1"/>
          </p:cNvPicPr>
          <p:nvPr/>
        </p:nvPicPr>
        <p:blipFill>
          <a:blip r:embed="rId4"/>
          <a:stretch>
            <a:fillRect/>
          </a:stretch>
        </p:blipFill>
        <p:spPr>
          <a:xfrm>
            <a:off x="233484" y="0"/>
            <a:ext cx="718065" cy="1089861"/>
          </a:xfrm>
          <a:prstGeom prst="rect">
            <a:avLst/>
          </a:prstGeom>
        </p:spPr>
      </p:pic>
      <p:pic>
        <p:nvPicPr>
          <p:cNvPr id="12" name="Obraz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09626" y="3119344"/>
            <a:ext cx="2956974" cy="1971316"/>
          </a:xfrm>
          <a:prstGeom prst="rect">
            <a:avLst/>
          </a:prstGeom>
        </p:spPr>
      </p:pic>
      <p:pic>
        <p:nvPicPr>
          <p:cNvPr id="13" name="Obraz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3562" y="3685324"/>
            <a:ext cx="4242144" cy="2828098"/>
          </a:xfrm>
          <a:prstGeom prst="rect">
            <a:avLst/>
          </a:prstGeom>
        </p:spPr>
      </p:pic>
      <p:pic>
        <p:nvPicPr>
          <p:cNvPr id="14" name="Obraz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65502" y="4810737"/>
            <a:ext cx="2985355" cy="1990236"/>
          </a:xfrm>
          <a:prstGeom prst="rect">
            <a:avLst/>
          </a:prstGeom>
        </p:spPr>
      </p:pic>
      <p:pic>
        <p:nvPicPr>
          <p:cNvPr id="15" name="Obraz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74236" y="4092075"/>
            <a:ext cx="3021893" cy="2014596"/>
          </a:xfrm>
          <a:prstGeom prst="rect">
            <a:avLst/>
          </a:prstGeom>
        </p:spPr>
      </p:pic>
    </p:spTree>
    <p:extLst>
      <p:ext uri="{BB962C8B-B14F-4D97-AF65-F5344CB8AC3E}">
        <p14:creationId xmlns:p14="http://schemas.microsoft.com/office/powerpoint/2010/main" val="113062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smtClean="0"/>
              <a:t>Misy</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5503" y="1376464"/>
            <a:ext cx="8217977" cy="5478651"/>
          </a:xfrm>
          <a:prstGeom prst="rect">
            <a:avLst/>
          </a:prstGeom>
        </p:spPr>
      </p:pic>
      <p:sp>
        <p:nvSpPr>
          <p:cNvPr id="6" name="pole tekstowe 5"/>
          <p:cNvSpPr txBox="1"/>
          <p:nvPr/>
        </p:nvSpPr>
        <p:spPr>
          <a:xfrm>
            <a:off x="387458" y="2023964"/>
            <a:ext cx="6509287" cy="1754326"/>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Zestaw mis z tego stanowiska był stosunkowo ubogi bez wątpienia najciekawsze była półkolista misa na pustej stópce pochodząca z obiektu 1 . Bardzo </a:t>
            </a:r>
            <a:r>
              <a:rPr lang="pl-PL" dirty="0"/>
              <a:t>podobne formy znamy ze </a:t>
            </a:r>
            <a:r>
              <a:rPr lang="pl-PL" dirty="0" smtClean="0"/>
              <a:t>stanowisk </a:t>
            </a:r>
            <a:r>
              <a:rPr lang="pl-PL" dirty="0"/>
              <a:t>w Zamiechowie 18 </a:t>
            </a:r>
            <a:r>
              <a:rPr lang="pl-PL" dirty="0" smtClean="0"/>
              <a:t>, Ostrowie Tuszowskim 1 czy Turbii.  Formę tę często odnosi się do wschodnich wpływów kulturowych i odnosi wyłącznie do III fazy rozwoju TKŁ. </a:t>
            </a:r>
            <a:endParaRPr lang="pl-PL" dirty="0"/>
          </a:p>
        </p:txBody>
      </p:sp>
      <p:pic>
        <p:nvPicPr>
          <p:cNvPr id="7" name="Obraz 6"/>
          <p:cNvPicPr>
            <a:picLocks noChangeAspect="1"/>
          </p:cNvPicPr>
          <p:nvPr/>
        </p:nvPicPr>
        <p:blipFill>
          <a:blip r:embed="rId4"/>
          <a:stretch>
            <a:fillRect/>
          </a:stretch>
        </p:blipFill>
        <p:spPr>
          <a:xfrm>
            <a:off x="9304491" y="5059708"/>
            <a:ext cx="2264669" cy="615697"/>
          </a:xfrm>
          <a:prstGeom prst="rect">
            <a:avLst/>
          </a:prstGeom>
        </p:spPr>
      </p:pic>
      <p:sp>
        <p:nvSpPr>
          <p:cNvPr id="8" name="pole tekstowe 7"/>
          <p:cNvSpPr txBox="1"/>
          <p:nvPr/>
        </p:nvSpPr>
        <p:spPr>
          <a:xfrm>
            <a:off x="387458" y="3813542"/>
            <a:ext cx="6509287"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Z III fazą związane były także dwa fragmenty wylewów mis o obustronnie pogrubionych wylewach, pochodzące z obiektu 4 i 5. Analogie dla nich znajdujemy na cmentarzysku w Trzęsówce.</a:t>
            </a:r>
            <a:endParaRPr lang="pl-PL" dirty="0"/>
          </a:p>
        </p:txBody>
      </p:sp>
      <p:pic>
        <p:nvPicPr>
          <p:cNvPr id="10" name="Obraz 9"/>
          <p:cNvPicPr>
            <a:picLocks noChangeAspect="1"/>
          </p:cNvPicPr>
          <p:nvPr/>
        </p:nvPicPr>
        <p:blipFill>
          <a:blip r:embed="rId5"/>
          <a:stretch>
            <a:fillRect/>
          </a:stretch>
        </p:blipFill>
        <p:spPr>
          <a:xfrm>
            <a:off x="7606752" y="5137432"/>
            <a:ext cx="1697739" cy="1075946"/>
          </a:xfrm>
          <a:prstGeom prst="rect">
            <a:avLst/>
          </a:prstGeom>
        </p:spPr>
      </p:pic>
      <p:pic>
        <p:nvPicPr>
          <p:cNvPr id="11" name="Obraz 10"/>
          <p:cNvPicPr>
            <a:picLocks noChangeAspect="1"/>
          </p:cNvPicPr>
          <p:nvPr/>
        </p:nvPicPr>
        <p:blipFill>
          <a:blip r:embed="rId6"/>
          <a:stretch>
            <a:fillRect/>
          </a:stretch>
        </p:blipFill>
        <p:spPr>
          <a:xfrm>
            <a:off x="9923236" y="5621527"/>
            <a:ext cx="1078994" cy="652273"/>
          </a:xfrm>
          <a:prstGeom prst="rect">
            <a:avLst/>
          </a:prstGeom>
        </p:spPr>
      </p:pic>
      <p:sp>
        <p:nvSpPr>
          <p:cNvPr id="12" name="pole tekstowe 11"/>
          <p:cNvSpPr txBox="1"/>
          <p:nvPr/>
        </p:nvSpPr>
        <p:spPr>
          <a:xfrm>
            <a:off x="387458" y="5059708"/>
            <a:ext cx="6676189"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Mamy jeszcze dwa fragmenty mis stożkowatych i zaokrąglonych te jednak nie stanowią materiałów datujących a analogie dla nich pojawiają się na większości stanowisk TKŁ.</a:t>
            </a:r>
            <a:endParaRPr lang="pl-PL" dirty="0"/>
          </a:p>
        </p:txBody>
      </p:sp>
    </p:spTree>
    <p:extLst>
      <p:ext uri="{BB962C8B-B14F-4D97-AF65-F5344CB8AC3E}">
        <p14:creationId xmlns:p14="http://schemas.microsoft.com/office/powerpoint/2010/main" val="1118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185033" y="364482"/>
            <a:ext cx="10058400" cy="1450757"/>
          </a:xfrm>
        </p:spPr>
        <p:txBody>
          <a:bodyPr/>
          <a:lstStyle/>
          <a:p>
            <a:pPr algn="ctr"/>
            <a:r>
              <a:rPr lang="pl-PL" dirty="0" smtClean="0"/>
              <a:t>Wazy</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smtClean="0">
                <a:latin typeface="BookAntiqua-Italic"/>
              </a:rPr>
              <a:t>	</a:t>
            </a:r>
            <a:r>
              <a:rPr lang="pl-PL" sz="1400" i="1" dirty="0" smtClean="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sp>
        <p:nvSpPr>
          <p:cNvPr id="7" name="pole tekstowe 6"/>
          <p:cNvSpPr txBox="1"/>
          <p:nvPr/>
        </p:nvSpPr>
        <p:spPr>
          <a:xfrm>
            <a:off x="233483" y="1917621"/>
            <a:ext cx="7876827"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Naczynia </a:t>
            </a:r>
            <a:r>
              <a:rPr lang="pl-PL" dirty="0" err="1" smtClean="0"/>
              <a:t>wazowate</a:t>
            </a:r>
            <a:r>
              <a:rPr lang="pl-PL" dirty="0" smtClean="0"/>
              <a:t> na tym stanowisku zaznaczyły się dwoma fragmentarycznie zachowanymi egzemplarzami o czarnych gładkich powierzchniach.</a:t>
            </a:r>
            <a:endParaRPr lang="pl-PL" dirty="0"/>
          </a:p>
        </p:txBody>
      </p:sp>
      <p:sp>
        <p:nvSpPr>
          <p:cNvPr id="8" name="pole tekstowe 7"/>
          <p:cNvSpPr txBox="1"/>
          <p:nvPr/>
        </p:nvSpPr>
        <p:spPr>
          <a:xfrm>
            <a:off x="233483" y="2642999"/>
            <a:ext cx="7749373" cy="2031325"/>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Pierwsza pochodziła z obiektu 1. Charakteryzowała się smukłym łagodnie dwustożkowatym wysoko załamanym brzuścem zdobiony nieregularnym rytymi kreskami. Ze względu na brak szyjki trudno tu o dokładne analogie niemniej zbliżone formy znamy z cmentarzysk w Pysznicy oraz Zbydniowie datowanych głównie w obrębie II fazy rozwoju TKŁ. Co jednak warte odnotowania nasza pojawiła się w tym samym obiekcie co żelazne szczypczyki w żadnym razie nie można jej więc odnosić do tej fazy.   </a:t>
            </a:r>
            <a:endParaRPr lang="pl-PL" dirty="0"/>
          </a:p>
        </p:txBody>
      </p:sp>
      <p:pic>
        <p:nvPicPr>
          <p:cNvPr id="10" name="Obraz 9"/>
          <p:cNvPicPr>
            <a:picLocks noChangeAspect="1"/>
          </p:cNvPicPr>
          <p:nvPr/>
        </p:nvPicPr>
        <p:blipFill>
          <a:blip r:embed="rId3"/>
          <a:stretch>
            <a:fillRect/>
          </a:stretch>
        </p:blipFill>
        <p:spPr>
          <a:xfrm>
            <a:off x="8110311" y="2092435"/>
            <a:ext cx="2890271" cy="3518120"/>
          </a:xfrm>
          <a:prstGeom prst="rect">
            <a:avLst/>
          </a:prstGeom>
        </p:spPr>
      </p:pic>
      <p:sp>
        <p:nvSpPr>
          <p:cNvPr id="11" name="pole tekstowe 10"/>
          <p:cNvSpPr txBox="1"/>
          <p:nvPr/>
        </p:nvSpPr>
        <p:spPr>
          <a:xfrm>
            <a:off x="329945" y="4674324"/>
            <a:ext cx="7652911"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Druga z warstwy kulturowej wykopu 6 również charakteryzowała się ornamentem rytych kresek na brzuścu ponadto szyjka była tu dwustożkowata.   Analogie znamy z cmentarzysk w Knapach i Mokrzyszowie i odnosi się głównie do początków III fazy rozwoju TKŁ.</a:t>
            </a:r>
            <a:endParaRPr lang="pl-PL" dirty="0"/>
          </a:p>
        </p:txBody>
      </p:sp>
    </p:spTree>
    <p:extLst>
      <p:ext uri="{BB962C8B-B14F-4D97-AF65-F5344CB8AC3E}">
        <p14:creationId xmlns:p14="http://schemas.microsoft.com/office/powerpoint/2010/main" val="243136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066800" y="364481"/>
            <a:ext cx="10058400" cy="1450757"/>
          </a:xfrm>
        </p:spPr>
        <p:txBody>
          <a:bodyPr/>
          <a:lstStyle/>
          <a:p>
            <a:pPr algn="ctr"/>
            <a:r>
              <a:rPr lang="pl-PL" dirty="0" smtClean="0"/>
              <a:t>Talerze-placki</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sp>
        <p:nvSpPr>
          <p:cNvPr id="5" name="pole tekstowe 4"/>
          <p:cNvSpPr txBox="1"/>
          <p:nvPr/>
        </p:nvSpPr>
        <p:spPr>
          <a:xfrm>
            <a:off x="233484" y="2249714"/>
            <a:ext cx="5340002" cy="1582057"/>
          </a:xfrm>
          <a:prstGeom prst="rect">
            <a:avLst/>
          </a:prstGeom>
          <a:noFill/>
        </p:spPr>
        <p:txBody>
          <a:bodyPr wrap="square" rtlCol="0">
            <a:spAutoFit/>
          </a:bodyPr>
          <a:lstStyle/>
          <a:p>
            <a:endParaRPr lang="pl-PL" dirty="0"/>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87657" y="1815238"/>
            <a:ext cx="5202812" cy="3468542"/>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4422" y="3549509"/>
            <a:ext cx="6144985" cy="4096658"/>
          </a:xfrm>
          <a:prstGeom prst="rect">
            <a:avLst/>
          </a:prstGeom>
        </p:spPr>
      </p:pic>
      <p:sp>
        <p:nvSpPr>
          <p:cNvPr id="8" name="pole tekstowe 7"/>
          <p:cNvSpPr txBox="1"/>
          <p:nvPr/>
        </p:nvSpPr>
        <p:spPr>
          <a:xfrm>
            <a:off x="592516" y="2179720"/>
            <a:ext cx="7510281" cy="2585323"/>
          </a:xfrm>
          <a:prstGeom prst="rect">
            <a:avLst/>
          </a:prstGeom>
          <a:noFill/>
        </p:spPr>
        <p:txBody>
          <a:bodyPr wrap="square" rtlCol="0">
            <a:spAutoFit/>
          </a:bodyPr>
          <a:lstStyle/>
          <a:p>
            <a:pPr marL="285750" indent="-285750">
              <a:buFont typeface="Wingdings" panose="05000000000000000000" pitchFamily="2" charset="2"/>
              <a:buChar char="Ø"/>
            </a:pPr>
            <a:r>
              <a:rPr lang="pl-PL" dirty="0"/>
              <a:t>Bardzo ciekawą formą spotykaną głównie na osadach są tzw. talerze-placki, które na naszym stanowisku objawiły się pięcioma </a:t>
            </a:r>
            <a:r>
              <a:rPr lang="pl-PL" dirty="0" smtClean="0"/>
              <a:t>fragmentami. Forma ta była niekiedy zdobiona odciskami palcowymi. Pod względem technologii można tu było dostrzec pewne różnice (stosunkowo duży udział naczyń z szamotem ceramicznym) względem pozostałych naczyń. Warto też odnotować iż niekiedy łączy się je z wytwórczością metalurgiczną. Co do analogii to jak mówiono jest to forma bardzo charakterystyczna dla osad (np. Grodziska </a:t>
            </a:r>
            <a:r>
              <a:rPr lang="pl-PL" dirty="0"/>
              <a:t>Dolnego </a:t>
            </a:r>
            <a:r>
              <a:rPr lang="pl-PL" dirty="0" smtClean="0"/>
              <a:t>22, Jarosław 158, Rzeszów 117, Zamiechowa 18) TKŁ głównie z jej III fazy rozwoju. </a:t>
            </a:r>
            <a:endParaRPr lang="pl-PL" dirty="0"/>
          </a:p>
        </p:txBody>
      </p:sp>
    </p:spTree>
    <p:extLst>
      <p:ext uri="{BB962C8B-B14F-4D97-AF65-F5344CB8AC3E}">
        <p14:creationId xmlns:p14="http://schemas.microsoft.com/office/powerpoint/2010/main" val="409391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smtClean="0"/>
              <a:t>Zabytki metalowe</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11437"/>
            <a:ext cx="7508931" cy="5005954"/>
          </a:xfrm>
          <a:prstGeom prst="rect">
            <a:avLst/>
          </a:prstGeom>
        </p:spPr>
      </p:pic>
      <p:pic>
        <p:nvPicPr>
          <p:cNvPr id="6" name="Obraz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13464" y="2317251"/>
            <a:ext cx="8703048" cy="5802032"/>
          </a:xfrm>
          <a:prstGeom prst="rect">
            <a:avLst/>
          </a:prstGeom>
        </p:spPr>
      </p:pic>
      <p:sp>
        <p:nvSpPr>
          <p:cNvPr id="8" name="pole tekstowe 7"/>
          <p:cNvSpPr txBox="1"/>
          <p:nvPr/>
        </p:nvSpPr>
        <p:spPr>
          <a:xfrm>
            <a:off x="411480" y="2080260"/>
            <a:ext cx="9530806"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Zabytki metalowe z tego stanowiska nie prezentują się specjalnie licznie mamy tu brązowe i żelazne szczypczyki z obiektu 1 oraz brązowy </a:t>
            </a:r>
            <a:r>
              <a:rPr lang="pl-PL" dirty="0" err="1" smtClean="0"/>
              <a:t>skręcik</a:t>
            </a:r>
            <a:r>
              <a:rPr lang="pl-PL" dirty="0"/>
              <a:t> </a:t>
            </a:r>
            <a:r>
              <a:rPr lang="pl-PL" dirty="0" smtClean="0"/>
              <a:t>z warstwy kulturowej wykopu 6</a:t>
            </a:r>
            <a:endParaRPr lang="pl-PL" dirty="0"/>
          </a:p>
        </p:txBody>
      </p:sp>
      <p:sp>
        <p:nvSpPr>
          <p:cNvPr id="9" name="pole tekstowe 8"/>
          <p:cNvSpPr txBox="1"/>
          <p:nvPr/>
        </p:nvSpPr>
        <p:spPr>
          <a:xfrm>
            <a:off x="411480" y="2726591"/>
            <a:ext cx="8035834" cy="1477328"/>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Co do brązowych i żelaznych szczypczyków to najbliższe analogie znamy z osady w Zawadzie i domniemanego cmentarzyska w Dybkowie. Zasadniczo surowiec żelazny wskazuje nam tutaj jednoznacznie na okres halsztacki samo pojawienie się żelaza datuje się na okres </a:t>
            </a:r>
            <a:r>
              <a:rPr lang="pl-PL" dirty="0" err="1" smtClean="0"/>
              <a:t>HaD</a:t>
            </a:r>
            <a:r>
              <a:rPr lang="pl-PL" dirty="0" smtClean="0"/>
              <a:t> niemniej znamy pojedyncze przedmioty żelazne datowane już w obrębie </a:t>
            </a:r>
            <a:r>
              <a:rPr lang="pl-PL" dirty="0" err="1" smtClean="0"/>
              <a:t>HaC</a:t>
            </a:r>
            <a:r>
              <a:rPr lang="pl-PL" dirty="0" smtClean="0"/>
              <a:t>.    </a:t>
            </a:r>
            <a:endParaRPr lang="pl-PL" dirty="0"/>
          </a:p>
        </p:txBody>
      </p:sp>
      <p:sp>
        <p:nvSpPr>
          <p:cNvPr id="10" name="pole tekstowe 9"/>
          <p:cNvSpPr txBox="1"/>
          <p:nvPr/>
        </p:nvSpPr>
        <p:spPr>
          <a:xfrm>
            <a:off x="411480" y="4166048"/>
            <a:ext cx="8035834"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Brązowy </a:t>
            </a:r>
            <a:r>
              <a:rPr lang="pl-PL" dirty="0" err="1" smtClean="0"/>
              <a:t>skręcik</a:t>
            </a:r>
            <a:r>
              <a:rPr lang="pl-PL" dirty="0" smtClean="0"/>
              <a:t> charakteryzował się jednym końcem w postaci spiralnego uszka, a drugim zaostrzonym. Analogie odszukujemy na cmentarzyskach w Trzęsówce 1, </a:t>
            </a:r>
            <a:r>
              <a:rPr lang="pl-PL" dirty="0"/>
              <a:t>Kłyżowie </a:t>
            </a:r>
            <a:r>
              <a:rPr lang="pl-PL" dirty="0" smtClean="0"/>
              <a:t>2, </a:t>
            </a:r>
            <a:r>
              <a:rPr lang="pl-PL" dirty="0"/>
              <a:t>Mokrzyszowie </a:t>
            </a:r>
            <a:r>
              <a:rPr lang="pl-PL" dirty="0" smtClean="0"/>
              <a:t>2 i datuje głównie na III fazę rozwoju TKŁ</a:t>
            </a:r>
            <a:endParaRPr lang="pl-PL" dirty="0"/>
          </a:p>
        </p:txBody>
      </p:sp>
    </p:spTree>
    <p:extLst>
      <p:ext uri="{BB962C8B-B14F-4D97-AF65-F5344CB8AC3E}">
        <p14:creationId xmlns:p14="http://schemas.microsoft.com/office/powerpoint/2010/main" val="3624220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smtClean="0"/>
              <a:t>Zabytki kamienne</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a:t>
            </a:r>
            <a:r>
              <a:rPr lang="pl-PL" sz="1400" i="1" dirty="0" smtClean="0">
                <a:latin typeface="Times New Roman" panose="02020603050405020304" pitchFamily="18" charset="0"/>
                <a:cs typeface="Times New Roman" panose="02020603050405020304" pitchFamily="18" charset="0"/>
              </a:rPr>
              <a:t>Tarnobrzegu</a:t>
            </a:r>
            <a:endParaRPr lang="pl-PL" sz="1400" i="1" dirty="0">
              <a:latin typeface="Times New Roman" panose="02020603050405020304" pitchFamily="18" charset="0"/>
              <a:cs typeface="Times New Roman" panose="02020603050405020304" pitchFamily="18" charset="0"/>
            </a:endParaRP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pic>
        <p:nvPicPr>
          <p:cNvPr id="5" name="Obraz 4"/>
          <p:cNvPicPr>
            <a:picLocks noChangeAspect="1"/>
          </p:cNvPicPr>
          <p:nvPr/>
        </p:nvPicPr>
        <p:blipFill>
          <a:blip r:embed="rId3"/>
          <a:stretch>
            <a:fillRect/>
          </a:stretch>
        </p:blipFill>
        <p:spPr>
          <a:xfrm>
            <a:off x="9014457" y="2023964"/>
            <a:ext cx="2758446" cy="3904496"/>
          </a:xfrm>
          <a:prstGeom prst="rect">
            <a:avLst/>
          </a:prstGeom>
        </p:spPr>
      </p:pic>
      <p:sp>
        <p:nvSpPr>
          <p:cNvPr id="7" name="pole tekstowe 6"/>
          <p:cNvSpPr txBox="1"/>
          <p:nvPr/>
        </p:nvSpPr>
        <p:spPr>
          <a:xfrm>
            <a:off x="592516" y="2023964"/>
            <a:ext cx="8289137"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a:t>W obiekcie 3, odnaleziono fragment kamienia </a:t>
            </a:r>
            <a:r>
              <a:rPr lang="pl-PL" dirty="0" smtClean="0"/>
              <a:t>żarnowego wykonane z granitowej skały. </a:t>
            </a:r>
            <a:r>
              <a:rPr lang="pl-PL" dirty="0"/>
              <a:t>Analogiczne Rozcieracze pochodzą z osad z Turbii 2, Rzeczycy Długiej 2, Woli Zdakowskiej 1 </a:t>
            </a:r>
            <a:r>
              <a:rPr lang="pl-PL" dirty="0" smtClean="0"/>
              <a:t>i Zawady. </a:t>
            </a:r>
            <a:r>
              <a:rPr lang="pl-PL" dirty="0"/>
              <a:t>Wszystkie datuje się na okres Halsztacki i na ten sam czasokres należy datować omawiany kamień żarnowy</a:t>
            </a:r>
            <a:r>
              <a:rPr lang="pl-PL" dirty="0" smtClean="0"/>
              <a:t>.</a:t>
            </a:r>
            <a:endParaRPr lang="pl-PL" dirty="0"/>
          </a:p>
        </p:txBody>
      </p:sp>
    </p:spTree>
    <p:extLst>
      <p:ext uri="{BB962C8B-B14F-4D97-AF65-F5344CB8AC3E}">
        <p14:creationId xmlns:p14="http://schemas.microsoft.com/office/powerpoint/2010/main" val="94105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smtClean="0"/>
              <a:t>Zabytki nieruchome</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85674" y="2010495"/>
            <a:ext cx="2957464" cy="4183380"/>
          </a:xfrm>
          <a:prstGeom prst="rect">
            <a:avLst/>
          </a:prstGeom>
        </p:spPr>
      </p:pic>
      <p:sp>
        <p:nvSpPr>
          <p:cNvPr id="7" name="pole tekstowe 6"/>
          <p:cNvSpPr txBox="1"/>
          <p:nvPr/>
        </p:nvSpPr>
        <p:spPr>
          <a:xfrm>
            <a:off x="233484" y="1950276"/>
            <a:ext cx="7964732"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a:t>Z TKŁ można bez wątpienia połączyć obiekty 1, 3, 4 i </a:t>
            </a:r>
            <a:r>
              <a:rPr lang="pl-PL" dirty="0" smtClean="0"/>
              <a:t>5 z </a:t>
            </a:r>
            <a:r>
              <a:rPr lang="pl-PL" dirty="0"/>
              <a:t>wykopu 6 </a:t>
            </a:r>
            <a:r>
              <a:rPr lang="pl-PL" dirty="0" smtClean="0"/>
              <a:t>z </a:t>
            </a:r>
            <a:r>
              <a:rPr lang="pl-PL" dirty="0"/>
              <a:t>którego </a:t>
            </a:r>
            <a:r>
              <a:rPr lang="pl-PL" dirty="0" smtClean="0"/>
              <a:t>pochodziła </a:t>
            </a:r>
            <a:r>
              <a:rPr lang="pl-PL" dirty="0"/>
              <a:t>zdecydowana większość materiałów TKŁ. </a:t>
            </a:r>
          </a:p>
        </p:txBody>
      </p:sp>
      <p:sp>
        <p:nvSpPr>
          <p:cNvPr id="8" name="pole tekstowe 7"/>
          <p:cNvSpPr txBox="1"/>
          <p:nvPr/>
        </p:nvSpPr>
        <p:spPr>
          <a:xfrm>
            <a:off x="233484" y="2906962"/>
            <a:ext cx="7964732" cy="2585323"/>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Co do funkcji obiektów trudno cokolwiek wyrokować jest pewnym, iż żadna z jam nie miała charakteru mieszkalnego bo były na to za małe nie były to także dołki </a:t>
            </a:r>
            <a:r>
              <a:rPr lang="pl-PL" dirty="0" err="1" smtClean="0"/>
              <a:t>posłupowe</a:t>
            </a:r>
            <a:r>
              <a:rPr lang="pl-PL" dirty="0" smtClean="0"/>
              <a:t>. Prawdopodobnie były jamy zasobowe względnie śmietnikowe, o gospodarczym charakterze. Warto odnotować bogactwo obiektu 1 w którym mieliśmy dwa niemal w całości zachowane garnki jajowate, misę na pustej nóżce, kilkadziesiąt fragmentów ceramiki oraz brązowe i żelazne szczypczyki. Ogólnie wydaje się iż można tu mówić iż udało się uchwycić część osady o gospodarczym charakterze nie daje nam to jednak podstaw pod analizy dotyczące czasu trwania osady oraz jej wielkości.</a:t>
            </a:r>
            <a:endParaRPr lang="pl-PL" dirty="0"/>
          </a:p>
        </p:txBody>
      </p:sp>
    </p:spTree>
    <p:extLst>
      <p:ext uri="{BB962C8B-B14F-4D97-AF65-F5344CB8AC3E}">
        <p14:creationId xmlns:p14="http://schemas.microsoft.com/office/powerpoint/2010/main" val="1332026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smtClean="0"/>
              <a:t>Chronologia </a:t>
            </a:r>
            <a:r>
              <a:rPr lang="pl-PL" dirty="0"/>
              <a:t>osady </a:t>
            </a:r>
            <a:r>
              <a:rPr lang="pl-PL" dirty="0" smtClean="0"/>
              <a:t>TKŁ</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sp>
        <p:nvSpPr>
          <p:cNvPr id="5" name="pole tekstowe 4"/>
          <p:cNvSpPr txBox="1"/>
          <p:nvPr/>
        </p:nvSpPr>
        <p:spPr>
          <a:xfrm>
            <a:off x="592516" y="2023964"/>
            <a:ext cx="10479954"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W przypadku omawianej tutaj osadzie dysponujemy bardzo szerokim zestawem materiałów datujący i datowanie jej w obrębie III fazy rozwoju TKŁ wydaje się być najwłaściwsze zaczym świadczą żelazne szczypczyki, brązowy </a:t>
            </a:r>
            <a:r>
              <a:rPr lang="pl-PL" dirty="0" err="1" smtClean="0"/>
              <a:t>skręcik</a:t>
            </a:r>
            <a:r>
              <a:rPr lang="pl-PL" dirty="0" smtClean="0"/>
              <a:t> garnki jajowate, misa na pustej stópce i misy z obustronnie pogrubionymi wylewami,</a:t>
            </a:r>
            <a:endParaRPr lang="pl-PL" dirty="0"/>
          </a:p>
        </p:txBody>
      </p:sp>
      <p:sp>
        <p:nvSpPr>
          <p:cNvPr id="6" name="pole tekstowe 5"/>
          <p:cNvSpPr txBox="1"/>
          <p:nvPr/>
        </p:nvSpPr>
        <p:spPr>
          <a:xfrm>
            <a:off x="589945" y="3465815"/>
            <a:ext cx="9744853" cy="369332"/>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Jedynie wazki można </a:t>
            </a:r>
            <a:r>
              <a:rPr lang="pl-PL" dirty="0"/>
              <a:t>odnosić do </a:t>
            </a:r>
            <a:r>
              <a:rPr lang="pl-PL" dirty="0" smtClean="0"/>
              <a:t>początków III wyznaczały by nam najstarsze materiały.</a:t>
            </a:r>
            <a:endParaRPr lang="pl-PL" dirty="0"/>
          </a:p>
        </p:txBody>
      </p:sp>
      <p:sp>
        <p:nvSpPr>
          <p:cNvPr id="7" name="pole tekstowe 6"/>
          <p:cNvSpPr txBox="1"/>
          <p:nvPr/>
        </p:nvSpPr>
        <p:spPr>
          <a:xfrm>
            <a:off x="592516" y="4101456"/>
            <a:ext cx="9742282"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Nie mamy jednak podstaw pod określenie czasu istnienia tej osady oraz określenie funkcji (stała osada czy krótkotrwałe obozowisko)</a:t>
            </a:r>
            <a:endParaRPr lang="pl-PL" dirty="0"/>
          </a:p>
        </p:txBody>
      </p:sp>
    </p:spTree>
    <p:extLst>
      <p:ext uri="{BB962C8B-B14F-4D97-AF65-F5344CB8AC3E}">
        <p14:creationId xmlns:p14="http://schemas.microsoft.com/office/powerpoint/2010/main" val="20443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677792" y="993857"/>
            <a:ext cx="10836415" cy="1450757"/>
          </a:xfrm>
        </p:spPr>
        <p:txBody>
          <a:bodyPr/>
          <a:lstStyle/>
          <a:p>
            <a:pPr algn="ctr"/>
            <a:r>
              <a:rPr lang="pl-PL" dirty="0" smtClean="0"/>
              <a:t>Miejsce osady na stanowisku Tarnobrzeg 5 w lokalnej sieci osadniczej</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1" y="1792551"/>
            <a:ext cx="3053841" cy="3291840"/>
          </a:xfrm>
          <a:prstGeom prst="rect">
            <a:avLst/>
          </a:prstGeom>
        </p:spPr>
      </p:pic>
      <p:pic>
        <p:nvPicPr>
          <p:cNvPr id="6" name="Obraz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29779" y="1751986"/>
            <a:ext cx="2894579" cy="2869923"/>
          </a:xfrm>
          <a:prstGeom prst="rect">
            <a:avLst/>
          </a:prstGeom>
        </p:spPr>
      </p:pic>
      <p:sp>
        <p:nvSpPr>
          <p:cNvPr id="7" name="pole tekstowe 6"/>
          <p:cNvSpPr txBox="1"/>
          <p:nvPr/>
        </p:nvSpPr>
        <p:spPr>
          <a:xfrm>
            <a:off x="3254403" y="2403461"/>
            <a:ext cx="5842455"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W </a:t>
            </a:r>
            <a:r>
              <a:rPr lang="pl-PL" dirty="0"/>
              <a:t>promieniu 5 km </a:t>
            </a:r>
            <a:r>
              <a:rPr lang="pl-PL" dirty="0" smtClean="0"/>
              <a:t>można </a:t>
            </a:r>
            <a:r>
              <a:rPr lang="pl-PL" dirty="0"/>
              <a:t>było zlokalizować 81 stanowisk TKŁ i 7 (w tym na pięciu mieliśmy też materiały TKŁ) KT.</a:t>
            </a:r>
          </a:p>
        </p:txBody>
      </p:sp>
      <p:sp>
        <p:nvSpPr>
          <p:cNvPr id="8" name="pole tekstowe 7"/>
          <p:cNvSpPr txBox="1"/>
          <p:nvPr/>
        </p:nvSpPr>
        <p:spPr>
          <a:xfrm>
            <a:off x="3287325" y="3024252"/>
            <a:ext cx="5842454" cy="1754326"/>
          </a:xfrm>
          <a:prstGeom prst="rect">
            <a:avLst/>
          </a:prstGeom>
          <a:noFill/>
        </p:spPr>
        <p:txBody>
          <a:bodyPr wrap="square" rtlCol="0">
            <a:spAutoFit/>
          </a:bodyPr>
          <a:lstStyle/>
          <a:p>
            <a:pPr marL="285750" indent="-285750">
              <a:buFont typeface="Wingdings" panose="05000000000000000000" pitchFamily="2" charset="2"/>
              <a:buChar char="Ø"/>
            </a:pPr>
            <a:r>
              <a:rPr lang="pl-PL" dirty="0"/>
              <a:t>Jeżeli chodzi o KT to trudno mówić o mikroregionach osadniczych gdyż zwykle mieliśmy jedno-dwa stanowiska niemniej można tu spróbować wyróżnić 4 struktury: </a:t>
            </a:r>
            <a:r>
              <a:rPr lang="pl-PL" dirty="0" smtClean="0"/>
              <a:t>tarnobrzeskie, kozielskie, </a:t>
            </a:r>
            <a:r>
              <a:rPr lang="pl-PL" dirty="0"/>
              <a:t>machowsko-</a:t>
            </a:r>
            <a:r>
              <a:rPr lang="pl-PL" dirty="0" err="1"/>
              <a:t>kajmowskie</a:t>
            </a:r>
            <a:r>
              <a:rPr lang="pl-PL" dirty="0"/>
              <a:t> i zachodzące tylko częściowo na teren tutaj analizowany borowsko-</a:t>
            </a:r>
            <a:r>
              <a:rPr lang="pl-PL" dirty="0" err="1"/>
              <a:t>trześnijskie</a:t>
            </a:r>
            <a:endParaRPr lang="pl-PL" dirty="0"/>
          </a:p>
        </p:txBody>
      </p:sp>
      <p:sp>
        <p:nvSpPr>
          <p:cNvPr id="9" name="pole tekstowe 8"/>
          <p:cNvSpPr txBox="1"/>
          <p:nvPr/>
        </p:nvSpPr>
        <p:spPr>
          <a:xfrm>
            <a:off x="3287325" y="4674716"/>
            <a:ext cx="9172670"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a:t>Co do TKŁ to w promieniu 5 km mieliśmy 10 skupisk: machowskie, </a:t>
            </a:r>
            <a:r>
              <a:rPr lang="pl-PL" dirty="0" err="1"/>
              <a:t>kajmowskie</a:t>
            </a:r>
            <a:r>
              <a:rPr lang="pl-PL" dirty="0"/>
              <a:t>, </a:t>
            </a:r>
            <a:r>
              <a:rPr lang="pl-PL" dirty="0" err="1"/>
              <a:t>miechocińskie</a:t>
            </a:r>
            <a:r>
              <a:rPr lang="pl-PL" dirty="0"/>
              <a:t>, tarnobrzeskie 1 i 2, borowskie, zakrzowskie, </a:t>
            </a:r>
            <a:r>
              <a:rPr lang="pl-PL" dirty="0" err="1"/>
              <a:t>sobowskie</a:t>
            </a:r>
            <a:r>
              <a:rPr lang="pl-PL" dirty="0"/>
              <a:t>, </a:t>
            </a:r>
            <a:r>
              <a:rPr lang="pl-PL" dirty="0" err="1"/>
              <a:t>mokrzyszowskie</a:t>
            </a:r>
            <a:r>
              <a:rPr lang="pl-PL" dirty="0"/>
              <a:t> 1 i 2</a:t>
            </a:r>
          </a:p>
        </p:txBody>
      </p:sp>
      <p:sp>
        <p:nvSpPr>
          <p:cNvPr id="10" name="pole tekstowe 9"/>
          <p:cNvSpPr txBox="1"/>
          <p:nvPr/>
        </p:nvSpPr>
        <p:spPr>
          <a:xfrm>
            <a:off x="0" y="5239940"/>
            <a:ext cx="12192000" cy="1477328"/>
          </a:xfrm>
          <a:prstGeom prst="rect">
            <a:avLst/>
          </a:prstGeom>
          <a:noFill/>
        </p:spPr>
        <p:txBody>
          <a:bodyPr wrap="square" rtlCol="0">
            <a:spAutoFit/>
          </a:bodyPr>
          <a:lstStyle/>
          <a:p>
            <a:pPr marL="285750" indent="-285750">
              <a:buFont typeface="Wingdings" panose="05000000000000000000" pitchFamily="2" charset="2"/>
              <a:buChar char="Ø"/>
            </a:pPr>
            <a:r>
              <a:rPr lang="pl-PL" dirty="0"/>
              <a:t>Nas siłą rzeczy najbardziej interesuje sytuacja w obrębie skupiska tarnobrzeskiego, z którego pochodzi omawiana osada. Mamy tu bardzo niezwykłą sytuacje gdzie obok zaledwie jednej osady zlokalizowano, aż 5 cmentarzysk: Tarnobrzeg </a:t>
            </a:r>
            <a:r>
              <a:rPr lang="pl-PL" dirty="0" smtClean="0"/>
              <a:t>1, 6, 7, 8, 17. </a:t>
            </a:r>
            <a:r>
              <a:rPr lang="pl-PL" dirty="0"/>
              <a:t>W dodatku, jest jeszcze cmentarzysko Tarnobrzeg 2 </a:t>
            </a:r>
            <a:r>
              <a:rPr lang="pl-PL" dirty="0" smtClean="0"/>
              <a:t>z </a:t>
            </a:r>
            <a:r>
              <a:rPr lang="pl-PL" dirty="0"/>
              <a:t>południowej części miasta, które jednak stało się podstawą pod wyróżnienie oddzielnego skupiska. </a:t>
            </a:r>
          </a:p>
          <a:p>
            <a:endParaRPr lang="pl-PL" dirty="0"/>
          </a:p>
        </p:txBody>
      </p:sp>
    </p:spTree>
    <p:extLst>
      <p:ext uri="{BB962C8B-B14F-4D97-AF65-F5344CB8AC3E}">
        <p14:creationId xmlns:p14="http://schemas.microsoft.com/office/powerpoint/2010/main" val="306666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 name="Prostokąt 10"/>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Wojciech Rajpold</a:t>
            </a:r>
            <a:endParaRPr lang="pl-PL" sz="1400" dirty="0"/>
          </a:p>
        </p:txBody>
      </p:sp>
      <p:sp>
        <p:nvSpPr>
          <p:cNvPr id="4" name="Tytuł 1"/>
          <p:cNvSpPr txBox="1">
            <a:spLocks/>
          </p:cNvSpPr>
          <p:nvPr/>
        </p:nvSpPr>
        <p:spPr>
          <a:xfrm>
            <a:off x="1185033" y="1089861"/>
            <a:ext cx="10058400" cy="744537"/>
          </a:xfrm>
          <a:prstGeom prst="rect">
            <a:avLst/>
          </a:prstGeom>
        </p:spPr>
        <p:txBody>
          <a:bodyPr vert="horz" lIns="91440" tIns="45720" rIns="91440" bIns="45720" rtlCol="0" anchor="b">
            <a:normAutofit/>
          </a:bodyPr>
          <a:lst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pl-PL" sz="4800" b="0" i="0" u="none" strike="noStrike" kern="1200" cap="none" spc="-50" normalizeH="0" baseline="0" noProof="0" dirty="0" smtClean="0">
                <a:ln>
                  <a:noFill/>
                </a:ln>
                <a:solidFill>
                  <a:srgbClr val="000000">
                    <a:lumMod val="75000"/>
                    <a:lumOff val="25000"/>
                  </a:srgbClr>
                </a:solidFill>
                <a:effectLst/>
                <a:uLnTx/>
                <a:uFillTx/>
                <a:latin typeface="Calibri Light" panose="020F0302020204030204"/>
                <a:ea typeface="+mj-ea"/>
                <a:cs typeface="+mj-cs"/>
              </a:rPr>
              <a:t>Lokalizacja i historia badań</a:t>
            </a:r>
            <a:endParaRPr kumimoji="0" lang="pl-PL" sz="4800" b="0" i="0" u="none" strike="noStrike" kern="1200" cap="none" spc="-50" normalizeH="0" baseline="0" noProof="0" dirty="0">
              <a:ln>
                <a:noFill/>
              </a:ln>
              <a:solidFill>
                <a:srgbClr val="000000">
                  <a:lumMod val="75000"/>
                  <a:lumOff val="25000"/>
                </a:srgbClr>
              </a:solidFill>
              <a:effectLst/>
              <a:uLnTx/>
              <a:uFillTx/>
              <a:latin typeface="Calibri Light" panose="020F0302020204030204"/>
              <a:ea typeface="+mj-ea"/>
              <a:cs typeface="+mj-cs"/>
            </a:endParaRPr>
          </a:p>
        </p:txBody>
      </p:sp>
      <p:pic>
        <p:nvPicPr>
          <p:cNvPr id="5" name="Obraz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818" y="1901872"/>
            <a:ext cx="5055561" cy="4311077"/>
          </a:xfrm>
          <a:prstGeom prst="rect">
            <a:avLst/>
          </a:prstGeom>
        </p:spPr>
      </p:pic>
      <p:sp>
        <p:nvSpPr>
          <p:cNvPr id="6" name="pole tekstowe 5"/>
          <p:cNvSpPr txBox="1"/>
          <p:nvPr/>
        </p:nvSpPr>
        <p:spPr>
          <a:xfrm>
            <a:off x="5986679" y="2030278"/>
            <a:ext cx="5606054"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Północna część miasta pomiędzy zamkiem dzikowskim a placem Bartosza Głowackiego </a:t>
            </a:r>
            <a:endParaRPr lang="pl-PL" dirty="0"/>
          </a:p>
        </p:txBody>
      </p:sp>
      <p:sp>
        <p:nvSpPr>
          <p:cNvPr id="7" name="pole tekstowe 6"/>
          <p:cNvSpPr txBox="1"/>
          <p:nvPr/>
        </p:nvSpPr>
        <p:spPr>
          <a:xfrm>
            <a:off x="5986679" y="2676609"/>
            <a:ext cx="5606054"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Stanowisko po raz pierwszy odkryte w 1957 roku przez Adama Kraussa w czasie prac powierzchniowych poprzedzających budowę Tarnobrzeskiego Zagłębia Siarkowego </a:t>
            </a:r>
            <a:endParaRPr lang="pl-PL" dirty="0"/>
          </a:p>
        </p:txBody>
      </p:sp>
      <p:sp>
        <p:nvSpPr>
          <p:cNvPr id="8" name="pole tekstowe 7"/>
          <p:cNvSpPr txBox="1"/>
          <p:nvPr/>
        </p:nvSpPr>
        <p:spPr>
          <a:xfrm>
            <a:off x="5986679" y="3876938"/>
            <a:ext cx="5916020"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Przed rokiem 1961 Antoni Talar miał tutaj wykopywać urny nie ma jednak informacji o przynależności kulturowej tych materiałów </a:t>
            </a:r>
            <a:r>
              <a:rPr lang="pl-PL" smtClean="0"/>
              <a:t>być może były </a:t>
            </a:r>
            <a:r>
              <a:rPr lang="pl-PL" dirty="0" smtClean="0"/>
              <a:t>to materiały kultury przeworskiej</a:t>
            </a:r>
            <a:endParaRPr lang="pl-PL" dirty="0"/>
          </a:p>
        </p:txBody>
      </p:sp>
      <p:sp>
        <p:nvSpPr>
          <p:cNvPr id="9" name="pole tekstowe 8"/>
          <p:cNvSpPr txBox="1"/>
          <p:nvPr/>
        </p:nvSpPr>
        <p:spPr>
          <a:xfrm>
            <a:off x="6056421" y="5077267"/>
            <a:ext cx="5776536"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Właściwe prace wykopaliskowe prowadzili tutaj Marek Florek i Jan Gurba w 1992 roku w związku z obchodami 400lecia miasta Tarnobrzega i przygotowywaną z tej okazji monografią</a:t>
            </a:r>
            <a:endParaRPr lang="pl-PL" dirty="0"/>
          </a:p>
        </p:txBody>
      </p:sp>
      <p:pic>
        <p:nvPicPr>
          <p:cNvPr id="2" name="Obraz 1"/>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209826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smtClean="0"/>
              <a:t>Koniec</a:t>
            </a:r>
            <a:endParaRPr lang="pl-PL" dirty="0"/>
          </a:p>
        </p:txBody>
      </p:sp>
      <p:sp>
        <p:nvSpPr>
          <p:cNvPr id="3" name="Prostokąt 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a:stretch>
            <a:fillRect/>
          </a:stretch>
        </p:blipFill>
        <p:spPr>
          <a:xfrm>
            <a:off x="233484" y="0"/>
            <a:ext cx="718065" cy="1089861"/>
          </a:xfrm>
          <a:prstGeom prst="rect">
            <a:avLst/>
          </a:prstGeom>
        </p:spPr>
      </p:pic>
    </p:spTree>
    <p:extLst>
      <p:ext uri="{BB962C8B-B14F-4D97-AF65-F5344CB8AC3E}">
        <p14:creationId xmlns:p14="http://schemas.microsoft.com/office/powerpoint/2010/main" val="3501859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6" name="Prostokąt 1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a:t>
            </a:r>
            <a:r>
              <a:rPr lang="pl-PL" sz="1400" i="1" dirty="0" smtClean="0">
                <a:latin typeface="Times New Roman" panose="02020603050405020304" pitchFamily="18" charset="0"/>
                <a:cs typeface="Times New Roman" panose="02020603050405020304" pitchFamily="18" charset="0"/>
              </a:rPr>
              <a:t>Tarnobrzegu</a:t>
            </a:r>
            <a:endParaRPr lang="pl-PL" sz="1400" i="1" dirty="0">
              <a:latin typeface="Times New Roman" panose="02020603050405020304" pitchFamily="18" charset="0"/>
              <a:cs typeface="Times New Roman" panose="02020603050405020304" pitchFamily="18" charset="0"/>
            </a:endParaRP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4" name="Obraz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25013" y="1885005"/>
            <a:ext cx="3818125" cy="3037746"/>
          </a:xfrm>
          <a:prstGeom prst="rect">
            <a:avLst/>
          </a:prstGeom>
        </p:spPr>
      </p:pic>
      <p:sp>
        <p:nvSpPr>
          <p:cNvPr id="8" name="Tytuł 7"/>
          <p:cNvSpPr>
            <a:spLocks noGrp="1"/>
          </p:cNvSpPr>
          <p:nvPr>
            <p:ph type="title"/>
          </p:nvPr>
        </p:nvSpPr>
        <p:spPr>
          <a:xfrm>
            <a:off x="1066800" y="1140508"/>
            <a:ext cx="10058400" cy="595795"/>
          </a:xfrm>
        </p:spPr>
        <p:txBody>
          <a:bodyPr>
            <a:normAutofit fontScale="90000"/>
          </a:bodyPr>
          <a:lstStyle/>
          <a:p>
            <a:pPr algn="ctr"/>
            <a:r>
              <a:rPr lang="pl-PL" dirty="0" smtClean="0"/>
              <a:t>Przebieg badań</a:t>
            </a:r>
            <a:endParaRPr lang="pl-PL" dirty="0"/>
          </a:p>
        </p:txBody>
      </p:sp>
      <p:sp>
        <p:nvSpPr>
          <p:cNvPr id="9" name="pole tekstowe 8"/>
          <p:cNvSpPr txBox="1"/>
          <p:nvPr/>
        </p:nvSpPr>
        <p:spPr>
          <a:xfrm>
            <a:off x="480446" y="1924011"/>
            <a:ext cx="6912245"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Badania prowadzono na dwóch stanowiskach Tarnobrzeg 5 i Dzików 1 na których wytyczono łącznie 6 wykopów</a:t>
            </a:r>
            <a:endParaRPr lang="pl-PL" dirty="0"/>
          </a:p>
        </p:txBody>
      </p:sp>
      <p:sp>
        <p:nvSpPr>
          <p:cNvPr id="10" name="pole tekstowe 9"/>
          <p:cNvSpPr txBox="1"/>
          <p:nvPr/>
        </p:nvSpPr>
        <p:spPr>
          <a:xfrm>
            <a:off x="480447" y="2594341"/>
            <a:ext cx="6912244"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 interesującym nas stanowisku wytyczono dwa wykopy 5 i 6 o łącznej powierzchni 40 m2. Były to badania o charakterze sondażowym i w żadnym razie nie można mówić o tym iż stanowisko to zostało w całości przebadane. </a:t>
            </a:r>
            <a:endParaRPr lang="pl-PL" dirty="0"/>
          </a:p>
        </p:txBody>
      </p:sp>
      <p:sp>
        <p:nvSpPr>
          <p:cNvPr id="12" name="pole tekstowe 11"/>
          <p:cNvSpPr txBox="1"/>
          <p:nvPr/>
        </p:nvSpPr>
        <p:spPr>
          <a:xfrm>
            <a:off x="480446" y="4189027"/>
            <a:ext cx="5780868" cy="369332"/>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Obecnie teren ten jest w znacznym stopniu zabudowany. </a:t>
            </a:r>
            <a:endParaRPr lang="pl-PL" dirty="0"/>
          </a:p>
        </p:txBody>
      </p:sp>
      <p:sp>
        <p:nvSpPr>
          <p:cNvPr id="13" name="pole tekstowe 12"/>
          <p:cNvSpPr txBox="1"/>
          <p:nvPr/>
        </p:nvSpPr>
        <p:spPr>
          <a:xfrm>
            <a:off x="480446" y="4952717"/>
            <a:ext cx="9593453"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Warto też odnotować iż materiały z tego stanowiska zostały rozdzielone pomiędzy aż trzy instytucje Muzeum Historyczne Miasta Tarnobrzega, Muzeum Okręgowe w Sandomierzu i Delegaturę Wojewódzkiego Urzędu Ochrony Zabytków w Tarnobrzegu co siłą rzeczy znacząco utrudniało wszelkie analizy oraz przyczyniło się do zaginięcia lub zniszczenia części zabytków. </a:t>
            </a:r>
            <a:endParaRPr lang="pl-PL" dirty="0"/>
          </a:p>
        </p:txBody>
      </p:sp>
      <p:pic>
        <p:nvPicPr>
          <p:cNvPr id="15" name="Obraz 14"/>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13405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9" name="Prostokąt 1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a:defRPr/>
            </a:pPr>
            <a:r>
              <a:rPr lang="pl-PL" sz="1400" dirty="0" smtClean="0">
                <a:solidFill>
                  <a:schemeClr val="accent2"/>
                </a:solidFill>
                <a:latin typeface="BookAntiqua"/>
              </a:rPr>
              <a:t>                Wojciech </a:t>
            </a:r>
            <a:r>
              <a:rPr lang="pl-PL" sz="1400" dirty="0">
                <a:solidFill>
                  <a:schemeClr val="accent2"/>
                </a:solidFill>
                <a:latin typeface="BookAntiqua"/>
              </a:rPr>
              <a:t>Rajpold</a:t>
            </a:r>
            <a:endParaRPr lang="pl-PL" sz="1400" dirty="0"/>
          </a:p>
        </p:txBody>
      </p:sp>
      <p:sp>
        <p:nvSpPr>
          <p:cNvPr id="2" name="Tytuł 1"/>
          <p:cNvSpPr>
            <a:spLocks noGrp="1"/>
          </p:cNvSpPr>
          <p:nvPr>
            <p:ph type="title"/>
          </p:nvPr>
        </p:nvSpPr>
        <p:spPr>
          <a:xfrm>
            <a:off x="1106076" y="978489"/>
            <a:ext cx="10058400" cy="821410"/>
          </a:xfrm>
        </p:spPr>
        <p:txBody>
          <a:bodyPr/>
          <a:lstStyle/>
          <a:p>
            <a:pPr algn="ctr"/>
            <a:r>
              <a:rPr lang="pl-PL" dirty="0" smtClean="0"/>
              <a:t>Materiały KT</a:t>
            </a:r>
            <a:endParaRPr lang="pl-PL" dirty="0"/>
          </a:p>
        </p:txBody>
      </p:sp>
      <p:sp>
        <p:nvSpPr>
          <p:cNvPr id="4" name="pole tekstowe 5"/>
          <p:cNvSpPr txBox="1">
            <a:spLocks noChangeArrowheads="1"/>
          </p:cNvSpPr>
          <p:nvPr/>
        </p:nvSpPr>
        <p:spPr bwMode="auto">
          <a:xfrm>
            <a:off x="7610792" y="1777352"/>
            <a:ext cx="3544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pl-PL" altLang="pl-PL" dirty="0">
                <a:solidFill>
                  <a:srgbClr val="FF0000"/>
                </a:solidFill>
              </a:rPr>
              <a:t>Wybór ceramiki</a:t>
            </a:r>
          </a:p>
        </p:txBody>
      </p:sp>
      <p:pic>
        <p:nvPicPr>
          <p:cNvPr id="9" name="Obraz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6753" y="2145652"/>
            <a:ext cx="6303894" cy="8916959"/>
          </a:xfrm>
          <a:prstGeom prst="rect">
            <a:avLst/>
          </a:prstGeom>
        </p:spPr>
      </p:pic>
      <p:sp>
        <p:nvSpPr>
          <p:cNvPr id="11" name="pole tekstowe 10"/>
          <p:cNvSpPr txBox="1"/>
          <p:nvPr/>
        </p:nvSpPr>
        <p:spPr>
          <a:xfrm>
            <a:off x="613231" y="1970218"/>
            <a:ext cx="5029124" cy="369332"/>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Zbiór ceramiki KT liczył 186 fragmentów naczyń</a:t>
            </a:r>
            <a:endParaRPr lang="pl-PL" dirty="0"/>
          </a:p>
        </p:txBody>
      </p:sp>
      <p:sp>
        <p:nvSpPr>
          <p:cNvPr id="12" name="pole tekstowe 11"/>
          <p:cNvSpPr txBox="1"/>
          <p:nvPr/>
        </p:nvSpPr>
        <p:spPr>
          <a:xfrm>
            <a:off x="613230" y="2471766"/>
            <a:ext cx="5052448"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Materiały bardzo rozdrobnione brak możliwości rekonstrukcji naczyń. Niemal brak ornamentyki.</a:t>
            </a:r>
            <a:endParaRPr lang="pl-PL" dirty="0"/>
          </a:p>
        </p:txBody>
      </p:sp>
      <p:sp>
        <p:nvSpPr>
          <p:cNvPr id="13" name="pole tekstowe 12"/>
          <p:cNvSpPr txBox="1"/>
          <p:nvPr/>
        </p:nvSpPr>
        <p:spPr>
          <a:xfrm>
            <a:off x="613230" y="3135917"/>
            <a:ext cx="4556502"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Najliczniejsze drobne fragmenty wylewów w tym pogrubione na zewnątrz i ukośnie ścięte.</a:t>
            </a:r>
            <a:endParaRPr lang="pl-PL" dirty="0"/>
          </a:p>
        </p:txBody>
      </p:sp>
      <p:sp>
        <p:nvSpPr>
          <p:cNvPr id="14" name="pole tekstowe 13"/>
          <p:cNvSpPr txBox="1"/>
          <p:nvPr/>
        </p:nvSpPr>
        <p:spPr>
          <a:xfrm>
            <a:off x="613230" y="4009488"/>
            <a:ext cx="5245129"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Misy reprezentowały drobne fragmenty naczyń stożkowatych i półkolistych</a:t>
            </a:r>
            <a:endParaRPr lang="pl-PL" dirty="0"/>
          </a:p>
        </p:txBody>
      </p:sp>
      <p:sp>
        <p:nvSpPr>
          <p:cNvPr id="15" name="pole tekstowe 14"/>
          <p:cNvSpPr txBox="1"/>
          <p:nvPr/>
        </p:nvSpPr>
        <p:spPr>
          <a:xfrm>
            <a:off x="613230" y="4706595"/>
            <a:ext cx="5250012" cy="923330"/>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Garnki esowate to tylko jeden fragment wylewu było to także jedyne naczynie z ornamentem (niewielki okrągły dołek pod krawędzią wylewu)</a:t>
            </a:r>
            <a:endParaRPr lang="pl-PL" dirty="0"/>
          </a:p>
        </p:txBody>
      </p:sp>
      <p:sp>
        <p:nvSpPr>
          <p:cNvPr id="16" name="pole tekstowe 15"/>
          <p:cNvSpPr txBox="1"/>
          <p:nvPr/>
        </p:nvSpPr>
        <p:spPr>
          <a:xfrm>
            <a:off x="613230" y="5728788"/>
            <a:ext cx="5284923" cy="369332"/>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Fragmenty dwóch niewielkich wazek</a:t>
            </a:r>
            <a:endParaRPr lang="pl-PL" dirty="0"/>
          </a:p>
        </p:txBody>
      </p:sp>
      <p:pic>
        <p:nvPicPr>
          <p:cNvPr id="18" name="Obraz 17"/>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129568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3" name="Wykres 2"/>
          <p:cNvGraphicFramePr>
            <a:graphicFrameLocks/>
          </p:cNvGraphicFramePr>
          <p:nvPr>
            <p:extLst>
              <p:ext uri="{D42A27DB-BD31-4B8C-83A1-F6EECF244321}">
                <p14:modId xmlns:p14="http://schemas.microsoft.com/office/powerpoint/2010/main" val="2743339322"/>
              </p:ext>
            </p:extLst>
          </p:nvPr>
        </p:nvGraphicFramePr>
        <p:xfrm>
          <a:off x="6013343" y="616002"/>
          <a:ext cx="5408908" cy="5567822"/>
        </p:xfrm>
        <a:graphic>
          <a:graphicData uri="http://schemas.openxmlformats.org/drawingml/2006/chart">
            <c:chart xmlns:c="http://schemas.openxmlformats.org/drawingml/2006/chart" xmlns:r="http://schemas.openxmlformats.org/officeDocument/2006/relationships" r:id="rId2"/>
          </a:graphicData>
        </a:graphic>
      </p:graphicFrame>
      <p:sp>
        <p:nvSpPr>
          <p:cNvPr id="5" name="pole tekstowe 4"/>
          <p:cNvSpPr txBox="1"/>
          <p:nvPr/>
        </p:nvSpPr>
        <p:spPr>
          <a:xfrm>
            <a:off x="511439" y="1292539"/>
            <a:ext cx="4850971"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Pod względem technologicznym podobnie jak na innych stanowiskach osadowych KT dominowały naczynia obustronnie brunatnoszare </a:t>
            </a:r>
            <a:endParaRPr lang="pl-PL" dirty="0"/>
          </a:p>
        </p:txBody>
      </p:sp>
      <p:sp>
        <p:nvSpPr>
          <p:cNvPr id="6" name="pole tekstowe 5"/>
          <p:cNvSpPr txBox="1"/>
          <p:nvPr/>
        </p:nvSpPr>
        <p:spPr>
          <a:xfrm>
            <a:off x="511439" y="2695549"/>
            <a:ext cx="4850971" cy="1754326"/>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Naczynia z grupy II (zewnętrzna brunatnoszara wewnętrzna czarna)  podobnie jak na innych stanowiskach stanowiła drugą co do liczebności grupę jednak stosunkowo niski nieco ponad 10% udział upodobniał by te materiały do tych z Wierzawic oraz Skołoszowa</a:t>
            </a:r>
            <a:endParaRPr lang="pl-PL" dirty="0"/>
          </a:p>
        </p:txBody>
      </p:sp>
      <p:sp>
        <p:nvSpPr>
          <p:cNvPr id="8" name="Prostokąt 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9" name="Obraz 8"/>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274931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6711" y="1425843"/>
            <a:ext cx="4458346" cy="6687519"/>
          </a:xfrm>
          <a:prstGeom prst="rect">
            <a:avLst/>
          </a:prstGeom>
        </p:spPr>
      </p:pic>
      <p:sp>
        <p:nvSpPr>
          <p:cNvPr id="4" name="Tytuł 3"/>
          <p:cNvSpPr>
            <a:spLocks noGrp="1"/>
          </p:cNvSpPr>
          <p:nvPr>
            <p:ph type="title"/>
          </p:nvPr>
        </p:nvSpPr>
        <p:spPr>
          <a:xfrm>
            <a:off x="1185033" y="393591"/>
            <a:ext cx="10058400" cy="1450757"/>
          </a:xfrm>
        </p:spPr>
        <p:txBody>
          <a:bodyPr/>
          <a:lstStyle/>
          <a:p>
            <a:pPr algn="ctr"/>
            <a:r>
              <a:rPr lang="pl-PL" dirty="0" smtClean="0"/>
              <a:t>Zabytki metalowe KT</a:t>
            </a:r>
            <a:endParaRPr lang="pl-PL" dirty="0"/>
          </a:p>
        </p:txBody>
      </p:sp>
      <p:sp>
        <p:nvSpPr>
          <p:cNvPr id="5" name="pole tekstowe 4"/>
          <p:cNvSpPr txBox="1"/>
          <p:nvPr/>
        </p:nvSpPr>
        <p:spPr>
          <a:xfrm>
            <a:off x="647827" y="2061275"/>
            <a:ext cx="7333800"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Z kulturą trzciniecką związany był brązowy sierp pochodzący z III warstwy kulturowej wykopu 5 </a:t>
            </a:r>
            <a:endParaRPr lang="pl-PL" dirty="0"/>
          </a:p>
        </p:txBody>
      </p:sp>
      <p:sp>
        <p:nvSpPr>
          <p:cNvPr id="6" name="pole tekstowe 5"/>
          <p:cNvSpPr txBox="1"/>
          <p:nvPr/>
        </p:nvSpPr>
        <p:spPr>
          <a:xfrm>
            <a:off x="647827" y="2708355"/>
            <a:ext cx="6803756"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Jest to forma z łukowato odgiętym ostrzem, kopulastym guzkiem i dwoma żeberkami </a:t>
            </a:r>
            <a:endParaRPr lang="pl-PL" dirty="0"/>
          </a:p>
        </p:txBody>
      </p:sp>
      <p:sp>
        <p:nvSpPr>
          <p:cNvPr id="7" name="pole tekstowe 6"/>
          <p:cNvSpPr txBox="1"/>
          <p:nvPr/>
        </p:nvSpPr>
        <p:spPr>
          <a:xfrm>
            <a:off x="647827" y="3378034"/>
            <a:ext cx="6803756" cy="1477328"/>
          </a:xfrm>
          <a:prstGeom prst="rect">
            <a:avLst/>
          </a:prstGeom>
          <a:noFill/>
        </p:spPr>
        <p:txBody>
          <a:bodyPr wrap="square" rtlCol="0">
            <a:spAutoFit/>
          </a:bodyPr>
          <a:lstStyle/>
          <a:p>
            <a:pPr marL="285750" indent="-285750">
              <a:buFont typeface="Wingdings" panose="05000000000000000000" pitchFamily="2" charset="2"/>
              <a:buChar char="Ø"/>
            </a:pPr>
            <a:r>
              <a:rPr lang="pl-PL" dirty="0"/>
              <a:t>Na terenie Polski najwięcej takich sierpów znaleziono na Pomorzu Zachodnim w dolnym biegu Odry: Okolice Gryfina, Karsko pow. pyrzycki, Odmęt pow. gryficki, Rzeplino pow. </a:t>
            </a:r>
            <a:r>
              <a:rPr lang="pl-PL" dirty="0" smtClean="0"/>
              <a:t>pyrzycki. Najbliższe dla tego sierpa analogie pochodzą ze skarbu odkrytego w Załężu </a:t>
            </a:r>
            <a:r>
              <a:rPr lang="pl-PL" dirty="0"/>
              <a:t>pow. </a:t>
            </a:r>
            <a:r>
              <a:rPr lang="pl-PL" dirty="0" smtClean="0"/>
              <a:t>jasielskim. </a:t>
            </a:r>
            <a:endParaRPr lang="pl-PL" dirty="0"/>
          </a:p>
        </p:txBody>
      </p:sp>
      <p:sp>
        <p:nvSpPr>
          <p:cNvPr id="8" name="pole tekstowe 7"/>
          <p:cNvSpPr txBox="1"/>
          <p:nvPr/>
        </p:nvSpPr>
        <p:spPr>
          <a:xfrm>
            <a:off x="647827" y="4913581"/>
            <a:ext cx="6183824"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Chronologia tego typu przedmiotów mieści się w obrębie III  okresu epoki brązu. </a:t>
            </a:r>
            <a:endParaRPr lang="pl-PL" dirty="0"/>
          </a:p>
        </p:txBody>
      </p:sp>
      <p:sp>
        <p:nvSpPr>
          <p:cNvPr id="9" name="Prostokąt 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10" name="Obraz 9"/>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3199733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066800" y="977466"/>
            <a:ext cx="10058400" cy="846151"/>
          </a:xfrm>
        </p:spPr>
        <p:txBody>
          <a:bodyPr/>
          <a:lstStyle/>
          <a:p>
            <a:pPr algn="ctr"/>
            <a:r>
              <a:rPr lang="pl-PL" dirty="0" smtClean="0"/>
              <a:t>Zabytki krzemienne</a:t>
            </a:r>
            <a:endParaRPr lang="pl-PL" dirty="0"/>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9781" y="1436129"/>
            <a:ext cx="4182219" cy="2788146"/>
          </a:xfrm>
          <a:prstGeom prst="rect">
            <a:avLst/>
          </a:prstGeom>
        </p:spPr>
      </p:pic>
      <p:sp>
        <p:nvSpPr>
          <p:cNvPr id="4" name="pole tekstowe 3"/>
          <p:cNvSpPr txBox="1"/>
          <p:nvPr/>
        </p:nvSpPr>
        <p:spPr>
          <a:xfrm>
            <a:off x="387457" y="2091538"/>
            <a:ext cx="7997126"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 stanowisku Tarnobrzeg 5 odnaleziono  dwa odłupki z krzemienia czekoladowego oraz dwa z krzemienia narzutowego trudno je bez wątpienia łączyć właśnie z KT tym bardziej, iż były to bardzo niewielkie przedmioty bez znaczenia typologicznego</a:t>
            </a:r>
            <a:endParaRPr lang="pl-PL" dirty="0"/>
          </a:p>
        </p:txBody>
      </p:sp>
      <p:sp>
        <p:nvSpPr>
          <p:cNvPr id="5" name="pole tekstowe 4"/>
          <p:cNvSpPr txBox="1"/>
          <p:nvPr/>
        </p:nvSpPr>
        <p:spPr>
          <a:xfrm>
            <a:off x="387457" y="3291867"/>
            <a:ext cx="8503792" cy="1200329"/>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Prócz tego na hałdzie wykopu 6 odnaleziono fragment dwuściennej siekierki wykonanej z krzemienia święciechowskiego podobnie jak w przypadku wcześniejszych zabytków trudno jednoznacznie łączyć je z KT. Niemniej pewne analogie znamy ze stanowisk w Kazimierzowie i Zalesiu gdzie odnosi się je do </a:t>
            </a:r>
            <a:r>
              <a:rPr lang="pl-PL" smtClean="0"/>
              <a:t>III okresu </a:t>
            </a:r>
            <a:r>
              <a:rPr lang="pl-PL" dirty="0" smtClean="0"/>
              <a:t>epoki brązu </a:t>
            </a:r>
            <a:endParaRPr lang="pl-PL" dirty="0"/>
          </a:p>
        </p:txBody>
      </p:sp>
      <p:sp>
        <p:nvSpPr>
          <p:cNvPr id="6" name="Prostokąt 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a:t>
            </a:r>
            <a:r>
              <a:rPr lang="pl-PL" sz="1400" i="1" dirty="0" smtClean="0">
                <a:latin typeface="Times New Roman" panose="02020603050405020304" pitchFamily="18" charset="0"/>
                <a:cs typeface="Times New Roman" panose="02020603050405020304" pitchFamily="18" charset="0"/>
              </a:rPr>
              <a:t>Tarnobrzegu</a:t>
            </a:r>
            <a:endParaRPr lang="pl-PL" sz="1400" i="1" dirty="0">
              <a:latin typeface="Times New Roman" panose="02020603050405020304" pitchFamily="18" charset="0"/>
              <a:cs typeface="Times New Roman" panose="02020603050405020304" pitchFamily="18" charset="0"/>
            </a:endParaRP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7" name="Obraz 6"/>
          <p:cNvPicPr>
            <a:picLocks noChangeAspect="1"/>
          </p:cNvPicPr>
          <p:nvPr/>
        </p:nvPicPr>
        <p:blipFill>
          <a:blip r:embed="rId3"/>
          <a:stretch>
            <a:fillRect/>
          </a:stretch>
        </p:blipFill>
        <p:spPr>
          <a:xfrm>
            <a:off x="233484" y="0"/>
            <a:ext cx="718065" cy="1089861"/>
          </a:xfrm>
          <a:prstGeom prst="rect">
            <a:avLst/>
          </a:prstGeom>
        </p:spPr>
      </p:pic>
    </p:spTree>
    <p:extLst>
      <p:ext uri="{BB962C8B-B14F-4D97-AF65-F5344CB8AC3E}">
        <p14:creationId xmlns:p14="http://schemas.microsoft.com/office/powerpoint/2010/main" val="126017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091601" y="364481"/>
            <a:ext cx="10058400" cy="1450757"/>
          </a:xfrm>
        </p:spPr>
        <p:txBody>
          <a:bodyPr/>
          <a:lstStyle/>
          <a:p>
            <a:pPr algn="ctr"/>
            <a:r>
              <a:rPr lang="pl-PL" dirty="0" smtClean="0"/>
              <a:t>Źródła nieruchome</a:t>
            </a:r>
            <a:endParaRPr lang="pl-PL" dirty="0"/>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797" y="2477102"/>
            <a:ext cx="2468880" cy="349227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8145" y="2477102"/>
            <a:ext cx="2465238" cy="3487118"/>
          </a:xfrm>
          <a:prstGeom prst="rect">
            <a:avLst/>
          </a:prstGeom>
        </p:spPr>
      </p:pic>
      <p:sp>
        <p:nvSpPr>
          <p:cNvPr id="5" name="pole tekstowe 4"/>
          <p:cNvSpPr txBox="1"/>
          <p:nvPr/>
        </p:nvSpPr>
        <p:spPr>
          <a:xfrm>
            <a:off x="1205768" y="2000596"/>
            <a:ext cx="1549831" cy="369332"/>
          </a:xfrm>
          <a:prstGeom prst="rect">
            <a:avLst/>
          </a:prstGeom>
          <a:noFill/>
        </p:spPr>
        <p:txBody>
          <a:bodyPr wrap="square" rtlCol="0">
            <a:spAutoFit/>
          </a:bodyPr>
          <a:lstStyle/>
          <a:p>
            <a:r>
              <a:rPr lang="pl-PL" dirty="0" smtClean="0">
                <a:solidFill>
                  <a:srgbClr val="FF0000"/>
                </a:solidFill>
              </a:rPr>
              <a:t>Wykop 5</a:t>
            </a:r>
            <a:endParaRPr lang="pl-PL" dirty="0">
              <a:solidFill>
                <a:srgbClr val="FF0000"/>
              </a:solidFill>
            </a:endParaRPr>
          </a:p>
        </p:txBody>
      </p:sp>
      <p:sp>
        <p:nvSpPr>
          <p:cNvPr id="6" name="pole tekstowe 5"/>
          <p:cNvSpPr txBox="1"/>
          <p:nvPr/>
        </p:nvSpPr>
        <p:spPr>
          <a:xfrm>
            <a:off x="9745334" y="2000596"/>
            <a:ext cx="1549831" cy="369332"/>
          </a:xfrm>
          <a:prstGeom prst="rect">
            <a:avLst/>
          </a:prstGeom>
          <a:noFill/>
        </p:spPr>
        <p:txBody>
          <a:bodyPr wrap="square" rtlCol="0">
            <a:spAutoFit/>
          </a:bodyPr>
          <a:lstStyle/>
          <a:p>
            <a:r>
              <a:rPr lang="pl-PL" dirty="0" smtClean="0">
                <a:solidFill>
                  <a:srgbClr val="FF0000"/>
                </a:solidFill>
              </a:rPr>
              <a:t>Wykop 6</a:t>
            </a:r>
            <a:endParaRPr lang="pl-PL" dirty="0">
              <a:solidFill>
                <a:srgbClr val="FF0000"/>
              </a:solidFill>
            </a:endParaRPr>
          </a:p>
        </p:txBody>
      </p:sp>
      <p:sp>
        <p:nvSpPr>
          <p:cNvPr id="7" name="pole tekstowe 6"/>
          <p:cNvSpPr txBox="1"/>
          <p:nvPr/>
        </p:nvSpPr>
        <p:spPr>
          <a:xfrm>
            <a:off x="3208147" y="2153936"/>
            <a:ext cx="5750919" cy="646331"/>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Z kulturą trzciniecką można było łączyć 4 obiekty (2, 6, 7 i 8)</a:t>
            </a:r>
            <a:endParaRPr lang="pl-PL" dirty="0"/>
          </a:p>
        </p:txBody>
      </p:sp>
      <p:sp>
        <p:nvSpPr>
          <p:cNvPr id="8" name="pole tekstowe 7"/>
          <p:cNvSpPr txBox="1"/>
          <p:nvPr/>
        </p:nvSpPr>
        <p:spPr>
          <a:xfrm>
            <a:off x="3208147" y="2800267"/>
            <a:ext cx="5825309" cy="2031325"/>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Najciekawsze były obiekty 2 i 8 stanowiące prawdopodobnie pozostałość chat mieszkalnych siłą rzeczy nie można tu powiedzieć czy obydwa obiekty istniały w tym samym czasie. Z obiektem 8 związany był także obiekt 7 będący dołkiem po słupowym. Warto też zanotować iż w obiekcie 8 zachowały się ślady paleniska. Obiekt 6 to prawdopodobnie jama zasobowa.</a:t>
            </a:r>
            <a:endParaRPr lang="pl-PL" dirty="0"/>
          </a:p>
        </p:txBody>
      </p:sp>
      <p:sp>
        <p:nvSpPr>
          <p:cNvPr id="9" name="Prostokąt 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10" name="Obraz 9"/>
          <p:cNvPicPr>
            <a:picLocks noChangeAspect="1"/>
          </p:cNvPicPr>
          <p:nvPr/>
        </p:nvPicPr>
        <p:blipFill>
          <a:blip r:embed="rId4"/>
          <a:stretch>
            <a:fillRect/>
          </a:stretch>
        </p:blipFill>
        <p:spPr>
          <a:xfrm>
            <a:off x="233484" y="0"/>
            <a:ext cx="718065" cy="1089861"/>
          </a:xfrm>
          <a:prstGeom prst="rect">
            <a:avLst/>
          </a:prstGeom>
        </p:spPr>
      </p:pic>
    </p:spTree>
    <p:extLst>
      <p:ext uri="{BB962C8B-B14F-4D97-AF65-F5344CB8AC3E}">
        <p14:creationId xmlns:p14="http://schemas.microsoft.com/office/powerpoint/2010/main" val="424299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1185033" y="364481"/>
            <a:ext cx="10058400" cy="1450757"/>
          </a:xfrm>
        </p:spPr>
        <p:txBody>
          <a:bodyPr/>
          <a:lstStyle/>
          <a:p>
            <a:pPr algn="ctr"/>
            <a:r>
              <a:rPr lang="pl-PL" dirty="0" smtClean="0"/>
              <a:t>Chronologia osady KT</a:t>
            </a:r>
            <a:endParaRPr lang="pl-PL" dirty="0"/>
          </a:p>
        </p:txBody>
      </p:sp>
      <p:sp>
        <p:nvSpPr>
          <p:cNvPr id="3" name="pole tekstowe 2"/>
          <p:cNvSpPr txBox="1"/>
          <p:nvPr/>
        </p:nvSpPr>
        <p:spPr>
          <a:xfrm>
            <a:off x="728421" y="2138766"/>
            <a:ext cx="10089396" cy="1477328"/>
          </a:xfrm>
          <a:prstGeom prst="rect">
            <a:avLst/>
          </a:prstGeom>
          <a:noFill/>
        </p:spPr>
        <p:txBody>
          <a:bodyPr wrap="square" rtlCol="0">
            <a:spAutoFit/>
          </a:bodyPr>
          <a:lstStyle/>
          <a:p>
            <a:pPr marL="285750" indent="-285750">
              <a:buFont typeface="Wingdings" panose="05000000000000000000" pitchFamily="2" charset="2"/>
              <a:buChar char="Ø"/>
            </a:pPr>
            <a:r>
              <a:rPr lang="pl-PL" dirty="0" smtClean="0"/>
              <a:t>Niestety bardzo trudno podać dokładne ramy chronologicznie dla omawianej osady. Nie mamy nawet pewności czy była to długotrwała osada czy też krótkotrwałe obozowisko kilkukrotnie zasiedlone.  Materiał ceramiczny nie daje nam podstaw pod dokładniejsze określenia dotyczące chronologii. Brązowy sierp i krzemienna siekierka wskazywały by na III okres epoki brązu trudno to jednak przekładać na całość materiałów. </a:t>
            </a:r>
            <a:endParaRPr lang="pl-PL" dirty="0"/>
          </a:p>
        </p:txBody>
      </p:sp>
      <p:sp>
        <p:nvSpPr>
          <p:cNvPr id="4" name="Prostokąt 3"/>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i="1" dirty="0">
                <a:latin typeface="Times New Roman" panose="02020603050405020304" pitchFamily="18" charset="0"/>
                <a:cs typeface="Times New Roman" panose="02020603050405020304" pitchFamily="18" charset="0"/>
              </a:rPr>
              <a:t>Osada z epoki brązu i wczesnej epoki żelaza w Tarnobrzegu</a:t>
            </a:r>
          </a:p>
          <a:p>
            <a:pPr algn="ctr" eaLnBrk="1" fontAlgn="auto" hangingPunct="1">
              <a:spcBef>
                <a:spcPts val="0"/>
              </a:spcBef>
              <a:spcAft>
                <a:spcPts val="0"/>
              </a:spcAft>
              <a:defRPr/>
            </a:pPr>
            <a:r>
              <a:rPr lang="pl-PL" sz="1400" dirty="0" smtClean="0">
                <a:solidFill>
                  <a:schemeClr val="accent2"/>
                </a:solidFill>
                <a:latin typeface="BookAntiqua"/>
              </a:rPr>
              <a:t>             Wojciech Rajpold</a:t>
            </a:r>
            <a:endParaRPr lang="pl-PL" sz="1400" dirty="0"/>
          </a:p>
        </p:txBody>
      </p:sp>
      <p:pic>
        <p:nvPicPr>
          <p:cNvPr id="5" name="Obraz 4"/>
          <p:cNvPicPr>
            <a:picLocks noChangeAspect="1"/>
          </p:cNvPicPr>
          <p:nvPr/>
        </p:nvPicPr>
        <p:blipFill>
          <a:blip r:embed="rId2"/>
          <a:stretch>
            <a:fillRect/>
          </a:stretch>
        </p:blipFill>
        <p:spPr>
          <a:xfrm>
            <a:off x="233484" y="0"/>
            <a:ext cx="718065" cy="1089861"/>
          </a:xfrm>
          <a:prstGeom prst="rect">
            <a:avLst/>
          </a:prstGeom>
        </p:spPr>
      </p:pic>
    </p:spTree>
    <p:extLst>
      <p:ext uri="{BB962C8B-B14F-4D97-AF65-F5344CB8AC3E}">
        <p14:creationId xmlns:p14="http://schemas.microsoft.com/office/powerpoint/2010/main" val="318696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Retrospekcja">
  <a:themeElements>
    <a:clrScheme name="Retrospekcja">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kcj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cj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670</TotalTime>
  <Words>1679</Words>
  <Application>Microsoft Office PowerPoint</Application>
  <PresentationFormat>Panoramiczny</PresentationFormat>
  <Paragraphs>111</Paragraphs>
  <Slides>20</Slides>
  <Notes>0</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20</vt:i4>
      </vt:variant>
    </vt:vector>
  </HeadingPairs>
  <TitlesOfParts>
    <vt:vector size="27" baseType="lpstr">
      <vt:lpstr>BookAntiqua</vt:lpstr>
      <vt:lpstr>BookAntiqua-Italic</vt:lpstr>
      <vt:lpstr>Calibri</vt:lpstr>
      <vt:lpstr>Calibri Light</vt:lpstr>
      <vt:lpstr>Times New Roman</vt:lpstr>
      <vt:lpstr>Wingdings</vt:lpstr>
      <vt:lpstr>Retrospekcja</vt:lpstr>
      <vt:lpstr>Prezentacja programu PowerPoint</vt:lpstr>
      <vt:lpstr>Prezentacja programu PowerPoint</vt:lpstr>
      <vt:lpstr>Przebieg badań</vt:lpstr>
      <vt:lpstr>Materiały KT</vt:lpstr>
      <vt:lpstr>Prezentacja programu PowerPoint</vt:lpstr>
      <vt:lpstr>Zabytki metalowe KT</vt:lpstr>
      <vt:lpstr>Zabytki krzemienne</vt:lpstr>
      <vt:lpstr>Źródła nieruchome</vt:lpstr>
      <vt:lpstr>Chronologia osady KT</vt:lpstr>
      <vt:lpstr>Materiały TKŁ</vt:lpstr>
      <vt:lpstr>Garnki jajowate</vt:lpstr>
      <vt:lpstr>Misy</vt:lpstr>
      <vt:lpstr>Wazy</vt:lpstr>
      <vt:lpstr>Talerze-placki</vt:lpstr>
      <vt:lpstr>Zabytki metalowe</vt:lpstr>
      <vt:lpstr>Zabytki kamienne</vt:lpstr>
      <vt:lpstr>Zabytki nieruchome</vt:lpstr>
      <vt:lpstr>Chronologia osady TKŁ</vt:lpstr>
      <vt:lpstr>Miejsce osady na stanowisku Tarnobrzeg 5 w lokalnej sieci osadniczej</vt:lpstr>
      <vt:lpstr>Koniec</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Wojciech Rajpold</dc:creator>
  <cp:lastModifiedBy>Wojtek</cp:lastModifiedBy>
  <cp:revision>199</cp:revision>
  <dcterms:created xsi:type="dcterms:W3CDTF">2017-02-27T10:49:45Z</dcterms:created>
  <dcterms:modified xsi:type="dcterms:W3CDTF">2017-03-12T15:44:03Z</dcterms:modified>
</cp:coreProperties>
</file>