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6" r:id="rId2"/>
    <p:sldId id="257" r:id="rId3"/>
    <p:sldId id="258" r:id="rId4"/>
    <p:sldId id="299" r:id="rId5"/>
    <p:sldId id="318" r:id="rId6"/>
    <p:sldId id="259" r:id="rId7"/>
    <p:sldId id="260" r:id="rId8"/>
    <p:sldId id="263" r:id="rId9"/>
    <p:sldId id="262" r:id="rId10"/>
    <p:sldId id="265" r:id="rId11"/>
    <p:sldId id="268" r:id="rId12"/>
    <p:sldId id="267" r:id="rId13"/>
    <p:sldId id="266" r:id="rId14"/>
    <p:sldId id="269" r:id="rId15"/>
    <p:sldId id="270" r:id="rId16"/>
    <p:sldId id="272" r:id="rId17"/>
    <p:sldId id="271" r:id="rId18"/>
    <p:sldId id="273" r:id="rId19"/>
    <p:sldId id="276" r:id="rId20"/>
    <p:sldId id="275" r:id="rId21"/>
    <p:sldId id="274" r:id="rId22"/>
    <p:sldId id="277" r:id="rId23"/>
    <p:sldId id="280" r:id="rId24"/>
    <p:sldId id="279" r:id="rId25"/>
    <p:sldId id="278" r:id="rId26"/>
    <p:sldId id="282" r:id="rId27"/>
    <p:sldId id="281" r:id="rId28"/>
    <p:sldId id="283" r:id="rId29"/>
    <p:sldId id="285" r:id="rId30"/>
    <p:sldId id="284" r:id="rId31"/>
    <p:sldId id="286" r:id="rId32"/>
    <p:sldId id="287" r:id="rId33"/>
    <p:sldId id="288" r:id="rId34"/>
    <p:sldId id="289" r:id="rId35"/>
    <p:sldId id="290" r:id="rId36"/>
    <p:sldId id="291" r:id="rId37"/>
    <p:sldId id="292" r:id="rId38"/>
    <p:sldId id="293" r:id="rId39"/>
    <p:sldId id="294" r:id="rId40"/>
    <p:sldId id="298" r:id="rId41"/>
    <p:sldId id="297" r:id="rId42"/>
    <p:sldId id="295" r:id="rId43"/>
    <p:sldId id="296" r:id="rId44"/>
    <p:sldId id="300" r:id="rId45"/>
    <p:sldId id="301" r:id="rId46"/>
    <p:sldId id="302" r:id="rId47"/>
    <p:sldId id="303" r:id="rId48"/>
    <p:sldId id="317" r:id="rId49"/>
    <p:sldId id="304" r:id="rId50"/>
    <p:sldId id="305" r:id="rId51"/>
    <p:sldId id="306" r:id="rId52"/>
    <p:sldId id="307" r:id="rId53"/>
    <p:sldId id="308" r:id="rId54"/>
    <p:sldId id="309" r:id="rId55"/>
    <p:sldId id="310" r:id="rId56"/>
    <p:sldId id="261" r:id="rId57"/>
    <p:sldId id="264" r:id="rId58"/>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9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nowe%20dokumenty\Moje%20Art\Doktorat\Ca&#322;o&#347;&#263;%20do%20statystyki%20(poch&#243;wki%20z%20danymi%20antropologa%20i%20bez)%20wersja%20ostateczn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spPr>
            <a:ln w="28575" cap="rnd">
              <a:solidFill>
                <a:schemeClr val="accent1"/>
              </a:solidFill>
              <a:round/>
            </a:ln>
            <a:effectLst/>
          </c:spPr>
          <c:marker>
            <c:symbol val="none"/>
          </c:marker>
          <c:cat>
            <c:strRef>
              <c:f>Arkusz4!$J$3:$J$10</c:f>
              <c:strCache>
                <c:ptCount val="8"/>
                <c:pt idx="0">
                  <c:v>Północ</c:v>
                </c:pt>
                <c:pt idx="1">
                  <c:v>Północny- wschód</c:v>
                </c:pt>
                <c:pt idx="2">
                  <c:v>Wschód</c:v>
                </c:pt>
                <c:pt idx="3">
                  <c:v>Południowy- wschód</c:v>
                </c:pt>
                <c:pt idx="4">
                  <c:v>Południe</c:v>
                </c:pt>
                <c:pt idx="5">
                  <c:v>Południowy- zachód</c:v>
                </c:pt>
                <c:pt idx="6">
                  <c:v>Zachód</c:v>
                </c:pt>
                <c:pt idx="7">
                  <c:v>Północny- zachód</c:v>
                </c:pt>
              </c:strCache>
            </c:strRef>
          </c:cat>
          <c:val>
            <c:numRef>
              <c:f>Arkusz4!$K$3:$K$10</c:f>
              <c:numCache>
                <c:formatCode>General</c:formatCode>
                <c:ptCount val="8"/>
                <c:pt idx="0">
                  <c:v>40</c:v>
                </c:pt>
                <c:pt idx="1">
                  <c:v>13</c:v>
                </c:pt>
                <c:pt idx="2">
                  <c:v>30</c:v>
                </c:pt>
                <c:pt idx="3">
                  <c:v>9</c:v>
                </c:pt>
                <c:pt idx="4">
                  <c:v>34</c:v>
                </c:pt>
                <c:pt idx="5">
                  <c:v>19</c:v>
                </c:pt>
                <c:pt idx="6">
                  <c:v>40</c:v>
                </c:pt>
                <c:pt idx="7">
                  <c:v>11</c:v>
                </c:pt>
              </c:numCache>
            </c:numRef>
          </c:val>
        </c:ser>
        <c:dLbls>
          <c:showLegendKey val="0"/>
          <c:showVal val="0"/>
          <c:showCatName val="0"/>
          <c:showSerName val="0"/>
          <c:showPercent val="0"/>
          <c:showBubbleSize val="0"/>
        </c:dLbls>
        <c:axId val="415079680"/>
        <c:axId val="421370144"/>
      </c:radarChart>
      <c:catAx>
        <c:axId val="41507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421370144"/>
        <c:crosses val="autoZero"/>
        <c:auto val="1"/>
        <c:lblAlgn val="ctr"/>
        <c:lblOffset val="100"/>
        <c:noMultiLvlLbl val="0"/>
      </c:catAx>
      <c:valAx>
        <c:axId val="421370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415079680"/>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80.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81.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3.wmf"/><Relationship Id="rId1" Type="http://schemas.openxmlformats.org/officeDocument/2006/relationships/image" Target="../media/image82.wmf"/></Relationships>
</file>

<file path=ppt/drawings/_rels/vmlDrawing45.v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85.wmf"/><Relationship Id="rId1" Type="http://schemas.openxmlformats.org/officeDocument/2006/relationships/image" Target="../media/image84.wmf"/><Relationship Id="rId4" Type="http://schemas.openxmlformats.org/officeDocument/2006/relationships/image" Target="../media/image86.wmf"/></Relationships>
</file>

<file path=ppt/drawings/_rels/vmlDrawing46.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87.w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88.w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89.w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9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91.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l-PL" smtClean="0"/>
              <a:t>Kliknij, aby edytować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2017-10-18</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474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2017-10-18</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351314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2017-10-18</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303677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CC85695D-9EF9-4E1F-AD31-A48E6508764A}" type="datetimeFigureOut">
              <a:rPr lang="pl-PL" smtClean="0"/>
              <a:t>2017-10-18</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137282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l-PL" smtClean="0"/>
              <a:t>Kliknij, aby edytować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CC85695D-9EF9-4E1F-AD31-A48E6508764A}" type="datetimeFigureOut">
              <a:rPr lang="pl-PL" smtClean="0"/>
              <a:t>2017-10-18</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AB09B3E-F601-4A94-A674-8224C37BEC8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6602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CC85695D-9EF9-4E1F-AD31-A48E6508764A}" type="datetimeFigureOut">
              <a:rPr lang="pl-PL" smtClean="0"/>
              <a:t>2017-10-18</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414354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109728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621792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CC85695D-9EF9-4E1F-AD31-A48E6508764A}" type="datetimeFigureOut">
              <a:rPr lang="pl-PL" smtClean="0"/>
              <a:t>2017-10-18</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820792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CC85695D-9EF9-4E1F-AD31-A48E6508764A}" type="datetimeFigureOut">
              <a:rPr lang="pl-PL" smtClean="0"/>
              <a:t>2017-10-18</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269348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C85695D-9EF9-4E1F-AD31-A48E6508764A}" type="datetimeFigureOut">
              <a:rPr lang="pl-PL" smtClean="0"/>
              <a:t>2017-10-18</a:t>
            </a:fld>
            <a:endParaRPr lang="pl-P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l-PL"/>
          </a:p>
        </p:txBody>
      </p:sp>
      <p:sp>
        <p:nvSpPr>
          <p:cNvPr id="9" name="Slide Number Placeholder 8"/>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356066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l-PL" smtClean="0"/>
              <a:t>Kliknij, aby edytować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C85695D-9EF9-4E1F-AD31-A48E6508764A}" type="datetimeFigureOut">
              <a:rPr lang="pl-PL" smtClean="0"/>
              <a:t>2017-10-18</a:t>
            </a:fld>
            <a:endParaRPr lang="pl-P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pl-P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AB09B3E-F601-4A94-A674-8224C37BEC88}" type="slidenum">
              <a:rPr lang="pl-PL" smtClean="0"/>
              <a:t>‹#›</a:t>
            </a:fld>
            <a:endParaRPr lang="pl-PL"/>
          </a:p>
        </p:txBody>
      </p:sp>
    </p:spTree>
    <p:extLst>
      <p:ext uri="{BB962C8B-B14F-4D97-AF65-F5344CB8AC3E}">
        <p14:creationId xmlns:p14="http://schemas.microsoft.com/office/powerpoint/2010/main" val="2837513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CC85695D-9EF9-4E1F-AD31-A48E6508764A}" type="datetimeFigureOut">
              <a:rPr lang="pl-PL" smtClean="0"/>
              <a:t>2017-10-18</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AB09B3E-F601-4A94-A674-8224C37BEC88}" type="slidenum">
              <a:rPr lang="pl-PL" smtClean="0"/>
              <a:t>‹#›</a:t>
            </a:fld>
            <a:endParaRPr lang="pl-PL"/>
          </a:p>
        </p:txBody>
      </p:sp>
    </p:spTree>
    <p:extLst>
      <p:ext uri="{BB962C8B-B14F-4D97-AF65-F5344CB8AC3E}">
        <p14:creationId xmlns:p14="http://schemas.microsoft.com/office/powerpoint/2010/main" val="1428002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l-PL" smtClean="0"/>
              <a:t>Kliknij, aby edytować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C85695D-9EF9-4E1F-AD31-A48E6508764A}" type="datetimeFigureOut">
              <a:rPr lang="pl-PL" smtClean="0"/>
              <a:t>2017-10-18</a:t>
            </a:fld>
            <a:endParaRPr lang="pl-P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l-P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AB09B3E-F601-4A94-A674-8224C37BEC88}" type="slidenum">
              <a:rPr lang="pl-PL" smtClean="0"/>
              <a:t>‹#›</a:t>
            </a:fld>
            <a:endParaRPr lang="pl-P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1244993"/>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wmf"/><Relationship Id="rId5" Type="http://schemas.openxmlformats.org/officeDocument/2006/relationships/oleObject" Target="../embeddings/oleObject8.bin"/><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wmf"/></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wmf"/></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14.bin"/><Relationship Id="rId5" Type="http://schemas.openxmlformats.org/officeDocument/2006/relationships/image" Target="../media/image32.jpe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w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wmf"/><Relationship Id="rId5" Type="http://schemas.openxmlformats.org/officeDocument/2006/relationships/oleObject" Target="../embeddings/oleObject16.bin"/><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2.wmf"/><Relationship Id="rId5" Type="http://schemas.openxmlformats.org/officeDocument/2006/relationships/oleObject" Target="../embeddings/oleObject17.bin"/><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2.wmf"/><Relationship Id="rId4" Type="http://schemas.openxmlformats.org/officeDocument/2006/relationships/oleObject" Target="../embeddings/oleObject18.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wmf"/></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2.wmf"/><Relationship Id="rId4" Type="http://schemas.openxmlformats.org/officeDocument/2006/relationships/oleObject" Target="../embeddings/oleObject20.bin"/></Relationships>
</file>

<file path=ppt/slides/_rels/slide24.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39.png"/><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43.png"/><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2.wmf"/><Relationship Id="rId5" Type="http://schemas.openxmlformats.org/officeDocument/2006/relationships/oleObject" Target="../embeddings/oleObject23.bin"/><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2.wmf"/><Relationship Id="rId4" Type="http://schemas.openxmlformats.org/officeDocument/2006/relationships/oleObject" Target="../embeddings/oleObject24.bin"/></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2.wmf"/><Relationship Id="rId5" Type="http://schemas.openxmlformats.org/officeDocument/2006/relationships/oleObject" Target="../embeddings/oleObject25.bin"/><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2.wmf"/></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2.wmf"/></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2.wmf"/><Relationship Id="rId5" Type="http://schemas.openxmlformats.org/officeDocument/2006/relationships/oleObject" Target="../embeddings/oleObject28.bin"/><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59.png"/><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63.png"/><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2.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2.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2.wmf"/></Relationships>
</file>

<file path=ppt/slides/_rels/slide3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slideLayout" Target="../slideLayouts/slideLayout2.xml"/><Relationship Id="rId1" Type="http://schemas.openxmlformats.org/officeDocument/2006/relationships/vmlDrawing" Target="../drawings/vmlDrawing34.vml"/><Relationship Id="rId5" Type="http://schemas.openxmlformats.org/officeDocument/2006/relationships/image" Target="../media/image2.wmf"/><Relationship Id="rId4" Type="http://schemas.openxmlformats.org/officeDocument/2006/relationships/oleObject" Target="../embeddings/oleObject34.bin"/></Relationships>
</file>

<file path=ppt/slides/_rels/slide3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slideLayout" Target="../slideLayouts/slideLayout2.xml"/><Relationship Id="rId1" Type="http://schemas.openxmlformats.org/officeDocument/2006/relationships/vmlDrawing" Target="../drawings/vmlDrawing35.vml"/><Relationship Id="rId5" Type="http://schemas.openxmlformats.org/officeDocument/2006/relationships/image" Target="../media/image2.wmf"/><Relationship Id="rId4" Type="http://schemas.openxmlformats.org/officeDocument/2006/relationships/oleObject" Target="../embeddings/oleObject35.bin"/></Relationships>
</file>

<file path=ppt/slides/_rels/slide39.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slideLayout" Target="../slideLayouts/slideLayout2.xml"/><Relationship Id="rId1" Type="http://schemas.openxmlformats.org/officeDocument/2006/relationships/vmlDrawing" Target="../drawings/vmlDrawing36.vml"/><Relationship Id="rId5" Type="http://schemas.openxmlformats.org/officeDocument/2006/relationships/image" Target="../media/image2.wmf"/><Relationship Id="rId4" Type="http://schemas.openxmlformats.org/officeDocument/2006/relationships/oleObject" Target="../embeddings/oleObject36.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2.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2.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2.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2.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2.wmf"/><Relationship Id="rId5" Type="http://schemas.openxmlformats.org/officeDocument/2006/relationships/oleObject" Target="../embeddings/oleObject42.bin"/><Relationship Id="rId4" Type="http://schemas.openxmlformats.org/officeDocument/2006/relationships/image" Target="../media/image80.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2.wmf"/><Relationship Id="rId5" Type="http://schemas.openxmlformats.org/officeDocument/2006/relationships/oleObject" Target="../embeddings/oleObject44.bin"/><Relationship Id="rId4" Type="http://schemas.openxmlformats.org/officeDocument/2006/relationships/image" Target="../media/image81.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2.wmf"/></Relationships>
</file>

<file path=ppt/slides/_rels/slide47.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oleObject" Target="../embeddings/oleObject46.bin"/><Relationship Id="rId7"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83.wmf"/><Relationship Id="rId5" Type="http://schemas.openxmlformats.org/officeDocument/2006/relationships/oleObject" Target="../embeddings/oleObject47.bin"/><Relationship Id="rId4" Type="http://schemas.openxmlformats.org/officeDocument/2006/relationships/image" Target="../media/image82.wmf"/></Relationships>
</file>

<file path=ppt/slides/_rels/slide48.xml.rels><?xml version="1.0" encoding="UTF-8" standalone="yes"?>
<Relationships xmlns="http://schemas.openxmlformats.org/package/2006/relationships"><Relationship Id="rId13" Type="http://schemas.openxmlformats.org/officeDocument/2006/relationships/image" Target="../media/image86.wmf"/><Relationship Id="rId3" Type="http://schemas.openxmlformats.org/officeDocument/2006/relationships/oleObject" Target="../embeddings/oleObject49.bin"/><Relationship Id="rId12"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85.wmf"/><Relationship Id="rId11" Type="http://schemas.openxmlformats.org/officeDocument/2006/relationships/image" Target="../media/image2.wmf"/><Relationship Id="rId5" Type="http://schemas.openxmlformats.org/officeDocument/2006/relationships/oleObject" Target="../embeddings/oleObject50.bin"/><Relationship Id="rId10" Type="http://schemas.openxmlformats.org/officeDocument/2006/relationships/oleObject" Target="../embeddings/oleObject51.bin"/><Relationship Id="rId4" Type="http://schemas.openxmlformats.org/officeDocument/2006/relationships/image" Target="../media/image84.wmf"/><Relationship Id="rId9" Type="http://schemas.openxmlformats.org/officeDocument/2006/relationships/image" Target="../media/image85.png"/></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2.wmf"/><Relationship Id="rId5" Type="http://schemas.openxmlformats.org/officeDocument/2006/relationships/oleObject" Target="../embeddings/oleObject54.bin"/><Relationship Id="rId4" Type="http://schemas.openxmlformats.org/officeDocument/2006/relationships/image" Target="../media/image87.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w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image" Target="../media/image2.wmf"/><Relationship Id="rId5" Type="http://schemas.openxmlformats.org/officeDocument/2006/relationships/oleObject" Target="../embeddings/oleObject56.bin"/><Relationship Id="rId4" Type="http://schemas.openxmlformats.org/officeDocument/2006/relationships/image" Target="../media/image88.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image" Target="../media/image2.wmf"/><Relationship Id="rId5" Type="http://schemas.openxmlformats.org/officeDocument/2006/relationships/oleObject" Target="../embeddings/oleObject58.bin"/><Relationship Id="rId4" Type="http://schemas.openxmlformats.org/officeDocument/2006/relationships/image" Target="../media/image89.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2.wmf"/><Relationship Id="rId5" Type="http://schemas.openxmlformats.org/officeDocument/2006/relationships/oleObject" Target="../embeddings/oleObject60.bin"/><Relationship Id="rId4" Type="http://schemas.openxmlformats.org/officeDocument/2006/relationships/image" Target="../media/image90.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2.wmf"/><Relationship Id="rId5" Type="http://schemas.openxmlformats.org/officeDocument/2006/relationships/oleObject" Target="../embeddings/oleObject62.bin"/><Relationship Id="rId4" Type="http://schemas.openxmlformats.org/officeDocument/2006/relationships/image" Target="../media/image91.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2.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52.vml"/><Relationship Id="rId5" Type="http://schemas.openxmlformats.org/officeDocument/2006/relationships/oleObject" Target="../embeddings/oleObject65.bin"/><Relationship Id="rId4" Type="http://schemas.openxmlformats.org/officeDocument/2006/relationships/image" Target="../media/image2.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7.xml"/><Relationship Id="rId1" Type="http://schemas.openxmlformats.org/officeDocument/2006/relationships/vmlDrawing" Target="../drawings/vmlDrawing53.vml"/><Relationship Id="rId4" Type="http://schemas.openxmlformats.org/officeDocument/2006/relationships/image" Target="../media/image2.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wmf"/><Relationship Id="rId5" Type="http://schemas.openxmlformats.org/officeDocument/2006/relationships/oleObject" Target="../embeddings/oleObject4.bin"/><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w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Tytuł 5"/>
          <p:cNvSpPr>
            <a:spLocks noGrp="1"/>
          </p:cNvSpPr>
          <p:nvPr>
            <p:ph type="title"/>
          </p:nvPr>
        </p:nvSpPr>
        <p:spPr>
          <a:xfrm>
            <a:off x="968943" y="366813"/>
            <a:ext cx="10058400" cy="1450757"/>
          </a:xfrm>
        </p:spPr>
        <p:txBody>
          <a:bodyPr>
            <a:noAutofit/>
          </a:bodyPr>
          <a:lstStyle/>
          <a:p>
            <a:pPr algn="ctr"/>
            <a:r>
              <a:rPr lang="pl-PL" sz="3200" b="1" i="1" dirty="0" smtClean="0">
                <a:latin typeface="Times New Roman" panose="02020603050405020304" pitchFamily="18" charset="0"/>
                <a:cs typeface="Times New Roman" panose="02020603050405020304" pitchFamily="18" charset="0"/>
              </a:rPr>
              <a:t>Prezentacja </a:t>
            </a:r>
            <a:r>
              <a:rPr lang="pl-PL" sz="3200" b="1" i="1" dirty="0">
                <a:latin typeface="Times New Roman" panose="02020603050405020304" pitchFamily="18" charset="0"/>
                <a:cs typeface="Times New Roman" panose="02020603050405020304" pitchFamily="18" charset="0"/>
              </a:rPr>
              <a:t>materiałów z cmentarzysk </a:t>
            </a:r>
            <a:r>
              <a:rPr lang="pl-PL" sz="3200" b="1" i="1" dirty="0" smtClean="0">
                <a:latin typeface="Times New Roman" panose="02020603050405020304" pitchFamily="18" charset="0"/>
                <a:cs typeface="Times New Roman" panose="02020603050405020304" pitchFamily="18" charset="0"/>
              </a:rPr>
              <a:t>tarnobrzeskiej kultury </a:t>
            </a:r>
            <a:r>
              <a:rPr lang="pl-PL" sz="3200" b="1" i="1" dirty="0">
                <a:latin typeface="Times New Roman" panose="02020603050405020304" pitchFamily="18" charset="0"/>
                <a:cs typeface="Times New Roman" panose="02020603050405020304" pitchFamily="18" charset="0"/>
              </a:rPr>
              <a:t>łużyckiej i przyczynek do ich statystycznych analiz </a:t>
            </a:r>
            <a:r>
              <a:rPr lang="pl-PL" sz="3200" b="1" i="1" dirty="0" smtClean="0">
                <a:latin typeface="Times New Roman" panose="02020603050405020304" pitchFamily="18" charset="0"/>
                <a:cs typeface="Times New Roman" panose="02020603050405020304" pitchFamily="18" charset="0"/>
              </a:rPr>
              <a:t>mających pomóc </a:t>
            </a:r>
            <a:r>
              <a:rPr lang="pl-PL" sz="3200" b="1" i="1" dirty="0">
                <a:latin typeface="Times New Roman" panose="02020603050405020304" pitchFamily="18" charset="0"/>
                <a:cs typeface="Times New Roman" panose="02020603050405020304" pitchFamily="18" charset="0"/>
              </a:rPr>
              <a:t>we wskazaniu wyznaczników wieku i płci.</a:t>
            </a:r>
          </a:p>
        </p:txBody>
      </p:sp>
      <p:sp>
        <p:nvSpPr>
          <p:cNvPr id="8" name="pole tekstowe 7"/>
          <p:cNvSpPr txBox="1"/>
          <p:nvPr/>
        </p:nvSpPr>
        <p:spPr>
          <a:xfrm>
            <a:off x="8662737" y="1817570"/>
            <a:ext cx="3801979" cy="830997"/>
          </a:xfrm>
          <a:prstGeom prst="rect">
            <a:avLst/>
          </a:prstGeom>
          <a:noFill/>
        </p:spPr>
        <p:txBody>
          <a:bodyPr wrap="square" rtlCol="0">
            <a:spAutoFit/>
          </a:bodyPr>
          <a:lstStyle/>
          <a:p>
            <a:pPr algn="just"/>
            <a:r>
              <a:rPr lang="pl-PL" sz="2400" b="1" dirty="0" smtClean="0">
                <a:solidFill>
                  <a:srgbClr val="7030A0"/>
                </a:solidFill>
                <a:latin typeface="Times New Roman" panose="02020603050405020304" pitchFamily="18" charset="0"/>
                <a:cs typeface="Times New Roman" panose="02020603050405020304" pitchFamily="18" charset="0"/>
              </a:rPr>
              <a:t>Wojciech </a:t>
            </a:r>
            <a:r>
              <a:rPr lang="pl-PL" sz="2400" b="1" dirty="0" err="1" smtClean="0">
                <a:solidFill>
                  <a:srgbClr val="7030A0"/>
                </a:solidFill>
                <a:latin typeface="Times New Roman" panose="02020603050405020304" pitchFamily="18" charset="0"/>
                <a:cs typeface="Times New Roman" panose="02020603050405020304" pitchFamily="18" charset="0"/>
              </a:rPr>
              <a:t>Rajpold</a:t>
            </a:r>
            <a:r>
              <a:rPr lang="pl-PL" sz="2400" b="1" dirty="0" smtClean="0">
                <a:solidFill>
                  <a:srgbClr val="7030A0"/>
                </a:solidFill>
                <a:latin typeface="Times New Roman" panose="02020603050405020304" pitchFamily="18" charset="0"/>
                <a:cs typeface="Times New Roman" panose="02020603050405020304" pitchFamily="18" charset="0"/>
              </a:rPr>
              <a:t> </a:t>
            </a:r>
          </a:p>
          <a:p>
            <a:pPr algn="just"/>
            <a:r>
              <a:rPr lang="pl-PL" sz="2400" b="1" dirty="0" smtClean="0">
                <a:solidFill>
                  <a:srgbClr val="7030A0"/>
                </a:solidFill>
                <a:latin typeface="Times New Roman" panose="02020603050405020304" pitchFamily="18" charset="0"/>
                <a:cs typeface="Times New Roman" panose="02020603050405020304" pitchFamily="18" charset="0"/>
              </a:rPr>
              <a:t>   Instytut archeologii UR</a:t>
            </a:r>
            <a:endParaRPr lang="pl-PL" sz="24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7236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3507740" y="1019401"/>
            <a:ext cx="5176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Kwestia antropologii</a:t>
            </a:r>
            <a:endParaRPr lang="pl-PL" sz="4400"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594360" y="1898034"/>
            <a:ext cx="8432800"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Materiały kostne silnie przepalone temperatura stosu mogła dochodzić nawet do 1500 stopni C zwykle jednak to było około 800. </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Kości ulegały zniekształceniu na skutek </a:t>
            </a:r>
            <a:r>
              <a:rPr lang="pl-PL" dirty="0">
                <a:latin typeface="Times New Roman" panose="02020603050405020304" pitchFamily="18" charset="0"/>
                <a:cs typeface="Times New Roman" panose="02020603050405020304" pitchFamily="18" charset="0"/>
              </a:rPr>
              <a:t>działania ognia. </a:t>
            </a:r>
            <a:endParaRPr lang="pl-PL"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Średnio z mężczyzny pozostawało około 2000 gramów tymczasem kobiety około 1500. </a:t>
            </a:r>
            <a:endParaRPr lang="pl-PL" dirty="0">
              <a:latin typeface="Times New Roman" panose="02020603050405020304" pitchFamily="18" charset="0"/>
              <a:cs typeface="Times New Roman" panose="02020603050405020304" pitchFamily="18" charset="0"/>
            </a:endParaRPr>
          </a:p>
        </p:txBody>
      </p:sp>
      <p:pic>
        <p:nvPicPr>
          <p:cNvPr id="4" name="Obraz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2880" y="1828800"/>
            <a:ext cx="2893060" cy="2169795"/>
          </a:xfrm>
          <a:prstGeom prst="rect">
            <a:avLst/>
          </a:prstGeom>
        </p:spPr>
      </p:pic>
      <p:pic>
        <p:nvPicPr>
          <p:cNvPr id="5" name="Obraz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28760" y="3998595"/>
            <a:ext cx="2959100" cy="2219325"/>
          </a:xfrm>
          <a:prstGeom prst="rect">
            <a:avLst/>
          </a:prstGeom>
        </p:spPr>
      </p:pic>
      <p:pic>
        <p:nvPicPr>
          <p:cNvPr id="6" name="Obraz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6720" y="3310323"/>
            <a:ext cx="3576320" cy="2682240"/>
          </a:xfrm>
          <a:prstGeom prst="rect">
            <a:avLst/>
          </a:prstGeom>
        </p:spPr>
      </p:pic>
      <p:sp>
        <p:nvSpPr>
          <p:cNvPr id="7" name="pole tekstowe 6"/>
          <p:cNvSpPr txBox="1"/>
          <p:nvPr/>
        </p:nvSpPr>
        <p:spPr>
          <a:xfrm>
            <a:off x="594360" y="3310323"/>
            <a:ext cx="4912360" cy="1477328"/>
          </a:xfrm>
          <a:prstGeom prst="rect">
            <a:avLst/>
          </a:prstGeom>
          <a:noFill/>
        </p:spPr>
        <p:txBody>
          <a:bodyPr wrap="square" rtlCol="0">
            <a:spAutoFit/>
          </a:bodyPr>
          <a:lstStyle/>
          <a:p>
            <a:pPr marL="285750" indent="-285750">
              <a:buFont typeface="Arial" panose="020B0604020202020204" pitchFamily="34" charset="0"/>
              <a:buChar char="•"/>
            </a:pPr>
            <a:r>
              <a:rPr lang="pl-PL" dirty="0"/>
              <a:t>W </a:t>
            </a:r>
            <a:r>
              <a:rPr lang="pl-PL" dirty="0" smtClean="0"/>
              <a:t>popielnicach z cmentarzysk kultury łużyckiej </a:t>
            </a:r>
            <a:r>
              <a:rPr lang="pl-PL" dirty="0" smtClean="0">
                <a:latin typeface="Times New Roman" panose="02020603050405020304" pitchFamily="18" charset="0"/>
                <a:cs typeface="Times New Roman" panose="02020603050405020304" pitchFamily="18" charset="0"/>
              </a:rPr>
              <a:t>znajdujemy</a:t>
            </a:r>
            <a:r>
              <a:rPr lang="pl-PL" dirty="0" smtClean="0"/>
              <a:t> średnio od 500 do 1150 gramów szczątków mężczyzn, 350- 1070 kobiet. Czyli na pewno nie cały szkielet znalazł się w popielnicy.</a:t>
            </a:r>
            <a:endParaRPr lang="pl-PL" dirty="0"/>
          </a:p>
          <a:p>
            <a:endParaRPr lang="pl-PL" dirty="0"/>
          </a:p>
        </p:txBody>
      </p:sp>
      <p:sp>
        <p:nvSpPr>
          <p:cNvPr id="8" name="pole tekstowe 7"/>
          <p:cNvSpPr txBox="1"/>
          <p:nvPr/>
        </p:nvSpPr>
        <p:spPr>
          <a:xfrm>
            <a:off x="594360" y="4445614"/>
            <a:ext cx="4912360" cy="1754326"/>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Antropolog wyznacza wiek i płeć między innymi na podstawie zarastania szwów czaszkowych, rozwoju zębów, długości kości długich. W przypadku przepalonych szczątków problemem jest zniekształcenie oraz brak części szczątków.</a:t>
            </a:r>
            <a:endParaRPr lang="pl-PL" dirty="0">
              <a:latin typeface="Times New Roman" panose="02020603050405020304" pitchFamily="18" charset="0"/>
              <a:cs typeface="Times New Roman" panose="02020603050405020304" pitchFamily="18" charset="0"/>
            </a:endParaRPr>
          </a:p>
        </p:txBody>
      </p:sp>
      <p:sp>
        <p:nvSpPr>
          <p:cNvPr id="9" name="pole tekstowe 8"/>
          <p:cNvSpPr txBox="1"/>
          <p:nvPr/>
        </p:nvSpPr>
        <p:spPr>
          <a:xfrm>
            <a:off x="7571740" y="6318476"/>
            <a:ext cx="2684780" cy="523220"/>
          </a:xfrm>
          <a:prstGeom prst="rect">
            <a:avLst/>
          </a:prstGeom>
          <a:noFill/>
        </p:spPr>
        <p:txBody>
          <a:bodyPr wrap="square" rtlCol="0">
            <a:spAutoFit/>
          </a:bodyPr>
          <a:lstStyle/>
          <a:p>
            <a:r>
              <a:rPr lang="pl-PL" sz="1400" dirty="0" smtClean="0">
                <a:latin typeface="Times New Roman" panose="02020603050405020304" pitchFamily="18" charset="0"/>
                <a:cs typeface="Times New Roman" panose="02020603050405020304" pitchFamily="18" charset="0"/>
              </a:rPr>
              <a:t>Wybrane szczątki kostne z cmentarzyska w Wierzawicach 4</a:t>
            </a:r>
            <a:endParaRPr lang="pl-PL" sz="1400" dirty="0">
              <a:latin typeface="Times New Roman" panose="02020603050405020304" pitchFamily="18" charset="0"/>
              <a:cs typeface="Times New Roman" panose="02020603050405020304" pitchFamily="18" charset="0"/>
            </a:endParaRPr>
          </a:p>
        </p:txBody>
      </p:sp>
      <p:cxnSp>
        <p:nvCxnSpPr>
          <p:cNvPr id="11" name="Łącznik prosty ze strzałką 10"/>
          <p:cNvCxnSpPr/>
          <p:nvPr/>
        </p:nvCxnSpPr>
        <p:spPr>
          <a:xfrm>
            <a:off x="7650480" y="5550410"/>
            <a:ext cx="289560" cy="763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flipH="1">
            <a:off x="8580120" y="3528707"/>
            <a:ext cx="1127760" cy="278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Łącznik prosty ze strzałką 17"/>
          <p:cNvCxnSpPr/>
          <p:nvPr/>
        </p:nvCxnSpPr>
        <p:spPr>
          <a:xfrm flipH="1">
            <a:off x="9635490" y="5992563"/>
            <a:ext cx="448310" cy="4996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4" name="Obiekt 13"/>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9492"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9601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802766" y="965294"/>
            <a:ext cx="46522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Inwentarz</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4893644" y="1713998"/>
            <a:ext cx="7045960"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Stosunkowo ubogi najczęściej tylko popielnica. Stąd warto się skupić na tym przedmiocie. </a:t>
            </a:r>
          </a:p>
        </p:txBody>
      </p:sp>
      <p:sp>
        <p:nvSpPr>
          <p:cNvPr id="6" name="pole tekstowe 5"/>
          <p:cNvSpPr txBox="1"/>
          <p:nvPr/>
        </p:nvSpPr>
        <p:spPr>
          <a:xfrm>
            <a:off x="4893644" y="2241082"/>
            <a:ext cx="7136838" cy="923330"/>
          </a:xfrm>
          <a:prstGeom prst="rect">
            <a:avLst/>
          </a:prstGeom>
          <a:noFill/>
        </p:spPr>
        <p:txBody>
          <a:bodyPr wrap="square" rtlCol="0">
            <a:spAutoFit/>
          </a:bodyPr>
          <a:lstStyle/>
          <a:p>
            <a:pPr marL="285750" indent="-285750">
              <a:buFont typeface="Arial" panose="020B0604020202020204" pitchFamily="34" charset="0"/>
              <a:buChar char="•"/>
            </a:pPr>
            <a:r>
              <a:rPr lang="pl-PL" dirty="0"/>
              <a:t>Nieco ponad 1100 popielnic było </a:t>
            </a:r>
            <a:r>
              <a:rPr lang="pl-PL" dirty="0" smtClean="0"/>
              <a:t>przykrytych. Przede wszystkim misami ale również kamieniami, wazami oraz kubkami i czerpakami.</a:t>
            </a:r>
            <a:endParaRPr lang="pl-PL" dirty="0"/>
          </a:p>
          <a:p>
            <a:endParaRPr lang="pl-PL" dirty="0"/>
          </a:p>
        </p:txBody>
      </p:sp>
      <p:pic>
        <p:nvPicPr>
          <p:cNvPr id="7" name="Obraz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117" y="1815214"/>
            <a:ext cx="4662527" cy="3496895"/>
          </a:xfrm>
          <a:prstGeom prst="rect">
            <a:avLst/>
          </a:prstGeom>
        </p:spPr>
      </p:pic>
      <p:pic>
        <p:nvPicPr>
          <p:cNvPr id="8" name="Obraz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2692" y="2903478"/>
            <a:ext cx="3464560" cy="2598420"/>
          </a:xfrm>
          <a:prstGeom prst="rect">
            <a:avLst/>
          </a:prstGeom>
        </p:spPr>
      </p:pic>
      <p:sp>
        <p:nvSpPr>
          <p:cNvPr id="9" name="pole tekstowe 8"/>
          <p:cNvSpPr txBox="1"/>
          <p:nvPr/>
        </p:nvSpPr>
        <p:spPr>
          <a:xfrm>
            <a:off x="4889236" y="4105750"/>
            <a:ext cx="3633456"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t>Metalowe (głównie brąz) przedmioty pojawiły się w 528 pochówkach w </a:t>
            </a:r>
            <a:r>
              <a:rPr lang="pl-PL" smtClean="0"/>
              <a:t>ilości 703 </a:t>
            </a:r>
            <a:r>
              <a:rPr lang="pl-PL" dirty="0" smtClean="0"/>
              <a:t>przedmiotów głównie niewielkich skrętów i kółko-skrętów</a:t>
            </a:r>
            <a:endParaRPr lang="pl-PL" dirty="0"/>
          </a:p>
        </p:txBody>
      </p:sp>
      <p:sp>
        <p:nvSpPr>
          <p:cNvPr id="10" name="pole tekstowe 9"/>
          <p:cNvSpPr txBox="1"/>
          <p:nvPr/>
        </p:nvSpPr>
        <p:spPr>
          <a:xfrm>
            <a:off x="4884828" y="2756552"/>
            <a:ext cx="3756251"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t>Przystawki czyli niewielkie naczynia znajdujące się obok albo wewnątrz popielnicy wystąpiły w 711 pochówkach w ilości 1185 naczyń (niestety większość zniszczona</a:t>
            </a:r>
            <a:endParaRPr lang="pl-PL" dirty="0"/>
          </a:p>
        </p:txBody>
      </p:sp>
      <p:sp>
        <p:nvSpPr>
          <p:cNvPr id="11" name="pole tekstowe 10"/>
          <p:cNvSpPr txBox="1"/>
          <p:nvPr/>
        </p:nvSpPr>
        <p:spPr>
          <a:xfrm>
            <a:off x="231116" y="5501898"/>
            <a:ext cx="11799365"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Pozostałe przedmioty (szklane i ceramiczne paciorki, przęśliki, kościane grociki i zawieszki pojawiały się w pojedynczych pochówkach i dla analiz statystycznych nie maja większego znaczenia</a:t>
            </a:r>
            <a:endParaRPr lang="pl-PL" dirty="0"/>
          </a:p>
        </p:txBody>
      </p: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0516"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74044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679976" y="1006834"/>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Popielnice</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426720" y="1767721"/>
            <a:ext cx="5974080" cy="646331"/>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t>Wazy</a:t>
            </a:r>
            <a:r>
              <a:rPr lang="pl-PL" dirty="0" smtClean="0"/>
              <a:t> (1405 naczyń) najpopularniejszy rodzaj popielnic. </a:t>
            </a:r>
          </a:p>
          <a:p>
            <a:pPr marL="285750" indent="-285750">
              <a:buFont typeface="Arial" panose="020B0604020202020204" pitchFamily="34" charset="0"/>
              <a:buChar char="•"/>
            </a:pPr>
            <a:endParaRPr lang="pl-PL" dirty="0"/>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07479" y="1793455"/>
            <a:ext cx="2884521" cy="1959161"/>
          </a:xfrm>
          <a:prstGeom prst="rect">
            <a:avLst/>
          </a:prstGeom>
        </p:spPr>
      </p:pic>
      <p:pic>
        <p:nvPicPr>
          <p:cNvPr id="6" name="Obraz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83936" y="2090886"/>
            <a:ext cx="3718560" cy="4164014"/>
          </a:xfrm>
          <a:prstGeom prst="rect">
            <a:avLst/>
          </a:prstGeom>
        </p:spPr>
      </p:pic>
      <p:sp>
        <p:nvSpPr>
          <p:cNvPr id="7" name="pole tekstowe 6"/>
          <p:cNvSpPr txBox="1"/>
          <p:nvPr/>
        </p:nvSpPr>
        <p:spPr>
          <a:xfrm>
            <a:off x="9871046" y="4910480"/>
            <a:ext cx="1916684" cy="830997"/>
          </a:xfrm>
          <a:prstGeom prst="rect">
            <a:avLst/>
          </a:prstGeom>
          <a:noFill/>
        </p:spPr>
        <p:txBody>
          <a:bodyPr wrap="square" rtlCol="0">
            <a:spAutoFit/>
          </a:bodyPr>
          <a:lstStyle/>
          <a:p>
            <a:r>
              <a:rPr lang="pl-PL" sz="1200" dirty="0" smtClean="0"/>
              <a:t>Wybór waz z cmentarzyska w Wierzawicach 4 (za J. Adamik, M. </a:t>
            </a:r>
            <a:r>
              <a:rPr lang="pl-PL" sz="1200" dirty="0" err="1" smtClean="0"/>
              <a:t>Burghardt</a:t>
            </a:r>
            <a:r>
              <a:rPr lang="pl-PL" sz="1200" dirty="0" smtClean="0"/>
              <a:t>, W. </a:t>
            </a:r>
            <a:r>
              <a:rPr lang="pl-PL" sz="1200" dirty="0" err="1" smtClean="0"/>
              <a:t>Rajpold</a:t>
            </a:r>
            <a:r>
              <a:rPr lang="pl-PL" sz="1200" dirty="0" smtClean="0"/>
              <a:t> 2016)</a:t>
            </a:r>
            <a:endParaRPr lang="pl-PL" sz="1200" dirty="0"/>
          </a:p>
        </p:txBody>
      </p:sp>
      <p:cxnSp>
        <p:nvCxnSpPr>
          <p:cNvPr id="9" name="Łącznik prosty ze strzałką 8"/>
          <p:cNvCxnSpPr/>
          <p:nvPr/>
        </p:nvCxnSpPr>
        <p:spPr>
          <a:xfrm flipH="1" flipV="1">
            <a:off x="10343466" y="3712786"/>
            <a:ext cx="212239" cy="1244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p:nvPr/>
        </p:nvCxnSpPr>
        <p:spPr>
          <a:xfrm flipH="1" flipV="1">
            <a:off x="9307479" y="4957011"/>
            <a:ext cx="847175" cy="3689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Obraz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8157" y="1642920"/>
            <a:ext cx="5100479" cy="3825359"/>
          </a:xfrm>
          <a:prstGeom prst="rect">
            <a:avLst/>
          </a:prstGeom>
        </p:spPr>
      </p:pic>
      <p:pic>
        <p:nvPicPr>
          <p:cNvPr id="14" name="Obraz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468222" y="2802624"/>
            <a:ext cx="3037706" cy="4050274"/>
          </a:xfrm>
          <a:prstGeom prst="rect">
            <a:avLst/>
          </a:prstGeom>
        </p:spPr>
      </p:pic>
      <p:sp>
        <p:nvSpPr>
          <p:cNvPr id="15" name="pole tekstowe 14"/>
          <p:cNvSpPr txBox="1"/>
          <p:nvPr/>
        </p:nvSpPr>
        <p:spPr>
          <a:xfrm>
            <a:off x="790160" y="2386863"/>
            <a:ext cx="1775995" cy="1200329"/>
          </a:xfrm>
          <a:prstGeom prst="rect">
            <a:avLst/>
          </a:prstGeom>
          <a:noFill/>
        </p:spPr>
        <p:txBody>
          <a:bodyPr wrap="square" rtlCol="0">
            <a:spAutoFit/>
          </a:bodyPr>
          <a:lstStyle/>
          <a:p>
            <a:r>
              <a:rPr lang="pl-PL" sz="1200" dirty="0" smtClean="0"/>
              <a:t>Wybór waz z cmentarzyska w </a:t>
            </a:r>
            <a:r>
              <a:rPr lang="pl-PL" sz="1200" dirty="0" err="1" smtClean="0"/>
              <a:t>Grzęsce</a:t>
            </a:r>
            <a:r>
              <a:rPr lang="pl-PL" sz="1200" dirty="0" smtClean="0"/>
              <a:t> 1 (S</a:t>
            </a:r>
            <a:r>
              <a:rPr lang="pl-PL" sz="1200" dirty="0"/>
              <a:t>. Czopek, J. </a:t>
            </a:r>
            <a:r>
              <a:rPr lang="pl-PL" sz="1200" dirty="0" err="1"/>
              <a:t>Ligoda</a:t>
            </a:r>
            <a:r>
              <a:rPr lang="pl-PL" sz="1200" dirty="0"/>
              <a:t>, J. Podgórska- Czopek, J. </a:t>
            </a:r>
            <a:r>
              <a:rPr lang="pl-PL" sz="1200" dirty="0" err="1"/>
              <a:t>Rogóż</a:t>
            </a:r>
            <a:r>
              <a:rPr lang="pl-PL" sz="1200" dirty="0"/>
              <a:t> 2016)</a:t>
            </a:r>
          </a:p>
          <a:p>
            <a:endParaRPr lang="pl-PL" sz="1200" dirty="0"/>
          </a:p>
        </p:txBody>
      </p:sp>
      <p:cxnSp>
        <p:nvCxnSpPr>
          <p:cNvPr id="17" name="Łącznik prosty ze strzałką 16"/>
          <p:cNvCxnSpPr/>
          <p:nvPr/>
        </p:nvCxnSpPr>
        <p:spPr>
          <a:xfrm>
            <a:off x="2198399" y="2747301"/>
            <a:ext cx="860827" cy="203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Łącznik prosty ze strzałką 18"/>
          <p:cNvCxnSpPr/>
          <p:nvPr/>
        </p:nvCxnSpPr>
        <p:spPr>
          <a:xfrm flipH="1">
            <a:off x="1174181" y="2950990"/>
            <a:ext cx="503976" cy="1026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4" name="Obraz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40613" y="3281264"/>
            <a:ext cx="10980181" cy="8235136"/>
          </a:xfrm>
          <a:prstGeom prst="rect">
            <a:avLst/>
          </a:prstGeom>
        </p:spPr>
      </p:pic>
      <p:sp>
        <p:nvSpPr>
          <p:cNvPr id="27" name="pole tekstowe 26"/>
          <p:cNvSpPr txBox="1"/>
          <p:nvPr/>
        </p:nvSpPr>
        <p:spPr>
          <a:xfrm>
            <a:off x="2198399" y="5791444"/>
            <a:ext cx="3760917" cy="461665"/>
          </a:xfrm>
          <a:prstGeom prst="rect">
            <a:avLst/>
          </a:prstGeom>
          <a:noFill/>
        </p:spPr>
        <p:txBody>
          <a:bodyPr wrap="square" rtlCol="0">
            <a:spAutoFit/>
          </a:bodyPr>
          <a:lstStyle/>
          <a:p>
            <a:r>
              <a:rPr lang="pl-PL" sz="1200" dirty="0" smtClean="0"/>
              <a:t>Wybór waz z cmentarzyska w Bachorzu Chodorówce (M. </a:t>
            </a:r>
            <a:r>
              <a:rPr lang="pl-PL" sz="1200" dirty="0" err="1" smtClean="0"/>
              <a:t>Gedl</a:t>
            </a:r>
            <a:r>
              <a:rPr lang="pl-PL" sz="1200" dirty="0" smtClean="0"/>
              <a:t> 1994)</a:t>
            </a:r>
            <a:endParaRPr lang="pl-PL" sz="1200" dirty="0"/>
          </a:p>
        </p:txBody>
      </p:sp>
      <p:cxnSp>
        <p:nvCxnSpPr>
          <p:cNvPr id="29" name="Łącznik prosty ze strzałką 28"/>
          <p:cNvCxnSpPr/>
          <p:nvPr/>
        </p:nvCxnSpPr>
        <p:spPr>
          <a:xfrm flipV="1">
            <a:off x="3689684" y="5325979"/>
            <a:ext cx="0" cy="5902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Prostokąt 1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0" name="Obiekt 1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1540" name="Graph" r:id="rId8" imgW="5943600" imgH="4457880" progId="STATISTICA.Graph">
                  <p:embed/>
                </p:oleObj>
              </mc:Choice>
              <mc:Fallback>
                <p:oleObj name="Graph" r:id="rId8" imgW="5943600" imgH="4457880" progId="STATISTICA.Graph">
                  <p:embed/>
                  <p:pic>
                    <p:nvPicPr>
                      <p:cNvPr id="0" name=""/>
                      <p:cNvPicPr/>
                      <p:nvPr/>
                    </p:nvPicPr>
                    <p:blipFill>
                      <a:blip r:embed="rId9"/>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75299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7" grpId="0"/>
      <p:bldP spid="15"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10" name="Obraz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7693" y="731520"/>
            <a:ext cx="13814472" cy="10125197"/>
          </a:xfrm>
          <a:prstGeom prst="rect">
            <a:avLst/>
          </a:prstGeom>
        </p:spPr>
      </p:pic>
      <p:sp>
        <p:nvSpPr>
          <p:cNvPr id="2" name="pole tekstowe 1"/>
          <p:cNvSpPr txBox="1"/>
          <p:nvPr/>
        </p:nvSpPr>
        <p:spPr>
          <a:xfrm>
            <a:off x="4785360" y="1020277"/>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Popielnice</a:t>
            </a:r>
            <a:endParaRPr lang="pl-PL" sz="4400"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640079" y="1905000"/>
            <a:ext cx="7765983" cy="646331"/>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t>Wazy nadsańskie </a:t>
            </a:r>
            <a:r>
              <a:rPr lang="pl-PL" dirty="0" smtClean="0"/>
              <a:t>(555 naczyń)- zasadniczo to również wazy niemniej stanowią pewną specyficzną formę charakterystyczną dla II fazy rozwoju TKŁ</a:t>
            </a:r>
            <a:endParaRPr lang="pl-PL" dirty="0"/>
          </a:p>
        </p:txBody>
      </p:sp>
      <p:pic>
        <p:nvPicPr>
          <p:cNvPr id="6" name="Obraz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000" y="-280737"/>
            <a:ext cx="7376160" cy="5532120"/>
          </a:xfrm>
          <a:prstGeom prst="rect">
            <a:avLst/>
          </a:prstGeom>
        </p:spPr>
      </p:pic>
      <p:pic>
        <p:nvPicPr>
          <p:cNvPr id="7" name="Obraz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0420" y="1789719"/>
            <a:ext cx="7772400" cy="5829300"/>
          </a:xfrm>
          <a:prstGeom prst="rect">
            <a:avLst/>
          </a:prstGeom>
        </p:spPr>
      </p:pic>
      <p:sp>
        <p:nvSpPr>
          <p:cNvPr id="8" name="pole tekstowe 7"/>
          <p:cNvSpPr txBox="1"/>
          <p:nvPr/>
        </p:nvSpPr>
        <p:spPr>
          <a:xfrm>
            <a:off x="9745178" y="5742703"/>
            <a:ext cx="2446822" cy="461665"/>
          </a:xfrm>
          <a:prstGeom prst="rect">
            <a:avLst/>
          </a:prstGeom>
          <a:noFill/>
        </p:spPr>
        <p:txBody>
          <a:bodyPr wrap="square" rtlCol="0">
            <a:spAutoFit/>
          </a:bodyPr>
          <a:lstStyle/>
          <a:p>
            <a:r>
              <a:rPr lang="pl-PL" sz="1200" dirty="0" smtClean="0"/>
              <a:t>Wybór waz nadsańskich z cmentarzyska w Pysznicy 1</a:t>
            </a:r>
            <a:endParaRPr lang="pl-PL" sz="1200" dirty="0"/>
          </a:p>
        </p:txBody>
      </p:sp>
      <p:cxnSp>
        <p:nvCxnSpPr>
          <p:cNvPr id="12" name="Łącznik prosty ze strzałką 11"/>
          <p:cNvCxnSpPr/>
          <p:nvPr/>
        </p:nvCxnSpPr>
        <p:spPr>
          <a:xfrm flipH="1" flipV="1">
            <a:off x="10539663" y="4704369"/>
            <a:ext cx="260685" cy="1263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flipH="1" flipV="1">
            <a:off x="8903770" y="5794118"/>
            <a:ext cx="1766235" cy="1735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pole tekstowe 14"/>
          <p:cNvSpPr txBox="1"/>
          <p:nvPr/>
        </p:nvSpPr>
        <p:spPr>
          <a:xfrm>
            <a:off x="1700062" y="5511870"/>
            <a:ext cx="3320716" cy="461665"/>
          </a:xfrm>
          <a:prstGeom prst="rect">
            <a:avLst/>
          </a:prstGeom>
          <a:noFill/>
        </p:spPr>
        <p:txBody>
          <a:bodyPr wrap="square" rtlCol="0">
            <a:spAutoFit/>
          </a:bodyPr>
          <a:lstStyle/>
          <a:p>
            <a:r>
              <a:rPr lang="pl-PL" sz="1200" dirty="0" smtClean="0"/>
              <a:t>Wybór waz nadsańskich z cmentarzyska w Furmanach 1 (za K. Ormian 1998)</a:t>
            </a:r>
            <a:endParaRPr lang="pl-PL" sz="1200" dirty="0"/>
          </a:p>
        </p:txBody>
      </p:sp>
      <p:cxnSp>
        <p:nvCxnSpPr>
          <p:cNvPr id="17" name="Łącznik prosty ze strzałką 16"/>
          <p:cNvCxnSpPr/>
          <p:nvPr/>
        </p:nvCxnSpPr>
        <p:spPr>
          <a:xfrm flipH="1" flipV="1">
            <a:off x="2582780" y="4555959"/>
            <a:ext cx="294773" cy="955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Łącznik prosty ze strzałką 21"/>
          <p:cNvCxnSpPr/>
          <p:nvPr/>
        </p:nvCxnSpPr>
        <p:spPr>
          <a:xfrm flipV="1">
            <a:off x="3576481" y="4704369"/>
            <a:ext cx="401961" cy="807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6" name="Obiekt 15"/>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2564"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14983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21342" y="989232"/>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Popielnice</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433841" y="1886974"/>
            <a:ext cx="8057354" cy="1200329"/>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Garnki jajowate</a:t>
            </a:r>
            <a:r>
              <a:rPr lang="pl-PL" dirty="0" smtClean="0">
                <a:latin typeface="Times New Roman" panose="02020603050405020304" pitchFamily="18" charset="0"/>
                <a:cs typeface="Times New Roman" panose="02020603050405020304" pitchFamily="18" charset="0"/>
              </a:rPr>
              <a:t> (160 naczyń) to forma garnków o jak sama nazwa wskazuje jajowatym kształcie brzuśca. Zwykle są tu otworki pod krawędzią wylewu, plastyczne listwy oraz guzki. Forma charakterystyczna dla III fazy rozwoju TKŁ. Stosunkowo rzadka na cmentarzyska ale bardzo popularna na osadach.</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97434" y="1116240"/>
            <a:ext cx="3469758" cy="5204638"/>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8218" y="3105329"/>
            <a:ext cx="3826788" cy="2551192"/>
          </a:xfrm>
          <a:prstGeom prst="rect">
            <a:avLst/>
          </a:prstGeom>
        </p:spPr>
      </p:pic>
      <p:sp>
        <p:nvSpPr>
          <p:cNvPr id="8" name="pole tekstowe 7"/>
          <p:cNvSpPr txBox="1"/>
          <p:nvPr/>
        </p:nvSpPr>
        <p:spPr>
          <a:xfrm>
            <a:off x="8399721" y="5996763"/>
            <a:ext cx="3615070" cy="523220"/>
          </a:xfrm>
          <a:prstGeom prst="rect">
            <a:avLst/>
          </a:prstGeom>
          <a:noFill/>
        </p:spPr>
        <p:txBody>
          <a:bodyPr wrap="square" rtlCol="0">
            <a:spAutoFit/>
          </a:bodyPr>
          <a:lstStyle/>
          <a:p>
            <a:r>
              <a:rPr lang="pl-PL" sz="1400" dirty="0" smtClean="0"/>
              <a:t>Wybór garnków jajowatych z osady Tarnobrzeg 5</a:t>
            </a:r>
            <a:endParaRPr lang="pl-PL" sz="1400" dirty="0"/>
          </a:p>
        </p:txBody>
      </p:sp>
      <p:cxnSp>
        <p:nvCxnSpPr>
          <p:cNvPr id="10" name="Łącznik prosty ze strzałką 9"/>
          <p:cNvCxnSpPr/>
          <p:nvPr/>
        </p:nvCxnSpPr>
        <p:spPr>
          <a:xfrm flipH="1" flipV="1">
            <a:off x="8697434" y="5029200"/>
            <a:ext cx="797572" cy="967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flipV="1">
            <a:off x="9495006" y="5505450"/>
            <a:ext cx="297713" cy="491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Obraz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13929" y="-6834883"/>
            <a:ext cx="14295541" cy="19060721"/>
          </a:xfrm>
          <a:prstGeom prst="rect">
            <a:avLst/>
          </a:prstGeom>
        </p:spPr>
      </p:pic>
      <p:sp>
        <p:nvSpPr>
          <p:cNvPr id="20" name="pole tekstowe 19"/>
          <p:cNvSpPr txBox="1"/>
          <p:nvPr/>
        </p:nvSpPr>
        <p:spPr>
          <a:xfrm>
            <a:off x="3995494" y="5674547"/>
            <a:ext cx="2029754" cy="646331"/>
          </a:xfrm>
          <a:prstGeom prst="rect">
            <a:avLst/>
          </a:prstGeom>
          <a:noFill/>
        </p:spPr>
        <p:txBody>
          <a:bodyPr wrap="square" rtlCol="0">
            <a:spAutoFit/>
          </a:bodyPr>
          <a:lstStyle/>
          <a:p>
            <a:r>
              <a:rPr lang="pl-PL" sz="1200" dirty="0" smtClean="0"/>
              <a:t>Wybór garnków jajowatych z cmentarzyska w </a:t>
            </a:r>
            <a:r>
              <a:rPr lang="pl-PL" sz="1200" dirty="0" err="1" smtClean="0"/>
              <a:t>knapach</a:t>
            </a:r>
            <a:r>
              <a:rPr lang="pl-PL" sz="1200" dirty="0" smtClean="0"/>
              <a:t> 6 (za S. Czopek 2004)</a:t>
            </a:r>
            <a:endParaRPr lang="pl-PL" sz="1200" dirty="0"/>
          </a:p>
        </p:txBody>
      </p:sp>
      <p:cxnSp>
        <p:nvCxnSpPr>
          <p:cNvPr id="22" name="Łącznik prosty ze strzałką 21"/>
          <p:cNvCxnSpPr/>
          <p:nvPr/>
        </p:nvCxnSpPr>
        <p:spPr>
          <a:xfrm flipH="1" flipV="1">
            <a:off x="3402419" y="4709697"/>
            <a:ext cx="1084521" cy="12870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Łącznik prosty ze strzałką 23"/>
          <p:cNvCxnSpPr/>
          <p:nvPr/>
        </p:nvCxnSpPr>
        <p:spPr>
          <a:xfrm flipH="1" flipV="1">
            <a:off x="1323308" y="5996763"/>
            <a:ext cx="2768009" cy="2616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4" name="Obiekt 13"/>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3588"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95243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8" name="Obraz 7"/>
          <p:cNvPicPr>
            <a:picLocks noChangeAspect="1"/>
          </p:cNvPicPr>
          <p:nvPr/>
        </p:nvPicPr>
        <p:blipFill>
          <a:blip r:embed="rId3">
            <a:extLst>
              <a:ext uri="{28A0092B-C50C-407E-A947-70E740481C1C}">
                <a14:useLocalDpi xmlns:a14="http://schemas.microsoft.com/office/drawing/2010/main" val="0"/>
              </a:ext>
            </a:extLst>
          </a:blip>
          <a:srcRect l="13451" t="2" r="43742" b="45833"/>
          <a:stretch>
            <a:fillRect/>
          </a:stretch>
        </p:blipFill>
        <p:spPr bwMode="auto">
          <a:xfrm>
            <a:off x="2646104" y="2657242"/>
            <a:ext cx="2949575" cy="369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ole tekstowe 8"/>
          <p:cNvSpPr txBox="1"/>
          <p:nvPr/>
        </p:nvSpPr>
        <p:spPr>
          <a:xfrm>
            <a:off x="6665912" y="6328748"/>
            <a:ext cx="5044440" cy="523220"/>
          </a:xfrm>
          <a:prstGeom prst="rect">
            <a:avLst/>
          </a:prstGeom>
          <a:noFill/>
        </p:spPr>
        <p:txBody>
          <a:bodyPr wrap="square" rtlCol="0">
            <a:spAutoFit/>
          </a:bodyPr>
          <a:lstStyle/>
          <a:p>
            <a:r>
              <a:rPr lang="pl-PL" sz="1400" dirty="0" smtClean="0"/>
              <a:t>Wybór garnków </a:t>
            </a:r>
            <a:r>
              <a:rPr lang="pl-PL" sz="1400" dirty="0" err="1" smtClean="0"/>
              <a:t>tulipanowatych</a:t>
            </a:r>
            <a:r>
              <a:rPr lang="pl-PL" sz="1400" dirty="0" smtClean="0"/>
              <a:t> z cmentarzyska w Wierzawicach 4 (za J. Adamik, M. </a:t>
            </a:r>
            <a:r>
              <a:rPr lang="pl-PL" sz="1400" dirty="0" err="1" smtClean="0"/>
              <a:t>Burghardt</a:t>
            </a:r>
            <a:r>
              <a:rPr lang="pl-PL" sz="1400" dirty="0" smtClean="0"/>
              <a:t>, W. </a:t>
            </a:r>
            <a:r>
              <a:rPr lang="pl-PL" sz="1400" dirty="0" err="1" smtClean="0"/>
              <a:t>Rajpold</a:t>
            </a:r>
            <a:r>
              <a:rPr lang="pl-PL" sz="1400" dirty="0" smtClean="0"/>
              <a:t> 2016)</a:t>
            </a:r>
            <a:endParaRPr lang="pl-PL" sz="1400" dirty="0"/>
          </a:p>
        </p:txBody>
      </p:sp>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0888" y="-103245"/>
            <a:ext cx="9144000" cy="6858000"/>
          </a:xfrm>
          <a:prstGeom prst="rect">
            <a:avLst/>
          </a:prstGeom>
        </p:spPr>
      </p:pic>
      <p:pic>
        <p:nvPicPr>
          <p:cNvPr id="2" name="Obraz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1126" y="-200458"/>
            <a:ext cx="9144000" cy="6858000"/>
          </a:xfrm>
          <a:prstGeom prst="rect">
            <a:avLst/>
          </a:prstGeom>
        </p:spPr>
      </p:pic>
      <p:sp>
        <p:nvSpPr>
          <p:cNvPr id="4" name="pole tekstowe 3"/>
          <p:cNvSpPr txBox="1"/>
          <p:nvPr/>
        </p:nvSpPr>
        <p:spPr>
          <a:xfrm>
            <a:off x="4785360" y="962146"/>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Popielnice</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365760" y="1828800"/>
            <a:ext cx="5974080" cy="1200329"/>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t>Garnki </a:t>
            </a:r>
            <a:r>
              <a:rPr lang="pl-PL" b="1" dirty="0" err="1" smtClean="0"/>
              <a:t>tulipanowate</a:t>
            </a:r>
            <a:r>
              <a:rPr lang="pl-PL" b="1" dirty="0" smtClean="0"/>
              <a:t>/esowate </a:t>
            </a:r>
            <a:r>
              <a:rPr lang="pl-PL" dirty="0" smtClean="0"/>
              <a:t>pojawiły się w 329 grobach są charakterystyczne dla I fazy rozwoju TKŁ. Zwykle dwie formy gładkie lub </a:t>
            </a:r>
            <a:r>
              <a:rPr lang="pl-PL" dirty="0" err="1" smtClean="0"/>
              <a:t>chropowacone</a:t>
            </a:r>
            <a:r>
              <a:rPr lang="pl-PL" dirty="0" smtClean="0"/>
              <a:t> przy czym gładkie przyjmuje się iż mogły być starsze. </a:t>
            </a:r>
            <a:endParaRPr lang="pl-PL" dirty="0"/>
          </a:p>
        </p:txBody>
      </p:sp>
      <p:cxnSp>
        <p:nvCxnSpPr>
          <p:cNvPr id="11" name="Łącznik prosty ze strzałką 10"/>
          <p:cNvCxnSpPr/>
          <p:nvPr/>
        </p:nvCxnSpPr>
        <p:spPr>
          <a:xfrm flipH="1" flipV="1">
            <a:off x="5371781" y="5593080"/>
            <a:ext cx="1638619" cy="907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p:nvPr/>
        </p:nvCxnSpPr>
        <p:spPr>
          <a:xfrm flipV="1">
            <a:off x="7721757" y="6121876"/>
            <a:ext cx="0" cy="468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p:cNvCxnSpPr/>
          <p:nvPr/>
        </p:nvCxnSpPr>
        <p:spPr>
          <a:xfrm flipV="1">
            <a:off x="9326880" y="5882640"/>
            <a:ext cx="381000" cy="573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4" name="Obiekt 13"/>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4612"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76749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966750"/>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Popielnice</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753978" y="1925053"/>
            <a:ext cx="5390147"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Inne formy naczyń pojawiały się sporadycznie jako popielnice częściej jako przystawki i pokrywy. </a:t>
            </a:r>
            <a:endParaRPr lang="pl-PL"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753978" y="2571384"/>
            <a:ext cx="7026443" cy="2862322"/>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Kubki i czerpaki -44</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Dzbany- 34 </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Naczynia </a:t>
            </a:r>
            <a:r>
              <a:rPr lang="pl-PL" dirty="0" err="1" smtClean="0">
                <a:latin typeface="Times New Roman" panose="02020603050405020304" pitchFamily="18" charset="0"/>
                <a:cs typeface="Times New Roman" panose="02020603050405020304" pitchFamily="18" charset="0"/>
              </a:rPr>
              <a:t>Doniczkowate</a:t>
            </a:r>
            <a:r>
              <a:rPr lang="pl-PL" dirty="0" smtClean="0">
                <a:latin typeface="Times New Roman" panose="02020603050405020304" pitchFamily="18" charset="0"/>
                <a:cs typeface="Times New Roman" panose="02020603050405020304" pitchFamily="18" charset="0"/>
              </a:rPr>
              <a:t>- 17</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Amfora- 23</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Misa zbydniowska- 3</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Misa stożkowata- 4</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Misa esowata- 10</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Misa półkolista- 4</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Misa (naczynie zniszczone lub nie pasujące do pozostałych grup)- 13</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Dzban nadsański- 5</a:t>
            </a:r>
            <a:endParaRPr lang="pl-PL" dirty="0">
              <a:latin typeface="Times New Roman" panose="02020603050405020304" pitchFamily="18" charset="0"/>
              <a:cs typeface="Times New Roman" panose="02020603050405020304" pitchFamily="18" charset="0"/>
            </a:endParaRPr>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5636"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1988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70120" y="991713"/>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541020" y="1889760"/>
            <a:ext cx="10431780" cy="923330"/>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Misy esowate </a:t>
            </a:r>
            <a:r>
              <a:rPr lang="pl-PL" dirty="0" smtClean="0">
                <a:latin typeface="Times New Roman" panose="02020603050405020304" pitchFamily="18" charset="0"/>
                <a:cs typeface="Times New Roman" panose="02020603050405020304" pitchFamily="18" charset="0"/>
              </a:rPr>
              <a:t>(333 pochówki) stanowią wyznacznik I fazy rozwoju TKŁ. Formę  tą oprócz esowatego wylewu i zwykle dwustożkowatego brzuśca różnicowała relacja względem szerokości wylewu a brzuśca oraz jej głębokość.</a:t>
            </a:r>
            <a:endParaRPr lang="pl-PL" dirty="0">
              <a:latin typeface="Times New Roman" panose="02020603050405020304" pitchFamily="18" charset="0"/>
              <a:cs typeface="Times New Roman" panose="02020603050405020304" pitchFamily="18" charset="0"/>
            </a:endParaRPr>
          </a:p>
        </p:txBody>
      </p:sp>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1590" y="2578935"/>
            <a:ext cx="4743490" cy="2079637"/>
          </a:xfrm>
          <a:prstGeom prst="rect">
            <a:avLst/>
          </a:prstGeom>
        </p:spPr>
      </p:pic>
      <p:pic>
        <p:nvPicPr>
          <p:cNvPr id="5" name="Obraz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0782" y="4424417"/>
            <a:ext cx="5236945" cy="1910803"/>
          </a:xfrm>
          <a:prstGeom prst="rect">
            <a:avLst/>
          </a:prstGeom>
        </p:spPr>
      </p:pic>
      <p:sp>
        <p:nvSpPr>
          <p:cNvPr id="6" name="pole tekstowe 5"/>
          <p:cNvSpPr txBox="1"/>
          <p:nvPr/>
        </p:nvSpPr>
        <p:spPr>
          <a:xfrm>
            <a:off x="10728960" y="3201889"/>
            <a:ext cx="1463040" cy="830997"/>
          </a:xfrm>
          <a:prstGeom prst="rect">
            <a:avLst/>
          </a:prstGeom>
          <a:noFill/>
        </p:spPr>
        <p:txBody>
          <a:bodyPr wrap="square" rtlCol="0">
            <a:spAutoFit/>
          </a:bodyPr>
          <a:lstStyle/>
          <a:p>
            <a:r>
              <a:rPr lang="pl-PL" sz="1200" dirty="0" smtClean="0"/>
              <a:t>Wybór mis esowatych z cmentarzyska w Wierzawicach 4</a:t>
            </a:r>
            <a:endParaRPr lang="pl-PL" sz="1200" dirty="0"/>
          </a:p>
        </p:txBody>
      </p:sp>
      <p:cxnSp>
        <p:nvCxnSpPr>
          <p:cNvPr id="8" name="Łącznik prosty ze strzałką 7"/>
          <p:cNvCxnSpPr>
            <a:stCxn id="6" idx="1"/>
            <a:endCxn id="3" idx="3"/>
          </p:cNvCxnSpPr>
          <p:nvPr/>
        </p:nvCxnSpPr>
        <p:spPr>
          <a:xfrm flipH="1">
            <a:off x="10165080" y="3617388"/>
            <a:ext cx="563880" cy="1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Łącznik prosty ze strzałką 9"/>
          <p:cNvCxnSpPr/>
          <p:nvPr/>
        </p:nvCxnSpPr>
        <p:spPr>
          <a:xfrm>
            <a:off x="10972800" y="4032886"/>
            <a:ext cx="0" cy="3915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Obraz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118" y="2813090"/>
            <a:ext cx="3018825" cy="1926165"/>
          </a:xfrm>
          <a:prstGeom prst="rect">
            <a:avLst/>
          </a:prstGeom>
        </p:spPr>
      </p:pic>
      <p:sp>
        <p:nvSpPr>
          <p:cNvPr id="12" name="pole tekstowe 11"/>
          <p:cNvSpPr txBox="1"/>
          <p:nvPr/>
        </p:nvSpPr>
        <p:spPr>
          <a:xfrm>
            <a:off x="3135590" y="4986067"/>
            <a:ext cx="2286000" cy="461665"/>
          </a:xfrm>
          <a:prstGeom prst="rect">
            <a:avLst/>
          </a:prstGeom>
          <a:noFill/>
        </p:spPr>
        <p:txBody>
          <a:bodyPr wrap="square" rtlCol="0">
            <a:spAutoFit/>
          </a:bodyPr>
          <a:lstStyle/>
          <a:p>
            <a:r>
              <a:rPr lang="pl-PL" sz="1200" dirty="0" smtClean="0"/>
              <a:t>Typologia mis esowatych (za S. Czopek 1996)</a:t>
            </a:r>
            <a:endParaRPr lang="pl-PL" sz="1200" dirty="0"/>
          </a:p>
        </p:txBody>
      </p:sp>
      <p:cxnSp>
        <p:nvCxnSpPr>
          <p:cNvPr id="14" name="Łącznik prosty ze strzałką 13"/>
          <p:cNvCxnSpPr/>
          <p:nvPr/>
        </p:nvCxnSpPr>
        <p:spPr>
          <a:xfrm flipH="1" flipV="1">
            <a:off x="3078480" y="4228651"/>
            <a:ext cx="807720" cy="1037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0" y="0"/>
            <a:ext cx="12192000" cy="902288"/>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5" name="Obiekt 14"/>
          <p:cNvGraphicFramePr>
            <a:graphicFrameLocks noChangeAspect="1"/>
          </p:cNvGraphicFramePr>
          <p:nvPr>
            <p:extLst>
              <p:ext uri="{D42A27DB-BD31-4B8C-83A1-F6EECF244321}">
                <p14:modId xmlns:p14="http://schemas.microsoft.com/office/powerpoint/2010/main" val="3713086364"/>
              </p:ext>
            </p:extLst>
          </p:nvPr>
        </p:nvGraphicFramePr>
        <p:xfrm>
          <a:off x="45720" y="79669"/>
          <a:ext cx="990600" cy="742950"/>
        </p:xfrm>
        <a:graphic>
          <a:graphicData uri="http://schemas.openxmlformats.org/presentationml/2006/ole">
            <mc:AlternateContent xmlns:mc="http://schemas.openxmlformats.org/markup-compatibility/2006">
              <mc:Choice xmlns:v="urn:schemas-microsoft-com:vml" Requires="v">
                <p:oleObj spid="_x0000_s26660"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45720" y="79669"/>
                        <a:ext cx="990600" cy="742950"/>
                      </a:xfrm>
                      <a:prstGeom prst="rect">
                        <a:avLst/>
                      </a:prstGeom>
                    </p:spPr>
                  </p:pic>
                </p:oleObj>
              </mc:Fallback>
            </mc:AlternateContent>
          </a:graphicData>
        </a:graphic>
      </p:graphicFrame>
    </p:spTree>
    <p:extLst>
      <p:ext uri="{BB962C8B-B14F-4D97-AF65-F5344CB8AC3E}">
        <p14:creationId xmlns:p14="http://schemas.microsoft.com/office/powerpoint/2010/main" val="347958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6"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955288"/>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318975" y="1803346"/>
            <a:ext cx="11596579" cy="646331"/>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Misy zbydniowskie </a:t>
            </a:r>
            <a:r>
              <a:rPr lang="pl-PL" dirty="0" smtClean="0">
                <a:latin typeface="Times New Roman" panose="02020603050405020304" pitchFamily="18" charset="0"/>
                <a:cs typeface="Times New Roman" panose="02020603050405020304" pitchFamily="18" charset="0"/>
              </a:rPr>
              <a:t>(146 pochówków) kolejny typ naczynia łączony z tzw. stylistyką nadsańską i charakterystyczna dla II fazy rozwoju TKŁ </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0494" y="1960580"/>
            <a:ext cx="7063209" cy="5297406"/>
          </a:xfrm>
          <a:prstGeom prst="rect">
            <a:avLst/>
          </a:prstGeom>
        </p:spPr>
      </p:pic>
      <p:sp>
        <p:nvSpPr>
          <p:cNvPr id="7" name="pole tekstowe 6"/>
          <p:cNvSpPr txBox="1"/>
          <p:nvPr/>
        </p:nvSpPr>
        <p:spPr>
          <a:xfrm>
            <a:off x="1074243" y="4022834"/>
            <a:ext cx="1828800" cy="830997"/>
          </a:xfrm>
          <a:prstGeom prst="rect">
            <a:avLst/>
          </a:prstGeom>
          <a:noFill/>
        </p:spPr>
        <p:txBody>
          <a:bodyPr wrap="square" rtlCol="0">
            <a:spAutoFit/>
          </a:bodyPr>
          <a:lstStyle/>
          <a:p>
            <a:r>
              <a:rPr lang="pl-PL" sz="1200" dirty="0" smtClean="0"/>
              <a:t>Przykłady mis zbydniowskich z cmentarzyska w Pysznicy (za S. Czopek 2001)</a:t>
            </a:r>
            <a:endParaRPr lang="pl-PL" sz="1200" dirty="0"/>
          </a:p>
        </p:txBody>
      </p:sp>
      <p:cxnSp>
        <p:nvCxnSpPr>
          <p:cNvPr id="9" name="Łącznik prosty ze strzałką 8"/>
          <p:cNvCxnSpPr/>
          <p:nvPr/>
        </p:nvCxnSpPr>
        <p:spPr>
          <a:xfrm flipV="1">
            <a:off x="3083442" y="3062177"/>
            <a:ext cx="935665" cy="6592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p:nvPr/>
        </p:nvCxnSpPr>
        <p:spPr>
          <a:xfrm>
            <a:off x="3083442" y="4853831"/>
            <a:ext cx="467832" cy="228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ole tekstowe 11"/>
          <p:cNvSpPr txBox="1"/>
          <p:nvPr/>
        </p:nvSpPr>
        <p:spPr>
          <a:xfrm>
            <a:off x="10292317" y="3758491"/>
            <a:ext cx="1828800" cy="1015663"/>
          </a:xfrm>
          <a:prstGeom prst="rect">
            <a:avLst/>
          </a:prstGeom>
          <a:noFill/>
        </p:spPr>
        <p:txBody>
          <a:bodyPr wrap="square" rtlCol="0">
            <a:spAutoFit/>
          </a:bodyPr>
          <a:lstStyle/>
          <a:p>
            <a:r>
              <a:rPr lang="pl-PL" sz="1200" dirty="0" smtClean="0"/>
              <a:t>Przykłady mis zbydniowskich z cmentarzyska w Zbydniowie (za K. Moskwa 1979)</a:t>
            </a:r>
            <a:endParaRPr lang="pl-PL" sz="1200" dirty="0"/>
          </a:p>
        </p:txBody>
      </p:sp>
      <p:cxnSp>
        <p:nvCxnSpPr>
          <p:cNvPr id="14" name="Łącznik prosty ze strzałką 13"/>
          <p:cNvCxnSpPr/>
          <p:nvPr/>
        </p:nvCxnSpPr>
        <p:spPr>
          <a:xfrm flipH="1" flipV="1">
            <a:off x="9707880" y="3207408"/>
            <a:ext cx="584437" cy="5882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Łącznik prosty ze strzałką 18"/>
          <p:cNvCxnSpPr/>
          <p:nvPr/>
        </p:nvCxnSpPr>
        <p:spPr>
          <a:xfrm flipH="1">
            <a:off x="9569305" y="4774154"/>
            <a:ext cx="723012" cy="3674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5" name="Obiekt 14"/>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7684"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170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71880">
            <a:off x="-511085" y="967936"/>
            <a:ext cx="9144000" cy="6858000"/>
          </a:xfrm>
          <a:prstGeom prst="rect">
            <a:avLst/>
          </a:prstGeom>
        </p:spPr>
      </p:pic>
      <p:sp>
        <p:nvSpPr>
          <p:cNvPr id="4" name="pole tekstowe 3"/>
          <p:cNvSpPr txBox="1"/>
          <p:nvPr/>
        </p:nvSpPr>
        <p:spPr>
          <a:xfrm>
            <a:off x="4734710" y="980244"/>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956929" y="2062715"/>
            <a:ext cx="5869173" cy="923330"/>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Misy stożkowate </a:t>
            </a:r>
            <a:r>
              <a:rPr lang="pl-PL" dirty="0" smtClean="0">
                <a:latin typeface="Times New Roman" panose="02020603050405020304" pitchFamily="18" charset="0"/>
                <a:cs typeface="Times New Roman" panose="02020603050405020304" pitchFamily="18" charset="0"/>
              </a:rPr>
              <a:t>(84 pochówków) stanowią typ naczynia interkulturowy i nie mają znaczenia przy analizach chronologicznych</a:t>
            </a:r>
            <a:endParaRPr lang="pl-PL" dirty="0">
              <a:latin typeface="Times New Roman" panose="02020603050405020304" pitchFamily="18" charset="0"/>
              <a:cs typeface="Times New Roman" panose="02020603050405020304" pitchFamily="18" charset="0"/>
            </a:endParaRPr>
          </a:p>
        </p:txBody>
      </p:sp>
      <p:sp>
        <p:nvSpPr>
          <p:cNvPr id="7" name="pole tekstowe 6"/>
          <p:cNvSpPr txBox="1"/>
          <p:nvPr/>
        </p:nvSpPr>
        <p:spPr>
          <a:xfrm>
            <a:off x="954420" y="4991940"/>
            <a:ext cx="1916725" cy="646331"/>
          </a:xfrm>
          <a:prstGeom prst="rect">
            <a:avLst/>
          </a:prstGeom>
          <a:noFill/>
        </p:spPr>
        <p:txBody>
          <a:bodyPr wrap="square" rtlCol="0">
            <a:spAutoFit/>
          </a:bodyPr>
          <a:lstStyle/>
          <a:p>
            <a:r>
              <a:rPr lang="pl-PL" sz="1200" dirty="0" smtClean="0"/>
              <a:t>Przykład stożkowatej misy z cmentarzyska w Pysznicy (za S. Czopek 2001)</a:t>
            </a:r>
            <a:endParaRPr lang="pl-PL" sz="1200" dirty="0"/>
          </a:p>
        </p:txBody>
      </p:sp>
      <p:cxnSp>
        <p:nvCxnSpPr>
          <p:cNvPr id="9" name="Łącznik prosty ze strzałką 8"/>
          <p:cNvCxnSpPr/>
          <p:nvPr/>
        </p:nvCxnSpPr>
        <p:spPr>
          <a:xfrm flipV="1">
            <a:off x="2868635" y="4396938"/>
            <a:ext cx="808074" cy="595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0437" y="2524380"/>
            <a:ext cx="9144000" cy="6858000"/>
          </a:xfrm>
          <a:prstGeom prst="rect">
            <a:avLst/>
          </a:prstGeom>
        </p:spPr>
      </p:pic>
      <p:sp>
        <p:nvSpPr>
          <p:cNvPr id="3" name="pole tekstowe 2"/>
          <p:cNvSpPr txBox="1"/>
          <p:nvPr/>
        </p:nvSpPr>
        <p:spPr>
          <a:xfrm>
            <a:off x="10004560" y="3750605"/>
            <a:ext cx="2197395" cy="646331"/>
          </a:xfrm>
          <a:prstGeom prst="rect">
            <a:avLst/>
          </a:prstGeom>
          <a:noFill/>
        </p:spPr>
        <p:txBody>
          <a:bodyPr wrap="square" rtlCol="0">
            <a:spAutoFit/>
          </a:bodyPr>
          <a:lstStyle/>
          <a:p>
            <a:r>
              <a:rPr lang="pl-PL" sz="1200" dirty="0" smtClean="0"/>
              <a:t>Przykład mis stożkowatych z Grodziska Dolnego 1  (za S. Czopek 1996</a:t>
            </a:r>
            <a:endParaRPr lang="pl-PL" sz="1200" dirty="0"/>
          </a:p>
        </p:txBody>
      </p:sp>
      <p:cxnSp>
        <p:nvCxnSpPr>
          <p:cNvPr id="10" name="Łącznik prosty ze strzałką 9"/>
          <p:cNvCxnSpPr/>
          <p:nvPr/>
        </p:nvCxnSpPr>
        <p:spPr>
          <a:xfrm flipH="1" flipV="1">
            <a:off x="9399181" y="3530009"/>
            <a:ext cx="1063256" cy="446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p:nvPr/>
        </p:nvCxnSpPr>
        <p:spPr>
          <a:xfrm flipH="1">
            <a:off x="9250326" y="4073770"/>
            <a:ext cx="1212111" cy="620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Prostokąt 10"/>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8708"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07830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132" y="232410"/>
            <a:ext cx="6446520" cy="6625590"/>
          </a:xfrm>
          <a:prstGeom prst="rect">
            <a:avLst/>
          </a:prstGeom>
        </p:spPr>
      </p:pic>
      <p:sp>
        <p:nvSpPr>
          <p:cNvPr id="6" name="pole tekstowe 5"/>
          <p:cNvSpPr txBox="1"/>
          <p:nvPr/>
        </p:nvSpPr>
        <p:spPr>
          <a:xfrm>
            <a:off x="3404419" y="1680243"/>
            <a:ext cx="8355330"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Kultura archeologiczna, która rozwijała się od XIII  stulecia </a:t>
            </a:r>
            <a:r>
              <a:rPr lang="pl-PL" dirty="0" err="1" smtClean="0">
                <a:latin typeface="Times New Roman" panose="02020603050405020304" pitchFamily="18" charset="0"/>
                <a:cs typeface="Times New Roman" panose="02020603050405020304" pitchFamily="18" charset="0"/>
              </a:rPr>
              <a:t>p.n.e</a:t>
            </a:r>
            <a:r>
              <a:rPr lang="pl-PL" dirty="0" smtClean="0">
                <a:latin typeface="Times New Roman" panose="02020603050405020304" pitchFamily="18" charset="0"/>
                <a:cs typeface="Times New Roman" panose="02020603050405020304" pitchFamily="18" charset="0"/>
              </a:rPr>
              <a:t> do III wieku </a:t>
            </a:r>
            <a:r>
              <a:rPr lang="pl-PL" dirty="0" err="1" smtClean="0">
                <a:latin typeface="Times New Roman" panose="02020603050405020304" pitchFamily="18" charset="0"/>
                <a:cs typeface="Times New Roman" panose="02020603050405020304" pitchFamily="18" charset="0"/>
              </a:rPr>
              <a:t>p.n.e</a:t>
            </a:r>
            <a:r>
              <a:rPr lang="pl-PL" dirty="0" smtClean="0">
                <a:latin typeface="Times New Roman" panose="02020603050405020304" pitchFamily="18" charset="0"/>
                <a:cs typeface="Times New Roman" panose="02020603050405020304" pitchFamily="18" charset="0"/>
              </a:rPr>
              <a:t> w międzyrzeczu Wisły, Wisłoki, Wisłoka i Sanu</a:t>
            </a:r>
            <a:endParaRPr lang="pl-PL" dirty="0">
              <a:latin typeface="Times New Roman" panose="02020603050405020304" pitchFamily="18" charset="0"/>
              <a:cs typeface="Times New Roman" panose="02020603050405020304" pitchFamily="18" charset="0"/>
            </a:endParaRPr>
          </a:p>
        </p:txBody>
      </p:sp>
      <p:sp>
        <p:nvSpPr>
          <p:cNvPr id="7" name="pole tekstowe 6"/>
          <p:cNvSpPr txBox="1"/>
          <p:nvPr/>
        </p:nvSpPr>
        <p:spPr>
          <a:xfrm>
            <a:off x="4008120" y="2220504"/>
            <a:ext cx="8183880"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Geneza pewne znaczenie wpływów z południa. Upowszechnianie się nowego rytuału pogrzebowego w obrębie miejscowej ludności która wcześniej posługiwała się tzw. kulturą trzciniecką.</a:t>
            </a:r>
            <a:endParaRPr lang="pl-PL" dirty="0">
              <a:latin typeface="Times New Roman" panose="02020603050405020304" pitchFamily="18" charset="0"/>
              <a:cs typeface="Times New Roman" panose="02020603050405020304" pitchFamily="18" charset="0"/>
            </a:endParaRPr>
          </a:p>
        </p:txBody>
      </p:sp>
      <p:sp>
        <p:nvSpPr>
          <p:cNvPr id="8" name="pole tekstowe 7"/>
          <p:cNvSpPr txBox="1"/>
          <p:nvPr/>
        </p:nvSpPr>
        <p:spPr>
          <a:xfrm>
            <a:off x="5882640" y="3065238"/>
            <a:ext cx="6309360" cy="341632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Zanik nie jest jasny. Kultura ta trwała dłużej niż pozostałe grupy </a:t>
            </a:r>
            <a:r>
              <a:rPr lang="pl-PL" dirty="0">
                <a:latin typeface="Times New Roman" panose="02020603050405020304" pitchFamily="18" charset="0"/>
                <a:cs typeface="Times New Roman" panose="02020603050405020304" pitchFamily="18" charset="0"/>
              </a:rPr>
              <a:t> </a:t>
            </a:r>
            <a:r>
              <a:rPr lang="pl-PL" dirty="0" smtClean="0">
                <a:latin typeface="Times New Roman" panose="02020603050405020304" pitchFamily="18" charset="0"/>
                <a:cs typeface="Times New Roman" panose="02020603050405020304" pitchFamily="18" charset="0"/>
              </a:rPr>
              <a:t>kultury łużyckiej. Raczej można tu odrzucić upadek na skutek najazdów Scytów gdyż tu kontakty ze wschodnimi ugrupowaniami miały innych charakter niż w zachodniej części Polski. W grę mogły wchodzić zmiany klimatyczne i podnoszenie się poziomu wód, z tym że tu te zmiany miały łagodniejszy przebieg niż na północy. Pojawia się także tu tzw. kultura pomorska która przybyła z północy ta jednak była słabo reprezentowana na tym obszarze. W dodatku często jest to osadnictwo późniejsze czyli nie zawsze mamy kontynuacje. Chociaż takie sytuacje mają miejsce (Wyżyna Sandomierska cmentarzysko w Błoniu)</a:t>
            </a:r>
            <a:endParaRPr lang="pl-PL" dirty="0">
              <a:latin typeface="Times New Roman" panose="02020603050405020304" pitchFamily="18" charset="0"/>
              <a:cs typeface="Times New Roman" panose="02020603050405020304" pitchFamily="18" charset="0"/>
            </a:endParaRPr>
          </a:p>
        </p:txBody>
      </p:sp>
      <p:sp>
        <p:nvSpPr>
          <p:cNvPr id="9" name="Prostokąt 8"/>
          <p:cNvSpPr/>
          <p:nvPr/>
        </p:nvSpPr>
        <p:spPr>
          <a:xfrm>
            <a:off x="3170288" y="307122"/>
            <a:ext cx="8823592" cy="1384995"/>
          </a:xfrm>
          <a:prstGeom prst="rect">
            <a:avLst/>
          </a:prstGeom>
        </p:spPr>
        <p:txBody>
          <a:bodyPr wrap="square">
            <a:spAutoFit/>
          </a:bodyPr>
          <a:lstStyle/>
          <a:p>
            <a:pPr algn="ctr"/>
            <a:r>
              <a:rPr lang="pl-PL" sz="2800" b="1" dirty="0">
                <a:latin typeface="Times New Roman" panose="02020603050405020304" pitchFamily="18" charset="0"/>
                <a:cs typeface="Times New Roman" panose="02020603050405020304" pitchFamily="18" charset="0"/>
              </a:rPr>
              <a:t>Kilka słów wstępu o tarnobrzeskiej kulturze </a:t>
            </a:r>
            <a:r>
              <a:rPr lang="pl-PL" sz="2800" b="1" dirty="0" smtClean="0">
                <a:latin typeface="Times New Roman" panose="02020603050405020304" pitchFamily="18" charset="0"/>
                <a:cs typeface="Times New Roman" panose="02020603050405020304" pitchFamily="18" charset="0"/>
              </a:rPr>
              <a:t>łużyckiej, cmentarzyskach </a:t>
            </a:r>
            <a:r>
              <a:rPr lang="pl-PL" sz="2800" b="1" dirty="0">
                <a:latin typeface="Times New Roman" panose="02020603050405020304" pitchFamily="18" charset="0"/>
                <a:cs typeface="Times New Roman" panose="02020603050405020304" pitchFamily="18" charset="0"/>
              </a:rPr>
              <a:t>poddanych </a:t>
            </a:r>
            <a:r>
              <a:rPr lang="pl-PL" sz="2800" b="1" dirty="0" smtClean="0">
                <a:latin typeface="Times New Roman" panose="02020603050405020304" pitchFamily="18" charset="0"/>
                <a:cs typeface="Times New Roman" panose="02020603050405020304" pitchFamily="18" charset="0"/>
              </a:rPr>
              <a:t>analizom, oraz potencjalnych problemach badawczych</a:t>
            </a:r>
            <a:endParaRPr lang="pl-PL"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526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21210" y="945970"/>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637954" y="1935126"/>
            <a:ext cx="7527851"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Pewnym wariantem mis stożkowatych są </a:t>
            </a:r>
            <a:r>
              <a:rPr lang="pl-PL" b="1" dirty="0" smtClean="0">
                <a:latin typeface="Times New Roman" panose="02020603050405020304" pitchFamily="18" charset="0"/>
                <a:cs typeface="Times New Roman" panose="02020603050405020304" pitchFamily="18" charset="0"/>
              </a:rPr>
              <a:t>misy półkoliste </a:t>
            </a:r>
            <a:r>
              <a:rPr lang="pl-PL" dirty="0" smtClean="0">
                <a:latin typeface="Times New Roman" panose="02020603050405020304" pitchFamily="18" charset="0"/>
                <a:cs typeface="Times New Roman" panose="02020603050405020304" pitchFamily="18" charset="0"/>
              </a:rPr>
              <a:t>(149 grobów) gdzie ścianki są zaokrąglone</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6893" y="1309575"/>
            <a:ext cx="6599274" cy="8799032"/>
          </a:xfrm>
          <a:prstGeom prst="rect">
            <a:avLst/>
          </a:prstGeom>
        </p:spPr>
      </p:pic>
      <p:sp>
        <p:nvSpPr>
          <p:cNvPr id="7" name="pole tekstowe 6"/>
          <p:cNvSpPr txBox="1"/>
          <p:nvPr/>
        </p:nvSpPr>
        <p:spPr>
          <a:xfrm>
            <a:off x="9947646" y="3743374"/>
            <a:ext cx="1757917" cy="830997"/>
          </a:xfrm>
          <a:prstGeom prst="rect">
            <a:avLst/>
          </a:prstGeom>
          <a:noFill/>
        </p:spPr>
        <p:txBody>
          <a:bodyPr wrap="square" rtlCol="0">
            <a:spAutoFit/>
          </a:bodyPr>
          <a:lstStyle/>
          <a:p>
            <a:r>
              <a:rPr lang="pl-PL" sz="1200" dirty="0" smtClean="0"/>
              <a:t>Przykłady mis półkolistych z cmentarzyska w Pysznicy (za S. Czopek 2001)</a:t>
            </a:r>
            <a:endParaRPr lang="pl-PL" sz="1200" dirty="0"/>
          </a:p>
        </p:txBody>
      </p:sp>
      <p:cxnSp>
        <p:nvCxnSpPr>
          <p:cNvPr id="9" name="Łącznik prosty ze strzałką 8"/>
          <p:cNvCxnSpPr/>
          <p:nvPr/>
        </p:nvCxnSpPr>
        <p:spPr>
          <a:xfrm flipH="1" flipV="1">
            <a:off x="9186530" y="3359888"/>
            <a:ext cx="914400" cy="786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p:nvPr/>
        </p:nvCxnSpPr>
        <p:spPr>
          <a:xfrm flipH="1">
            <a:off x="9335385" y="4193970"/>
            <a:ext cx="808075" cy="760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Obraz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35757" y="2888802"/>
            <a:ext cx="5818670" cy="3879113"/>
          </a:xfrm>
          <a:prstGeom prst="rect">
            <a:avLst/>
          </a:prstGeom>
        </p:spPr>
      </p:pic>
      <p:sp>
        <p:nvSpPr>
          <p:cNvPr id="13" name="pole tekstowe 12"/>
          <p:cNvSpPr txBox="1"/>
          <p:nvPr/>
        </p:nvSpPr>
        <p:spPr>
          <a:xfrm>
            <a:off x="1199708" y="4257766"/>
            <a:ext cx="2062716" cy="738664"/>
          </a:xfrm>
          <a:prstGeom prst="rect">
            <a:avLst/>
          </a:prstGeom>
          <a:noFill/>
        </p:spPr>
        <p:txBody>
          <a:bodyPr wrap="square" rtlCol="0">
            <a:spAutoFit/>
          </a:bodyPr>
          <a:lstStyle/>
          <a:p>
            <a:r>
              <a:rPr lang="pl-PL" sz="1400" dirty="0" smtClean="0"/>
              <a:t>Przykład półkolistej misy na stopce z osady na stanowisku Tarnobrzeg 5</a:t>
            </a:r>
            <a:endParaRPr lang="pl-PL" sz="1400" dirty="0"/>
          </a:p>
        </p:txBody>
      </p:sp>
      <p:cxnSp>
        <p:nvCxnSpPr>
          <p:cNvPr id="15" name="Łącznik prosty ze strzałką 14"/>
          <p:cNvCxnSpPr/>
          <p:nvPr/>
        </p:nvCxnSpPr>
        <p:spPr>
          <a:xfrm flipV="1">
            <a:off x="2445488" y="4193970"/>
            <a:ext cx="1213438" cy="3804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Prostokąt 13"/>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6" name="Obiekt 15"/>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29732"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667216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0204" y="1658679"/>
            <a:ext cx="9144000" cy="6858000"/>
          </a:xfrm>
          <a:prstGeom prst="rect">
            <a:avLst/>
          </a:prstGeom>
        </p:spPr>
      </p:pic>
      <p:sp>
        <p:nvSpPr>
          <p:cNvPr id="4" name="pole tekstowe 3"/>
          <p:cNvSpPr txBox="1"/>
          <p:nvPr/>
        </p:nvSpPr>
        <p:spPr>
          <a:xfrm>
            <a:off x="4754880" y="1023856"/>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659217" y="1935125"/>
            <a:ext cx="8739963"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Pozostały jeszcze </a:t>
            </a:r>
            <a:r>
              <a:rPr lang="pl-PL" b="1" dirty="0" smtClean="0">
                <a:latin typeface="Times New Roman" panose="02020603050405020304" pitchFamily="18" charset="0"/>
                <a:cs typeface="Times New Roman" panose="02020603050405020304" pitchFamily="18" charset="0"/>
              </a:rPr>
              <a:t>misy</a:t>
            </a:r>
            <a:r>
              <a:rPr lang="pl-PL" dirty="0" smtClean="0">
                <a:latin typeface="Times New Roman" panose="02020603050405020304" pitchFamily="18" charset="0"/>
                <a:cs typeface="Times New Roman" panose="02020603050405020304" pitchFamily="18" charset="0"/>
              </a:rPr>
              <a:t> które z różnych przyczyn nie mieściły się w powyższych ramach zwykle były to naczynia o wylewach skierowanych do wewnątrz</a:t>
            </a:r>
            <a:endParaRPr lang="pl-PL" dirty="0">
              <a:latin typeface="Times New Roman" panose="02020603050405020304" pitchFamily="18" charset="0"/>
              <a:cs typeface="Times New Roman" panose="02020603050405020304" pitchFamily="18" charset="0"/>
            </a:endParaRPr>
          </a:p>
        </p:txBody>
      </p:sp>
      <p:cxnSp>
        <p:nvCxnSpPr>
          <p:cNvPr id="8" name="Łącznik prosty ze strzałką 7"/>
          <p:cNvCxnSpPr/>
          <p:nvPr/>
        </p:nvCxnSpPr>
        <p:spPr>
          <a:xfrm flipH="1">
            <a:off x="2317898" y="3508744"/>
            <a:ext cx="659218" cy="5103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Łącznik prosty ze strzałką 9"/>
          <p:cNvCxnSpPr/>
          <p:nvPr/>
        </p:nvCxnSpPr>
        <p:spPr>
          <a:xfrm flipH="1" flipV="1">
            <a:off x="2317898" y="4757771"/>
            <a:ext cx="914400" cy="6020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p:nvPr/>
        </p:nvCxnSpPr>
        <p:spPr>
          <a:xfrm flipV="1">
            <a:off x="8272130" y="4167963"/>
            <a:ext cx="1850065" cy="425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pole tekstowe 13"/>
          <p:cNvSpPr txBox="1"/>
          <p:nvPr/>
        </p:nvSpPr>
        <p:spPr>
          <a:xfrm>
            <a:off x="777949" y="4111440"/>
            <a:ext cx="2278912" cy="646331"/>
          </a:xfrm>
          <a:prstGeom prst="rect">
            <a:avLst/>
          </a:prstGeom>
          <a:noFill/>
        </p:spPr>
        <p:txBody>
          <a:bodyPr wrap="square" rtlCol="0">
            <a:spAutoFit/>
          </a:bodyPr>
          <a:lstStyle/>
          <a:p>
            <a:r>
              <a:rPr lang="pl-PL" sz="1200" dirty="0" smtClean="0"/>
              <a:t>Prezentacja mis z cmentarzyska w Kłyżowie (za K. Trybała- Zawiślak 2012a)</a:t>
            </a:r>
            <a:endParaRPr lang="pl-PL" sz="1200" dirty="0"/>
          </a:p>
        </p:txBody>
      </p:sp>
      <p:sp>
        <p:nvSpPr>
          <p:cNvPr id="18" name="pole tekstowe 17"/>
          <p:cNvSpPr txBox="1"/>
          <p:nvPr/>
        </p:nvSpPr>
        <p:spPr>
          <a:xfrm>
            <a:off x="9505505" y="3763925"/>
            <a:ext cx="2402959" cy="646331"/>
          </a:xfrm>
          <a:prstGeom prst="rect">
            <a:avLst/>
          </a:prstGeom>
          <a:noFill/>
        </p:spPr>
        <p:txBody>
          <a:bodyPr wrap="square" rtlCol="0">
            <a:spAutoFit/>
          </a:bodyPr>
          <a:lstStyle/>
          <a:p>
            <a:r>
              <a:rPr lang="pl-PL" sz="1200" dirty="0" smtClean="0"/>
              <a:t>Misa z cmentarzyska w </a:t>
            </a:r>
            <a:r>
              <a:rPr lang="pl-PL" sz="1200" dirty="0" err="1" smtClean="0"/>
              <a:t>Grzęsce</a:t>
            </a:r>
            <a:r>
              <a:rPr lang="pl-PL" sz="1200" dirty="0" smtClean="0"/>
              <a:t>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a:t>
            </a:r>
            <a:r>
              <a:rPr lang="pl-PL" sz="1200" dirty="0" smtClean="0">
                <a:cs typeface="Times New Roman" panose="02020603050405020304" pitchFamily="18" charset="0"/>
              </a:rPr>
              <a:t>2016)</a:t>
            </a:r>
            <a:endParaRPr lang="pl-PL" sz="1200" dirty="0"/>
          </a:p>
        </p:txBody>
      </p:sp>
      <p:sp>
        <p:nvSpPr>
          <p:cNvPr id="11" name="Prostokąt 10"/>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0756"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49694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800600" y="966750"/>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Pokrywy</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696963" y="2020186"/>
            <a:ext cx="10190776"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Jako pokrywy wykorzystywano także szereg innych naczyń które jednak częściej były wykorzystywano albo jako popielnice albo przystawki. </a:t>
            </a:r>
            <a:endParaRPr lang="pl-PL"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696963" y="2666517"/>
            <a:ext cx="8425772" cy="2031325"/>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Czerpaki i kubki (54 pochówki)</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Kamień (5 pochówków)</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Dzban (2 pochówki)</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Waza (33 pochówki)</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Płaska misa/talerz? (1 pochówek)</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Garnek jajowaty (6 pochówków)</a:t>
            </a:r>
          </a:p>
          <a:p>
            <a:pPr marL="285750" indent="-285750">
              <a:buFont typeface="Arial" panose="020B0604020202020204" pitchFamily="34" charset="0"/>
              <a:buChar char="•"/>
            </a:pPr>
            <a:r>
              <a:rPr lang="pl-PL" dirty="0" err="1" smtClean="0">
                <a:latin typeface="Times New Roman" panose="02020603050405020304" pitchFamily="18" charset="0"/>
                <a:cs typeface="Times New Roman" panose="02020603050405020304" pitchFamily="18" charset="0"/>
              </a:rPr>
              <a:t>Amforka</a:t>
            </a:r>
            <a:r>
              <a:rPr lang="pl-PL" dirty="0" smtClean="0">
                <a:latin typeface="Times New Roman" panose="02020603050405020304" pitchFamily="18" charset="0"/>
                <a:cs typeface="Times New Roman" panose="02020603050405020304" pitchFamily="18" charset="0"/>
              </a:rPr>
              <a:t> (1 pochówek)</a:t>
            </a:r>
            <a:endParaRPr lang="pl-PL" dirty="0">
              <a:latin typeface="Times New Roman" panose="02020603050405020304" pitchFamily="18" charset="0"/>
              <a:cs typeface="Times New Roman" panose="02020603050405020304" pitchFamily="18" charset="0"/>
            </a:endParaRPr>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1780"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07102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1004438"/>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813736" y="1941096"/>
            <a:ext cx="6432884"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Tu warto odnotować kwestie lokalizacji niestety w wielu przypadkach wiemy tylko, iż przystawka leżała obok pochówku. </a:t>
            </a:r>
            <a:endParaRPr lang="pl-PL" dirty="0"/>
          </a:p>
        </p:txBody>
      </p:sp>
      <p:sp>
        <p:nvSpPr>
          <p:cNvPr id="6" name="pole tekstowe 5"/>
          <p:cNvSpPr txBox="1"/>
          <p:nvPr/>
        </p:nvSpPr>
        <p:spPr>
          <a:xfrm>
            <a:off x="1026695" y="2635987"/>
            <a:ext cx="5133473" cy="313932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Najpopularniejszy układ to przystawka wewnątrz popielnicy (144 naczyń).</a:t>
            </a:r>
          </a:p>
          <a:p>
            <a:pPr marL="285750" indent="-285750">
              <a:buFont typeface="Arial" panose="020B0604020202020204" pitchFamily="34" charset="0"/>
              <a:buChar char="•"/>
            </a:pPr>
            <a:r>
              <a:rPr lang="pl-PL" dirty="0" smtClean="0"/>
              <a:t>Od strony północno-zachodniej (11 naczyń)</a:t>
            </a:r>
          </a:p>
          <a:p>
            <a:pPr marL="285750" indent="-285750">
              <a:buFont typeface="Arial" panose="020B0604020202020204" pitchFamily="34" charset="0"/>
              <a:buChar char="•"/>
            </a:pPr>
            <a:r>
              <a:rPr lang="pl-PL" dirty="0" smtClean="0"/>
              <a:t>Od zachodniej (40 naczyń)</a:t>
            </a:r>
          </a:p>
          <a:p>
            <a:pPr marL="285750" indent="-285750">
              <a:buFont typeface="Arial" panose="020B0604020202020204" pitchFamily="34" charset="0"/>
              <a:buChar char="•"/>
            </a:pPr>
            <a:r>
              <a:rPr lang="pl-PL" dirty="0" smtClean="0"/>
              <a:t>Od północno wschodniej (13 naczyń)</a:t>
            </a:r>
          </a:p>
          <a:p>
            <a:pPr marL="285750" indent="-285750">
              <a:buFont typeface="Arial" panose="020B0604020202020204" pitchFamily="34" charset="0"/>
              <a:buChar char="•"/>
            </a:pPr>
            <a:r>
              <a:rPr lang="pl-PL" dirty="0" smtClean="0"/>
              <a:t>Od południa (34 naczynia)</a:t>
            </a:r>
          </a:p>
          <a:p>
            <a:pPr marL="285750" indent="-285750">
              <a:buFont typeface="Arial" panose="020B0604020202020204" pitchFamily="34" charset="0"/>
              <a:buChar char="•"/>
            </a:pPr>
            <a:r>
              <a:rPr lang="pl-PL" dirty="0" smtClean="0"/>
              <a:t>Od wschodu (30 naczyń jednak aż 8 z jednego pochówku)</a:t>
            </a:r>
          </a:p>
          <a:p>
            <a:pPr marL="285750" indent="-285750">
              <a:buFont typeface="Arial" panose="020B0604020202020204" pitchFamily="34" charset="0"/>
              <a:buChar char="•"/>
            </a:pPr>
            <a:r>
              <a:rPr lang="pl-PL" dirty="0" smtClean="0"/>
              <a:t>Południowy wschód (9 naczyń)</a:t>
            </a:r>
          </a:p>
          <a:p>
            <a:pPr marL="285750" indent="-285750">
              <a:buFont typeface="Arial" panose="020B0604020202020204" pitchFamily="34" charset="0"/>
              <a:buChar char="•"/>
            </a:pPr>
            <a:r>
              <a:rPr lang="pl-PL" dirty="0" smtClean="0"/>
              <a:t>Północ (40 naczyń)</a:t>
            </a:r>
          </a:p>
          <a:p>
            <a:pPr marL="285750" indent="-285750">
              <a:buFont typeface="Arial" panose="020B0604020202020204" pitchFamily="34" charset="0"/>
              <a:buChar char="•"/>
            </a:pPr>
            <a:r>
              <a:rPr lang="pl-PL" dirty="0" smtClean="0"/>
              <a:t>Południowo zachodnia (19 naczyń)</a:t>
            </a:r>
            <a:endParaRPr lang="pl-PL" dirty="0"/>
          </a:p>
        </p:txBody>
      </p:sp>
      <p:graphicFrame>
        <p:nvGraphicFramePr>
          <p:cNvPr id="8" name="Wykres 7"/>
          <p:cNvGraphicFramePr>
            <a:graphicFrameLocks/>
          </p:cNvGraphicFramePr>
          <p:nvPr>
            <p:extLst>
              <p:ext uri="{D42A27DB-BD31-4B8C-83A1-F6EECF244321}">
                <p14:modId xmlns:p14="http://schemas.microsoft.com/office/powerpoint/2010/main" val="4280268393"/>
              </p:ext>
            </p:extLst>
          </p:nvPr>
        </p:nvGraphicFramePr>
        <p:xfrm>
          <a:off x="6160168" y="1773879"/>
          <a:ext cx="5769561" cy="4140726"/>
        </p:xfrm>
        <a:graphic>
          <a:graphicData uri="http://schemas.openxmlformats.org/drawingml/2006/chart">
            <c:chart xmlns:c="http://schemas.openxmlformats.org/drawingml/2006/chart" xmlns:r="http://schemas.openxmlformats.org/officeDocument/2006/relationships" r:id="rId3"/>
          </a:graphicData>
        </a:graphic>
      </p:graphicFrame>
      <p:sp>
        <p:nvSpPr>
          <p:cNvPr id="2" name="pole tekstowe 1"/>
          <p:cNvSpPr txBox="1"/>
          <p:nvPr/>
        </p:nvSpPr>
        <p:spPr>
          <a:xfrm>
            <a:off x="1026695" y="5725837"/>
            <a:ext cx="10903034"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Powyższe zestawienia dotyczą liczby naczyń leżących obok gdyby zrobić poprawkę na liczbę pochówków spadłby udział wschodu ale zasadniczo była by to jedyna większa zmiana względem powyższego</a:t>
            </a:r>
            <a:endParaRPr lang="pl-PL" dirty="0"/>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2804"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97844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Graphic spid="8" grpId="0">
        <p:bldAsOne/>
      </p:bldGraphic>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10" name="Obraz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850" y="2883322"/>
            <a:ext cx="9292320" cy="4691214"/>
          </a:xfrm>
          <a:prstGeom prst="rect">
            <a:avLst/>
          </a:prstGeom>
        </p:spPr>
      </p:pic>
      <p:sp>
        <p:nvSpPr>
          <p:cNvPr id="4" name="pole tekstowe 3"/>
          <p:cNvSpPr txBox="1"/>
          <p:nvPr/>
        </p:nvSpPr>
        <p:spPr>
          <a:xfrm>
            <a:off x="4785360" y="943357"/>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356722" y="1845357"/>
            <a:ext cx="1070113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Najliczniejsze to </a:t>
            </a:r>
            <a:r>
              <a:rPr lang="pl-PL" b="1" dirty="0" smtClean="0">
                <a:latin typeface="Times New Roman" panose="02020603050405020304" pitchFamily="18" charset="0"/>
                <a:cs typeface="Times New Roman" panose="02020603050405020304" pitchFamily="18" charset="0"/>
              </a:rPr>
              <a:t>czerpaki i kubki </a:t>
            </a:r>
            <a:r>
              <a:rPr lang="pl-PL" dirty="0" smtClean="0">
                <a:latin typeface="Times New Roman" panose="02020603050405020304" pitchFamily="18" charset="0"/>
                <a:cs typeface="Times New Roman" panose="02020603050405020304" pitchFamily="18" charset="0"/>
              </a:rPr>
              <a:t>(319 naczyń). Formy bardzo zróżnicowane między innymi półkoliste, dwustożkowate, z dnem wgniecionym do wnętrza. </a:t>
            </a:r>
            <a:endParaRPr lang="pl-PL" dirty="0">
              <a:latin typeface="Times New Roman" panose="02020603050405020304" pitchFamily="18" charset="0"/>
              <a:cs typeface="Times New Roman" panose="02020603050405020304" pitchFamily="18" charset="0"/>
            </a:endParaRPr>
          </a:p>
        </p:txBody>
      </p:sp>
      <p:pic>
        <p:nvPicPr>
          <p:cNvPr id="8" name="Obraz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8388" y="2468295"/>
            <a:ext cx="3289845" cy="1958241"/>
          </a:xfrm>
          <a:prstGeom prst="rect">
            <a:avLst/>
          </a:prstGeom>
        </p:spPr>
      </p:pic>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21213" y="2557950"/>
            <a:ext cx="2722160" cy="1374279"/>
          </a:xfrm>
          <a:prstGeom prst="rect">
            <a:avLst/>
          </a:prstGeom>
        </p:spPr>
      </p:pic>
      <p:pic>
        <p:nvPicPr>
          <p:cNvPr id="11" name="Obraz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6939111" y="3788371"/>
            <a:ext cx="2344359" cy="3193179"/>
          </a:xfrm>
          <a:prstGeom prst="rect">
            <a:avLst/>
          </a:prstGeom>
        </p:spPr>
      </p:pic>
      <p:sp>
        <p:nvSpPr>
          <p:cNvPr id="12" name="pole tekstowe 11"/>
          <p:cNvSpPr txBox="1"/>
          <p:nvPr/>
        </p:nvSpPr>
        <p:spPr>
          <a:xfrm>
            <a:off x="178362" y="4065504"/>
            <a:ext cx="1800026" cy="646331"/>
          </a:xfrm>
          <a:prstGeom prst="rect">
            <a:avLst/>
          </a:prstGeom>
          <a:noFill/>
        </p:spPr>
        <p:txBody>
          <a:bodyPr wrap="square" rtlCol="0">
            <a:spAutoFit/>
          </a:bodyPr>
          <a:lstStyle/>
          <a:p>
            <a:r>
              <a:rPr lang="pl-PL" sz="1200" dirty="0" smtClean="0"/>
              <a:t>Wybór czerpaków z Pysznicy (za S. Czopek 2001)</a:t>
            </a:r>
            <a:endParaRPr lang="pl-PL" sz="1200" dirty="0"/>
          </a:p>
        </p:txBody>
      </p:sp>
      <p:cxnSp>
        <p:nvCxnSpPr>
          <p:cNvPr id="14" name="Łącznik prosty ze strzałką 13"/>
          <p:cNvCxnSpPr/>
          <p:nvPr/>
        </p:nvCxnSpPr>
        <p:spPr>
          <a:xfrm flipV="1">
            <a:off x="1078375" y="3447415"/>
            <a:ext cx="1039551" cy="810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a:off x="1078375" y="4292108"/>
            <a:ext cx="900013" cy="6001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pole tekstowe 16"/>
          <p:cNvSpPr txBox="1"/>
          <p:nvPr/>
        </p:nvSpPr>
        <p:spPr>
          <a:xfrm>
            <a:off x="10069496" y="2883322"/>
            <a:ext cx="1924030" cy="646331"/>
          </a:xfrm>
          <a:prstGeom prst="rect">
            <a:avLst/>
          </a:prstGeom>
          <a:noFill/>
        </p:spPr>
        <p:txBody>
          <a:bodyPr wrap="square" rtlCol="0">
            <a:spAutoFit/>
          </a:bodyPr>
          <a:lstStyle/>
          <a:p>
            <a:r>
              <a:rPr lang="pl-PL" sz="1200" dirty="0" smtClean="0"/>
              <a:t>Przykład czerpaka z cmentarzyska Chodaczów 2 (za S. Czopek 1996)</a:t>
            </a:r>
            <a:endParaRPr lang="pl-PL" sz="1200" dirty="0"/>
          </a:p>
        </p:txBody>
      </p:sp>
      <p:sp>
        <p:nvSpPr>
          <p:cNvPr id="18" name="pole tekstowe 17"/>
          <p:cNvSpPr txBox="1"/>
          <p:nvPr/>
        </p:nvSpPr>
        <p:spPr>
          <a:xfrm>
            <a:off x="10163170" y="4569107"/>
            <a:ext cx="1924030" cy="646331"/>
          </a:xfrm>
          <a:prstGeom prst="rect">
            <a:avLst/>
          </a:prstGeom>
          <a:noFill/>
        </p:spPr>
        <p:txBody>
          <a:bodyPr wrap="square" rtlCol="0">
            <a:spAutoFit/>
          </a:bodyPr>
          <a:lstStyle/>
          <a:p>
            <a:r>
              <a:rPr lang="pl-PL" sz="1200" dirty="0" smtClean="0"/>
              <a:t>Przykład czerpaka z cmentarzyska Grodzisko Dolne 1 (za S. Czopek 1996)</a:t>
            </a:r>
            <a:endParaRPr lang="pl-PL" sz="1200" dirty="0"/>
          </a:p>
        </p:txBody>
      </p:sp>
      <p:cxnSp>
        <p:nvCxnSpPr>
          <p:cNvPr id="20" name="Łącznik prosty ze strzałką 19"/>
          <p:cNvCxnSpPr>
            <a:endCxn id="9" idx="3"/>
          </p:cNvCxnSpPr>
          <p:nvPr/>
        </p:nvCxnSpPr>
        <p:spPr>
          <a:xfrm flipH="1">
            <a:off x="9443373" y="3206487"/>
            <a:ext cx="1189185" cy="38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Łącznik prosty ze strzałką 21"/>
          <p:cNvCxnSpPr/>
          <p:nvPr/>
        </p:nvCxnSpPr>
        <p:spPr>
          <a:xfrm flipH="1">
            <a:off x="9707880" y="4971683"/>
            <a:ext cx="13236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Prostokąt 14"/>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9" name="Obiekt 1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3828" name="Graph" r:id="rId7" imgW="5943600" imgH="4457880" progId="STATISTICA.Graph">
                  <p:embed/>
                </p:oleObj>
              </mc:Choice>
              <mc:Fallback>
                <p:oleObj name="Graph" r:id="rId7" imgW="5943600" imgH="4457880" progId="STATISTICA.Graph">
                  <p:embed/>
                  <p:pic>
                    <p:nvPicPr>
                      <p:cNvPr id="0" name=""/>
                      <p:cNvPicPr/>
                      <p:nvPr/>
                    </p:nvPicPr>
                    <p:blipFill>
                      <a:blip r:embed="rId8"/>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92593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973112"/>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659219" y="2020187"/>
            <a:ext cx="9824484"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Drugie co do liczebności były </a:t>
            </a:r>
            <a:r>
              <a:rPr lang="pl-PL" b="1" dirty="0" smtClean="0">
                <a:latin typeface="Times New Roman" panose="02020603050405020304" pitchFamily="18" charset="0"/>
                <a:cs typeface="Times New Roman" panose="02020603050405020304" pitchFamily="18" charset="0"/>
              </a:rPr>
              <a:t>wazki</a:t>
            </a:r>
            <a:r>
              <a:rPr lang="pl-PL" dirty="0" smtClean="0">
                <a:latin typeface="Times New Roman" panose="02020603050405020304" pitchFamily="18" charset="0"/>
                <a:cs typeface="Times New Roman" panose="02020603050405020304" pitchFamily="18" charset="0"/>
              </a:rPr>
              <a:t> (120) czyli po prostu zminiaturyzowane wersje dużych waz używanych jako popielnice</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2856" y="3859113"/>
            <a:ext cx="1442939" cy="1346743"/>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26888" y="3651611"/>
            <a:ext cx="1767844" cy="1761748"/>
          </a:xfrm>
          <a:prstGeom prst="rect">
            <a:avLst/>
          </a:prstGeom>
        </p:spPr>
      </p:pic>
      <p:pic>
        <p:nvPicPr>
          <p:cNvPr id="8" name="Obraz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44358" y="3651611"/>
            <a:ext cx="2124460" cy="1652019"/>
          </a:xfrm>
          <a:prstGeom prst="rect">
            <a:avLst/>
          </a:prstGeom>
        </p:spPr>
      </p:pic>
      <p:sp>
        <p:nvSpPr>
          <p:cNvPr id="9" name="pole tekstowe 8"/>
          <p:cNvSpPr txBox="1"/>
          <p:nvPr/>
        </p:nvSpPr>
        <p:spPr>
          <a:xfrm>
            <a:off x="226829" y="5558209"/>
            <a:ext cx="2083981" cy="830997"/>
          </a:xfrm>
          <a:prstGeom prst="rect">
            <a:avLst/>
          </a:prstGeom>
          <a:noFill/>
        </p:spPr>
        <p:txBody>
          <a:bodyPr wrap="square" rtlCol="0">
            <a:spAutoFit/>
          </a:bodyPr>
          <a:lstStyle/>
          <a:p>
            <a:r>
              <a:rPr lang="pl-PL" sz="1200" dirty="0" smtClean="0"/>
              <a:t>Przykład wazki z cmentarzyska w Wierzawicach 4 (za J. </a:t>
            </a:r>
            <a:r>
              <a:rPr lang="pl-PL" sz="1200" dirty="0" err="1" smtClean="0"/>
              <a:t>Adamiki</a:t>
            </a:r>
            <a:r>
              <a:rPr lang="pl-PL" sz="1200" dirty="0" smtClean="0"/>
              <a:t>, M.  </a:t>
            </a:r>
            <a:r>
              <a:rPr lang="pl-PL" sz="1200" dirty="0" err="1" smtClean="0"/>
              <a:t>Burghardt</a:t>
            </a:r>
            <a:r>
              <a:rPr lang="pl-PL" sz="1200" dirty="0" smtClean="0"/>
              <a:t>, W. </a:t>
            </a:r>
            <a:r>
              <a:rPr lang="pl-PL" sz="1200" dirty="0" err="1" smtClean="0"/>
              <a:t>Rajpold</a:t>
            </a:r>
            <a:r>
              <a:rPr lang="pl-PL" sz="1200" dirty="0" smtClean="0"/>
              <a:t> 2016)</a:t>
            </a:r>
            <a:endParaRPr lang="pl-PL" sz="1200" dirty="0"/>
          </a:p>
        </p:txBody>
      </p:sp>
      <p:cxnSp>
        <p:nvCxnSpPr>
          <p:cNvPr id="11" name="Łącznik prosty ze strzałką 10"/>
          <p:cNvCxnSpPr/>
          <p:nvPr/>
        </p:nvCxnSpPr>
        <p:spPr>
          <a:xfrm flipV="1">
            <a:off x="1127051" y="4976037"/>
            <a:ext cx="956930" cy="1020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Obraz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75913" y="2913821"/>
            <a:ext cx="1908714" cy="3127593"/>
          </a:xfrm>
          <a:prstGeom prst="rect">
            <a:avLst/>
          </a:prstGeom>
        </p:spPr>
      </p:pic>
      <p:sp>
        <p:nvSpPr>
          <p:cNvPr id="13" name="pole tekstowe 12"/>
          <p:cNvSpPr txBox="1"/>
          <p:nvPr/>
        </p:nvSpPr>
        <p:spPr>
          <a:xfrm>
            <a:off x="3269101" y="5581264"/>
            <a:ext cx="2047178" cy="646331"/>
          </a:xfrm>
          <a:prstGeom prst="rect">
            <a:avLst/>
          </a:prstGeom>
          <a:noFill/>
        </p:spPr>
        <p:txBody>
          <a:bodyPr wrap="square" rtlCol="0">
            <a:spAutoFit/>
          </a:bodyPr>
          <a:lstStyle/>
          <a:p>
            <a:r>
              <a:rPr lang="pl-PL" sz="1200" dirty="0" smtClean="0"/>
              <a:t>Przykład wazki z cmentarzyska w Chodaczowie 2 (za S. Czopek 1996)</a:t>
            </a:r>
            <a:endParaRPr lang="pl-PL" sz="1200" dirty="0"/>
          </a:p>
        </p:txBody>
      </p:sp>
      <p:cxnSp>
        <p:nvCxnSpPr>
          <p:cNvPr id="15" name="Łącznik prosty ze strzałką 14"/>
          <p:cNvCxnSpPr/>
          <p:nvPr/>
        </p:nvCxnSpPr>
        <p:spPr>
          <a:xfrm flipV="1">
            <a:off x="3848986" y="4763386"/>
            <a:ext cx="786809" cy="1233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Łącznik prosty ze strzałką 16"/>
          <p:cNvCxnSpPr/>
          <p:nvPr/>
        </p:nvCxnSpPr>
        <p:spPr>
          <a:xfrm>
            <a:off x="8086664" y="3859113"/>
            <a:ext cx="1863335" cy="2137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Łącznik prosty ze strzałką 18"/>
          <p:cNvCxnSpPr/>
          <p:nvPr/>
        </p:nvCxnSpPr>
        <p:spPr>
          <a:xfrm>
            <a:off x="10143460" y="4529470"/>
            <a:ext cx="106326" cy="1467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p:cNvCxnSpPr/>
          <p:nvPr/>
        </p:nvCxnSpPr>
        <p:spPr>
          <a:xfrm>
            <a:off x="8086664" y="5413359"/>
            <a:ext cx="1621216" cy="628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pole tekstowe 21"/>
          <p:cNvSpPr txBox="1"/>
          <p:nvPr/>
        </p:nvSpPr>
        <p:spPr>
          <a:xfrm>
            <a:off x="9684031" y="5721610"/>
            <a:ext cx="2043527" cy="646331"/>
          </a:xfrm>
          <a:prstGeom prst="rect">
            <a:avLst/>
          </a:prstGeom>
          <a:noFill/>
        </p:spPr>
        <p:txBody>
          <a:bodyPr wrap="square" rtlCol="0">
            <a:spAutoFit/>
          </a:bodyPr>
          <a:lstStyle/>
          <a:p>
            <a:r>
              <a:rPr lang="pl-PL" sz="1200" dirty="0" smtClean="0"/>
              <a:t>Przykłady wazek z cmentarzyska w Grodzisku Dolnym 1 (za S. Czopek 1996)</a:t>
            </a:r>
            <a:endParaRPr lang="pl-PL" sz="1200" dirty="0"/>
          </a:p>
        </p:txBody>
      </p:sp>
      <p:sp>
        <p:nvSpPr>
          <p:cNvPr id="16" name="Prostokąt 1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8" name="Obiekt 1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4852" name="Graph" r:id="rId7" imgW="5943600" imgH="4457880" progId="STATISTICA.Graph">
                  <p:embed/>
                </p:oleObj>
              </mc:Choice>
              <mc:Fallback>
                <p:oleObj name="Graph" r:id="rId7" imgW="5943600" imgH="4457880" progId="STATISTICA.Graph">
                  <p:embed/>
                  <p:pic>
                    <p:nvPicPr>
                      <p:cNvPr id="0" name=""/>
                      <p:cNvPicPr/>
                      <p:nvPr/>
                    </p:nvPicPr>
                    <p:blipFill>
                      <a:blip r:embed="rId8"/>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2646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975423"/>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1021434" y="2083981"/>
            <a:ext cx="6038583"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Tylko w 29 pochówkach mamy </a:t>
            </a:r>
            <a:r>
              <a:rPr lang="pl-PL" b="1" dirty="0" smtClean="0">
                <a:latin typeface="Times New Roman" panose="02020603050405020304" pitchFamily="18" charset="0"/>
                <a:cs typeface="Times New Roman" panose="02020603050405020304" pitchFamily="18" charset="0"/>
              </a:rPr>
              <a:t>amfory</a:t>
            </a:r>
            <a:r>
              <a:rPr lang="pl-PL" dirty="0" smtClean="0">
                <a:latin typeface="Times New Roman" panose="02020603050405020304" pitchFamily="18" charset="0"/>
                <a:cs typeface="Times New Roman" panose="02020603050405020304" pitchFamily="18" charset="0"/>
              </a:rPr>
              <a:t> czyli zasadniczo wazy wyposażone w uszka </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375" y="2981305"/>
            <a:ext cx="2633477" cy="2968758"/>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8699" y="1857204"/>
            <a:ext cx="4737775" cy="3818506"/>
          </a:xfrm>
          <a:prstGeom prst="rect">
            <a:avLst/>
          </a:prstGeom>
        </p:spPr>
      </p:pic>
      <p:sp>
        <p:nvSpPr>
          <p:cNvPr id="8" name="pole tekstowe 7"/>
          <p:cNvSpPr txBox="1"/>
          <p:nvPr/>
        </p:nvSpPr>
        <p:spPr>
          <a:xfrm>
            <a:off x="2666613" y="5554725"/>
            <a:ext cx="1969183" cy="646331"/>
          </a:xfrm>
          <a:prstGeom prst="rect">
            <a:avLst/>
          </a:prstGeom>
          <a:noFill/>
        </p:spPr>
        <p:txBody>
          <a:bodyPr wrap="square" rtlCol="0">
            <a:spAutoFit/>
          </a:bodyPr>
          <a:lstStyle/>
          <a:p>
            <a:r>
              <a:rPr lang="pl-PL" sz="1200" dirty="0" smtClean="0"/>
              <a:t>Przykład amfory z cmentarzyska w Pysznicy (za S. Czopek 2001))</a:t>
            </a:r>
            <a:endParaRPr lang="pl-PL" sz="1200" dirty="0"/>
          </a:p>
        </p:txBody>
      </p:sp>
      <p:cxnSp>
        <p:nvCxnSpPr>
          <p:cNvPr id="10" name="Łącznik prosty ze strzałką 9"/>
          <p:cNvCxnSpPr/>
          <p:nvPr/>
        </p:nvCxnSpPr>
        <p:spPr>
          <a:xfrm flipH="1" flipV="1">
            <a:off x="2254102" y="4827181"/>
            <a:ext cx="1041991" cy="1122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pole tekstowe 10"/>
          <p:cNvSpPr txBox="1"/>
          <p:nvPr/>
        </p:nvSpPr>
        <p:spPr>
          <a:xfrm>
            <a:off x="10214343" y="5282151"/>
            <a:ext cx="1977657" cy="1015663"/>
          </a:xfrm>
          <a:prstGeom prst="rect">
            <a:avLst/>
          </a:prstGeom>
          <a:noFill/>
        </p:spPr>
        <p:txBody>
          <a:bodyPr wrap="square" rtlCol="0">
            <a:spAutoFit/>
          </a:bodyPr>
          <a:lstStyle/>
          <a:p>
            <a:r>
              <a:rPr lang="pl-PL" sz="1200" dirty="0" smtClean="0"/>
              <a:t>Przykład amfory z cmentarzyska w Koprzywnicy (ze zbiorów muzeum okręgowego w Sandomierzu)</a:t>
            </a:r>
            <a:endParaRPr lang="pl-PL" sz="1200" dirty="0"/>
          </a:p>
        </p:txBody>
      </p:sp>
      <p:cxnSp>
        <p:nvCxnSpPr>
          <p:cNvPr id="13" name="Łącznik prosty ze strzałką 12"/>
          <p:cNvCxnSpPr/>
          <p:nvPr/>
        </p:nvCxnSpPr>
        <p:spPr>
          <a:xfrm flipH="1" flipV="1">
            <a:off x="9707880" y="4274288"/>
            <a:ext cx="1158594" cy="15156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4" name="Obiekt 13"/>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5876"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79282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85360" y="974299"/>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680482" y="1977657"/>
            <a:ext cx="11015331" cy="646331"/>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t>Dzbany</a:t>
            </a:r>
            <a:r>
              <a:rPr lang="pl-PL" dirty="0" smtClean="0"/>
              <a:t> pojawiły się w 21 pochówkach do tego mamy też tzw. dzbany nadsańskie te jednak co ciekawe jako przystawki pojawiały się rzadko nieco częściej jako popielnice (niemniej też rzadko)</a:t>
            </a:r>
            <a:endParaRPr lang="pl-PL" dirty="0"/>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77" y="3100684"/>
            <a:ext cx="4066834" cy="2968738"/>
          </a:xfrm>
          <a:prstGeom prst="rect">
            <a:avLst/>
          </a:prstGeom>
        </p:spPr>
      </p:pic>
      <p:cxnSp>
        <p:nvCxnSpPr>
          <p:cNvPr id="8" name="Łącznik prosty ze strzałką 7"/>
          <p:cNvCxnSpPr/>
          <p:nvPr/>
        </p:nvCxnSpPr>
        <p:spPr>
          <a:xfrm flipH="1">
            <a:off x="3083442" y="3866062"/>
            <a:ext cx="4163178" cy="5570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pole tekstowe 8"/>
          <p:cNvSpPr txBox="1"/>
          <p:nvPr/>
        </p:nvSpPr>
        <p:spPr>
          <a:xfrm>
            <a:off x="6776598" y="3542897"/>
            <a:ext cx="2152561" cy="646331"/>
          </a:xfrm>
          <a:prstGeom prst="rect">
            <a:avLst/>
          </a:prstGeom>
          <a:noFill/>
        </p:spPr>
        <p:txBody>
          <a:bodyPr wrap="square" rtlCol="0">
            <a:spAutoFit/>
          </a:bodyPr>
          <a:lstStyle/>
          <a:p>
            <a:r>
              <a:rPr lang="pl-PL" sz="1200" dirty="0" smtClean="0"/>
              <a:t>Przykłady dzbanów z cmentarzyska w Pysznicy (za S. Czopek 2001)</a:t>
            </a:r>
            <a:endParaRPr lang="pl-PL" sz="1200" dirty="0"/>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0" name="Obiekt 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6900"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75871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758890" y="1005991"/>
            <a:ext cx="492252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Przystawki</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685800" y="1873926"/>
            <a:ext cx="7574280"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t>Inne formy które albo pojawiały się pojedynczych przypadkach albo już były wspominane</a:t>
            </a:r>
            <a:endParaRPr lang="pl-PL" dirty="0"/>
          </a:p>
        </p:txBody>
      </p:sp>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1242" y="1500961"/>
            <a:ext cx="2758440" cy="2758440"/>
          </a:xfrm>
          <a:prstGeom prst="rect">
            <a:avLst/>
          </a:prstGeom>
        </p:spPr>
      </p:pic>
      <p:sp>
        <p:nvSpPr>
          <p:cNvPr id="5" name="pole tekstowe 4"/>
          <p:cNvSpPr txBox="1"/>
          <p:nvPr/>
        </p:nvSpPr>
        <p:spPr>
          <a:xfrm>
            <a:off x="9111916" y="3272589"/>
            <a:ext cx="2277979" cy="830997"/>
          </a:xfrm>
          <a:prstGeom prst="rect">
            <a:avLst/>
          </a:prstGeom>
          <a:noFill/>
        </p:spPr>
        <p:txBody>
          <a:bodyPr wrap="square" rtlCol="0">
            <a:spAutoFit/>
          </a:bodyPr>
          <a:lstStyle/>
          <a:p>
            <a:r>
              <a:rPr lang="pl-PL" sz="1200" dirty="0" smtClean="0"/>
              <a:t>Naczynko na stopkach z cmentarzyska w Wierzawicach 4 (za J. Adamik, M. </a:t>
            </a:r>
            <a:r>
              <a:rPr lang="pl-PL" sz="1200" dirty="0" err="1" smtClean="0"/>
              <a:t>Burghardt</a:t>
            </a:r>
            <a:r>
              <a:rPr lang="pl-PL" sz="1200" dirty="0" smtClean="0"/>
              <a:t>, W. </a:t>
            </a:r>
            <a:r>
              <a:rPr lang="pl-PL" sz="1200" dirty="0" err="1" smtClean="0"/>
              <a:t>Rajpold</a:t>
            </a:r>
            <a:r>
              <a:rPr lang="pl-PL" sz="1200" dirty="0" smtClean="0"/>
              <a:t> 2016)</a:t>
            </a:r>
            <a:endParaRPr lang="pl-PL" sz="1200" dirty="0"/>
          </a:p>
        </p:txBody>
      </p:sp>
      <p:cxnSp>
        <p:nvCxnSpPr>
          <p:cNvPr id="7" name="Łącznik prosty ze strzałką 6"/>
          <p:cNvCxnSpPr/>
          <p:nvPr/>
        </p:nvCxnSpPr>
        <p:spPr>
          <a:xfrm flipH="1" flipV="1">
            <a:off x="8919411" y="2880181"/>
            <a:ext cx="788469" cy="807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Obraz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360" y="4075997"/>
            <a:ext cx="3054102" cy="2295149"/>
          </a:xfrm>
          <a:prstGeom prst="rect">
            <a:avLst/>
          </a:prstGeom>
        </p:spPr>
      </p:pic>
      <p:sp>
        <p:nvSpPr>
          <p:cNvPr id="9" name="pole tekstowe 8"/>
          <p:cNvSpPr txBox="1"/>
          <p:nvPr/>
        </p:nvSpPr>
        <p:spPr>
          <a:xfrm>
            <a:off x="9746704" y="5613012"/>
            <a:ext cx="2342950" cy="646331"/>
          </a:xfrm>
          <a:prstGeom prst="rect">
            <a:avLst/>
          </a:prstGeom>
          <a:noFill/>
        </p:spPr>
        <p:txBody>
          <a:bodyPr wrap="square" rtlCol="0">
            <a:spAutoFit/>
          </a:bodyPr>
          <a:lstStyle/>
          <a:p>
            <a:r>
              <a:rPr lang="pl-PL" sz="1200" dirty="0" smtClean="0"/>
              <a:t>Pucharek </a:t>
            </a:r>
            <a:r>
              <a:rPr lang="pl-PL" sz="1200" dirty="0" err="1" smtClean="0"/>
              <a:t>Ulwuwecki</a:t>
            </a:r>
            <a:r>
              <a:rPr lang="pl-PL" sz="1200" dirty="0" smtClean="0"/>
              <a:t> z cmentarzyska w Pysznicy (za S. Czopek 2001)</a:t>
            </a:r>
            <a:endParaRPr lang="pl-PL" sz="1200" dirty="0"/>
          </a:p>
        </p:txBody>
      </p:sp>
      <p:cxnSp>
        <p:nvCxnSpPr>
          <p:cNvPr id="11" name="Łącznik prosty ze strzałką 10"/>
          <p:cNvCxnSpPr/>
          <p:nvPr/>
        </p:nvCxnSpPr>
        <p:spPr>
          <a:xfrm flipH="1" flipV="1">
            <a:off x="9111916" y="5070016"/>
            <a:ext cx="1138989" cy="8661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pole tekstowe 12"/>
          <p:cNvSpPr txBox="1"/>
          <p:nvPr/>
        </p:nvSpPr>
        <p:spPr>
          <a:xfrm>
            <a:off x="685799" y="2541050"/>
            <a:ext cx="9565105" cy="4524315"/>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Misy (37 naczyń)</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Misy stożkowate (19 naczyń)</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Misy półkoliste (32</a:t>
            </a:r>
            <a:r>
              <a:rPr lang="pl-PL" dirty="0">
                <a:latin typeface="Times New Roman" panose="02020603050405020304" pitchFamily="18" charset="0"/>
                <a:cs typeface="Times New Roman" panose="02020603050405020304" pitchFamily="18" charset="0"/>
              </a:rPr>
              <a:t> naczyń </a:t>
            </a:r>
            <a:r>
              <a:rPr lang="pl-PL"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Misy esowate (51 naczyń jednak część mogła być pokrywami)</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Misy zbydniowskie (8 naczyń)</a:t>
            </a:r>
          </a:p>
          <a:p>
            <a:pPr marL="285750" indent="-285750">
              <a:buFont typeface="Arial" panose="020B0604020202020204" pitchFamily="34" charset="0"/>
              <a:buChar char="•"/>
            </a:pPr>
            <a:r>
              <a:rPr lang="pl-PL" dirty="0" err="1" smtClean="0">
                <a:latin typeface="Times New Roman" panose="02020603050405020304" pitchFamily="18" charset="0"/>
                <a:cs typeface="Times New Roman" panose="02020603050405020304" pitchFamily="18" charset="0"/>
              </a:rPr>
              <a:t>Talerzo</a:t>
            </a:r>
            <a:r>
              <a:rPr lang="pl-PL" smtClean="0">
                <a:latin typeface="Times New Roman" panose="02020603050405020304" pitchFamily="18" charset="0"/>
                <a:cs typeface="Times New Roman" panose="02020603050405020304" pitchFamily="18" charset="0"/>
              </a:rPr>
              <a:t>-placek (9 naczyń</a:t>
            </a:r>
            <a:r>
              <a:rPr lang="pl-PL"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Łyżki odlewnicze? (4)</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Pucharek </a:t>
            </a:r>
            <a:r>
              <a:rPr lang="pl-PL" dirty="0" err="1" smtClean="0">
                <a:latin typeface="Times New Roman" panose="02020603050405020304" pitchFamily="18" charset="0"/>
                <a:cs typeface="Times New Roman" panose="02020603050405020304" pitchFamily="18" charset="0"/>
              </a:rPr>
              <a:t>ulwuwecki</a:t>
            </a:r>
            <a:r>
              <a:rPr lang="pl-PL" dirty="0" smtClean="0">
                <a:latin typeface="Times New Roman" panose="02020603050405020304" pitchFamily="18" charset="0"/>
                <a:cs typeface="Times New Roman" panose="02020603050405020304" pitchFamily="18" charset="0"/>
              </a:rPr>
              <a:t> (1 naczynie)</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Butelkowate naczynko na stopkach (1 naczynie)</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Dwojak- dwie połączone amfory (1 naczynie)</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Garnki jajowate (13 naczyń)</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Garnki esowate (36 naczyń)</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Naczynie </a:t>
            </a:r>
            <a:r>
              <a:rPr lang="pl-PL" dirty="0" err="1" smtClean="0">
                <a:latin typeface="Times New Roman" panose="02020603050405020304" pitchFamily="18" charset="0"/>
                <a:cs typeface="Times New Roman" panose="02020603050405020304" pitchFamily="18" charset="0"/>
              </a:rPr>
              <a:t>doniczkowate</a:t>
            </a:r>
            <a:r>
              <a:rPr lang="pl-PL" dirty="0" smtClean="0">
                <a:latin typeface="Times New Roman" panose="02020603050405020304" pitchFamily="18" charset="0"/>
                <a:cs typeface="Times New Roman" panose="02020603050405020304" pitchFamily="18" charset="0"/>
              </a:rPr>
              <a:t> (2 naczynia)</a:t>
            </a:r>
          </a:p>
          <a:p>
            <a:pPr marL="285750" indent="-285750">
              <a:buFont typeface="Arial" panose="020B0604020202020204" pitchFamily="34" charset="0"/>
              <a:buChar char="•"/>
            </a:pPr>
            <a:endParaRPr lang="pl-PL"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pl-PL"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pl-PL" dirty="0">
              <a:latin typeface="Times New Roman" panose="02020603050405020304" pitchFamily="18" charset="0"/>
              <a:cs typeface="Times New Roman" panose="02020603050405020304" pitchFamily="18" charset="0"/>
            </a:endParaRPr>
          </a:p>
        </p:txBody>
      </p: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4" name="Obiekt 13"/>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7924"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55670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9"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5109409" y="1003075"/>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1122948" y="2005263"/>
            <a:ext cx="7122694" cy="369332"/>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Trzy surowce:</a:t>
            </a:r>
          </a:p>
        </p:txBody>
      </p:sp>
      <p:sp>
        <p:nvSpPr>
          <p:cNvPr id="6" name="pole tekstowe 5"/>
          <p:cNvSpPr txBox="1"/>
          <p:nvPr/>
        </p:nvSpPr>
        <p:spPr>
          <a:xfrm>
            <a:off x="1475873" y="2378730"/>
            <a:ext cx="7267073" cy="646331"/>
          </a:xfrm>
          <a:prstGeom prst="rect">
            <a:avLst/>
          </a:prstGeom>
          <a:noFill/>
        </p:spPr>
        <p:txBody>
          <a:bodyPr wrap="square" rtlCol="0">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Brąz oczywiście najliczniejszy (</a:t>
            </a:r>
            <a:r>
              <a:rPr lang="pl-PL" dirty="0" smtClean="0">
                <a:latin typeface="Times New Roman" panose="02020603050405020304" pitchFamily="18" charset="0"/>
                <a:cs typeface="Times New Roman" panose="02020603050405020304" pitchFamily="18" charset="0"/>
              </a:rPr>
              <a:t>668 </a:t>
            </a:r>
            <a:r>
              <a:rPr lang="pl-PL" dirty="0">
                <a:latin typeface="Times New Roman" panose="02020603050405020304" pitchFamily="18" charset="0"/>
                <a:cs typeface="Times New Roman" panose="02020603050405020304" pitchFamily="18" charset="0"/>
              </a:rPr>
              <a:t>przedmiotów w </a:t>
            </a:r>
            <a:r>
              <a:rPr lang="pl-PL" dirty="0" smtClean="0">
                <a:latin typeface="Times New Roman" panose="02020603050405020304" pitchFamily="18" charset="0"/>
                <a:cs typeface="Times New Roman" panose="02020603050405020304" pitchFamily="18" charset="0"/>
              </a:rPr>
              <a:t>502 pochówkach)</a:t>
            </a:r>
          </a:p>
          <a:p>
            <a:endParaRPr lang="pl-PL" dirty="0"/>
          </a:p>
        </p:txBody>
      </p:sp>
      <p:sp>
        <p:nvSpPr>
          <p:cNvPr id="7" name="Prostokąt 6"/>
          <p:cNvSpPr/>
          <p:nvPr/>
        </p:nvSpPr>
        <p:spPr>
          <a:xfrm>
            <a:off x="1475873" y="3309718"/>
            <a:ext cx="4532010" cy="369332"/>
          </a:xfrm>
          <a:prstGeom prst="rect">
            <a:avLst/>
          </a:prstGeom>
        </p:spPr>
        <p:txBody>
          <a:bodyPr wrap="none">
            <a:spAutoFit/>
          </a:bodyPr>
          <a:lstStyle/>
          <a:p>
            <a:pPr marL="285750" indent="-285750">
              <a:buFont typeface="Arial" panose="020B0604020202020204" pitchFamily="34" charset="0"/>
              <a:buChar char="•"/>
            </a:pPr>
            <a:r>
              <a:rPr lang="pl-PL">
                <a:latin typeface="Times New Roman" panose="02020603050405020304" pitchFamily="18" charset="0"/>
                <a:cs typeface="Times New Roman" panose="02020603050405020304" pitchFamily="18" charset="0"/>
              </a:rPr>
              <a:t>Złoto </a:t>
            </a:r>
            <a:r>
              <a:rPr lang="pl-PL" smtClean="0">
                <a:latin typeface="Times New Roman" panose="02020603050405020304" pitchFamily="18" charset="0"/>
                <a:cs typeface="Times New Roman" panose="02020603050405020304" pitchFamily="18" charset="0"/>
              </a:rPr>
              <a:t>w </a:t>
            </a:r>
            <a:r>
              <a:rPr lang="pl-PL" dirty="0">
                <a:latin typeface="Times New Roman" panose="02020603050405020304" pitchFamily="18" charset="0"/>
                <a:cs typeface="Times New Roman" panose="02020603050405020304" pitchFamily="18" charset="0"/>
              </a:rPr>
              <a:t>dwóch pochówkach </a:t>
            </a:r>
            <a:r>
              <a:rPr lang="pl-PL" dirty="0" smtClean="0">
                <a:latin typeface="Times New Roman" panose="02020603050405020304" pitchFamily="18" charset="0"/>
                <a:cs typeface="Times New Roman" panose="02020603050405020304" pitchFamily="18" charset="0"/>
              </a:rPr>
              <a:t>(3 przedmioty)</a:t>
            </a:r>
            <a:endParaRPr lang="pl-PL" dirty="0"/>
          </a:p>
        </p:txBody>
      </p:sp>
      <p:sp>
        <p:nvSpPr>
          <p:cNvPr id="8" name="Prostokąt 7"/>
          <p:cNvSpPr/>
          <p:nvPr/>
        </p:nvSpPr>
        <p:spPr>
          <a:xfrm>
            <a:off x="1475873" y="2844224"/>
            <a:ext cx="5089855" cy="369332"/>
          </a:xfrm>
          <a:prstGeom prst="rect">
            <a:avLst/>
          </a:prstGeom>
        </p:spPr>
        <p:txBody>
          <a:bodyPr wrap="none">
            <a:spAutoFit/>
          </a:bodyPr>
          <a:lstStyle/>
          <a:p>
            <a:pPr marL="285750" indent="-285750">
              <a:buFont typeface="Arial" panose="020B0604020202020204" pitchFamily="34" charset="0"/>
              <a:buChar char="•"/>
            </a:pPr>
            <a:r>
              <a:rPr lang="pl-PL" dirty="0">
                <a:latin typeface="Times New Roman" panose="02020603050405020304" pitchFamily="18" charset="0"/>
                <a:cs typeface="Times New Roman" panose="02020603050405020304" pitchFamily="18" charset="0"/>
              </a:rPr>
              <a:t>Żelazo tylko w 24 pochówkach </a:t>
            </a:r>
            <a:r>
              <a:rPr lang="pl-PL" dirty="0" smtClean="0">
                <a:latin typeface="Times New Roman" panose="02020603050405020304" pitchFamily="18" charset="0"/>
                <a:cs typeface="Times New Roman" panose="02020603050405020304" pitchFamily="18" charset="0"/>
              </a:rPr>
              <a:t>(32 przedmiotów)</a:t>
            </a:r>
            <a:endParaRPr lang="pl-PL" dirty="0">
              <a:latin typeface="Times New Roman" panose="02020603050405020304" pitchFamily="18" charset="0"/>
              <a:cs typeface="Times New Roman" panose="02020603050405020304" pitchFamily="18" charset="0"/>
            </a:endParaRPr>
          </a:p>
        </p:txBody>
      </p:sp>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0" name="Obiekt 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8948"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18109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2" name="Obraz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 y="232410"/>
            <a:ext cx="6446520" cy="6625590"/>
          </a:xfrm>
          <a:prstGeom prst="rect">
            <a:avLst/>
          </a:prstGeom>
        </p:spPr>
      </p:pic>
      <p:sp>
        <p:nvSpPr>
          <p:cNvPr id="8" name="pole tekstowe 7"/>
          <p:cNvSpPr txBox="1"/>
          <p:nvPr/>
        </p:nvSpPr>
        <p:spPr>
          <a:xfrm>
            <a:off x="4053840" y="1736348"/>
            <a:ext cx="8412480"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Do naszych analiz nadawały się tylko cmentarzyska z których pochodziły opracowania antropologiczne.  Stąd można było wykorzystać 11 cmentarzysk z których mieliśmy łącznie około 3100 pochówków, jednak analizy antropologa dotyczyły nieco ponad 2100 a płeć określono w nieco ponad 800 pochówkach (niekiedy podwójnych, potrójnych. </a:t>
            </a:r>
            <a:endParaRPr lang="pl-PL" dirty="0">
              <a:latin typeface="Times New Roman" panose="02020603050405020304" pitchFamily="18" charset="0"/>
              <a:cs typeface="Times New Roman" panose="02020603050405020304" pitchFamily="18" charset="0"/>
            </a:endParaRPr>
          </a:p>
        </p:txBody>
      </p:sp>
      <p:sp>
        <p:nvSpPr>
          <p:cNvPr id="9" name="pole tekstowe 8"/>
          <p:cNvSpPr txBox="1"/>
          <p:nvPr/>
        </p:nvSpPr>
        <p:spPr>
          <a:xfrm>
            <a:off x="5928360" y="3095328"/>
            <a:ext cx="6263640" cy="1754326"/>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Łącznie wiemy o 172 cmentarzyskach a szacuje się że mogło ich być nawet do około 300. W przypadku pochówków mamy łącznie dane o około 10000 grobów (więc tu wykorzystano niemal 1/3 danych) jednak szacuje się, iż przez cały okres trwania TKŁ mieliśmy nawet do 250 000 pochówków stąd mamy tu zaledwie drobną próbkę</a:t>
            </a:r>
            <a:endParaRPr lang="pl-PL" dirty="0">
              <a:latin typeface="Times New Roman" panose="02020603050405020304" pitchFamily="18" charset="0"/>
              <a:cs typeface="Times New Roman" panose="02020603050405020304" pitchFamily="18" charset="0"/>
            </a:endParaRPr>
          </a:p>
        </p:txBody>
      </p:sp>
      <p:sp>
        <p:nvSpPr>
          <p:cNvPr id="10" name="pole tekstowe 9"/>
          <p:cNvSpPr txBox="1"/>
          <p:nvPr/>
        </p:nvSpPr>
        <p:spPr>
          <a:xfrm>
            <a:off x="6194876" y="4731306"/>
            <a:ext cx="6035040"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Problemy kwestii regionalnych i chronologicznych. Między innymi kwestia Bachorza Chodorówki. Różnic w chronologii między cmentarzyskami w Pysznicy, Zbydniowie i Furmanach a tymi w Knapach, </a:t>
            </a:r>
            <a:r>
              <a:rPr lang="pl-PL" dirty="0" err="1" smtClean="0">
                <a:latin typeface="Times New Roman" panose="02020603050405020304" pitchFamily="18" charset="0"/>
                <a:cs typeface="Times New Roman" panose="02020603050405020304" pitchFamily="18" charset="0"/>
              </a:rPr>
              <a:t>Mokrzyszowie</a:t>
            </a:r>
            <a:r>
              <a:rPr lang="pl-PL" dirty="0" smtClean="0">
                <a:latin typeface="Times New Roman" panose="02020603050405020304" pitchFamily="18" charset="0"/>
                <a:cs typeface="Times New Roman" panose="02020603050405020304" pitchFamily="18" charset="0"/>
              </a:rPr>
              <a:t> i Kłyżowie. </a:t>
            </a:r>
            <a:endParaRPr lang="pl-PL" dirty="0">
              <a:latin typeface="Times New Roman" panose="02020603050405020304" pitchFamily="18" charset="0"/>
              <a:cs typeface="Times New Roman" panose="02020603050405020304" pitchFamily="18" charset="0"/>
            </a:endParaRPr>
          </a:p>
        </p:txBody>
      </p:sp>
      <p:sp>
        <p:nvSpPr>
          <p:cNvPr id="7" name="Prostokąt 6"/>
          <p:cNvSpPr/>
          <p:nvPr/>
        </p:nvSpPr>
        <p:spPr>
          <a:xfrm>
            <a:off x="3055620" y="351353"/>
            <a:ext cx="8777872" cy="1384995"/>
          </a:xfrm>
          <a:prstGeom prst="rect">
            <a:avLst/>
          </a:prstGeom>
        </p:spPr>
        <p:txBody>
          <a:bodyPr wrap="square">
            <a:spAutoFit/>
          </a:bodyPr>
          <a:lstStyle/>
          <a:p>
            <a:pPr algn="ctr"/>
            <a:r>
              <a:rPr lang="pl-PL" sz="2800" b="1" dirty="0">
                <a:latin typeface="Times New Roman" panose="02020603050405020304" pitchFamily="18" charset="0"/>
                <a:cs typeface="Times New Roman" panose="02020603050405020304" pitchFamily="18" charset="0"/>
              </a:rPr>
              <a:t>Kilka słów wstępu o tarnobrzeskiej kulturze łużyckiej, cmentarzyskach poddanych analizom, oraz potencjalnych problemach badawczych</a:t>
            </a:r>
          </a:p>
        </p:txBody>
      </p:sp>
    </p:spTree>
    <p:extLst>
      <p:ext uri="{BB962C8B-B14F-4D97-AF65-F5344CB8AC3E}">
        <p14:creationId xmlns:p14="http://schemas.microsoft.com/office/powerpoint/2010/main" val="207411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19" name="Obraz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8098" y="3191432"/>
            <a:ext cx="4190927" cy="3143195"/>
          </a:xfrm>
          <a:prstGeom prst="rect">
            <a:avLst/>
          </a:prstGeom>
        </p:spPr>
      </p:pic>
      <p:sp>
        <p:nvSpPr>
          <p:cNvPr id="4" name="pole tekstowe 3"/>
          <p:cNvSpPr txBox="1"/>
          <p:nvPr/>
        </p:nvSpPr>
        <p:spPr>
          <a:xfrm>
            <a:off x="5046211" y="1015901"/>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365757" y="1847962"/>
            <a:ext cx="10555705" cy="923330"/>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Skręty i kółka skręty </a:t>
            </a:r>
            <a:r>
              <a:rPr lang="pl-PL" dirty="0" smtClean="0">
                <a:latin typeface="Times New Roman" panose="02020603050405020304" pitchFamily="18" charset="0"/>
                <a:cs typeface="Times New Roman" panose="02020603050405020304" pitchFamily="18" charset="0"/>
              </a:rPr>
              <a:t>(łącznie 301 przedmiotów). Obok szpil jedna z najbardziej zróżnicowanych  grup przedmiotów. Mamy tu klasyczne kółka, skręty z jednym końcem w postaci spiralnej tarczki drugim zaostrzonym, kilku zwojowe skręty, itp. Itd.. </a:t>
            </a:r>
            <a:endParaRPr lang="pl-PL" dirty="0">
              <a:latin typeface="Times New Roman" panose="02020603050405020304" pitchFamily="18" charset="0"/>
              <a:cs typeface="Times New Roman" panose="02020603050405020304" pitchFamily="18" charset="0"/>
            </a:endParaRPr>
          </a:p>
        </p:txBody>
      </p:sp>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9881" y="2979041"/>
            <a:ext cx="1310643" cy="1255779"/>
          </a:xfrm>
          <a:prstGeom prst="rect">
            <a:avLst/>
          </a:prstGeom>
        </p:spPr>
      </p:pic>
      <p:sp>
        <p:nvSpPr>
          <p:cNvPr id="8" name="pole tekstowe 7"/>
          <p:cNvSpPr txBox="1"/>
          <p:nvPr/>
        </p:nvSpPr>
        <p:spPr>
          <a:xfrm>
            <a:off x="437946" y="3057508"/>
            <a:ext cx="2154451" cy="1200329"/>
          </a:xfrm>
          <a:prstGeom prst="rect">
            <a:avLst/>
          </a:prstGeom>
          <a:noFill/>
        </p:spPr>
        <p:txBody>
          <a:bodyPr wrap="square" rtlCol="0">
            <a:spAutoFit/>
          </a:bodyPr>
          <a:lstStyle/>
          <a:p>
            <a:r>
              <a:rPr lang="pl-PL" sz="1200" dirty="0" smtClean="0">
                <a:cs typeface="Times New Roman" panose="02020603050405020304" pitchFamily="18" charset="0"/>
              </a:rPr>
              <a:t>Przykład skrętu z jednym końcem w postaci spiralnej tarczki i jednym końcem zaostrzonym z cmentarzyska w Pysznicy (ze zbiorów Muzeum w stalowej woli)</a:t>
            </a:r>
            <a:endParaRPr lang="pl-PL" sz="1200" dirty="0">
              <a:cs typeface="Times New Roman" panose="02020603050405020304" pitchFamily="18" charset="0"/>
            </a:endParaRPr>
          </a:p>
        </p:txBody>
      </p:sp>
      <p:cxnSp>
        <p:nvCxnSpPr>
          <p:cNvPr id="10" name="Łącznik prosty ze strzałką 9"/>
          <p:cNvCxnSpPr/>
          <p:nvPr/>
        </p:nvCxnSpPr>
        <p:spPr>
          <a:xfrm flipV="1">
            <a:off x="1604211" y="3414353"/>
            <a:ext cx="1750991" cy="211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Obraz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8370" y="2084929"/>
            <a:ext cx="3170384" cy="2377788"/>
          </a:xfrm>
          <a:prstGeom prst="rect">
            <a:avLst/>
          </a:prstGeom>
        </p:spPr>
      </p:pic>
      <p:sp>
        <p:nvSpPr>
          <p:cNvPr id="13" name="pole tekstowe 12"/>
          <p:cNvSpPr txBox="1"/>
          <p:nvPr/>
        </p:nvSpPr>
        <p:spPr>
          <a:xfrm>
            <a:off x="9548146" y="3606931"/>
            <a:ext cx="2133600" cy="1015663"/>
          </a:xfrm>
          <a:prstGeom prst="rect">
            <a:avLst/>
          </a:prstGeom>
          <a:noFill/>
        </p:spPr>
        <p:txBody>
          <a:bodyPr wrap="square" rtlCol="0">
            <a:spAutoFit/>
          </a:bodyPr>
          <a:lstStyle/>
          <a:p>
            <a:r>
              <a:rPr lang="pl-PL" sz="1200" dirty="0" smtClean="0"/>
              <a:t>Przykłady skrętów </a:t>
            </a:r>
            <a:r>
              <a:rPr lang="pl-PL" sz="1200" dirty="0" err="1" smtClean="0"/>
              <a:t>slimaczniczowatych</a:t>
            </a:r>
            <a:r>
              <a:rPr lang="pl-PL" sz="1200" dirty="0" smtClean="0"/>
              <a:t> z cmentarzyska w </a:t>
            </a:r>
            <a:r>
              <a:rPr lang="pl-PL" sz="1200" dirty="0" err="1" smtClean="0"/>
              <a:t>Grzęsce</a:t>
            </a:r>
            <a:r>
              <a:rPr lang="pl-PL" sz="1200" dirty="0" smtClean="0"/>
              <a:t> (za </a:t>
            </a:r>
            <a:r>
              <a:rPr lang="pl-PL" sz="1200" dirty="0" smtClean="0">
                <a:cs typeface="Times New Roman" panose="02020603050405020304" pitchFamily="18" charset="0"/>
              </a:rPr>
              <a:t>S</a:t>
            </a:r>
            <a:r>
              <a:rPr lang="pl-PL" sz="1200" dirty="0">
                <a:cs typeface="Times New Roman" panose="02020603050405020304" pitchFamily="18" charset="0"/>
              </a:rPr>
              <a:t>.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a:t>
            </a:r>
            <a:r>
              <a:rPr lang="pl-PL" sz="1200" dirty="0" smtClean="0">
                <a:cs typeface="Times New Roman" panose="02020603050405020304" pitchFamily="18" charset="0"/>
              </a:rPr>
              <a:t>2016) </a:t>
            </a:r>
            <a:endParaRPr lang="pl-PL" sz="1200" dirty="0"/>
          </a:p>
        </p:txBody>
      </p:sp>
      <p:cxnSp>
        <p:nvCxnSpPr>
          <p:cNvPr id="15" name="Łącznik prosty ze strzałką 14"/>
          <p:cNvCxnSpPr/>
          <p:nvPr/>
        </p:nvCxnSpPr>
        <p:spPr>
          <a:xfrm flipH="1" flipV="1">
            <a:off x="9384632" y="3273823"/>
            <a:ext cx="758265" cy="588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Łącznik prosty ze strzałką 23"/>
          <p:cNvCxnSpPr/>
          <p:nvPr/>
        </p:nvCxnSpPr>
        <p:spPr>
          <a:xfrm flipH="1">
            <a:off x="9384632" y="4054733"/>
            <a:ext cx="758265" cy="5656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Obraz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99113" y="3861861"/>
            <a:ext cx="4267103" cy="3200328"/>
          </a:xfrm>
          <a:prstGeom prst="rect">
            <a:avLst/>
          </a:prstGeom>
        </p:spPr>
      </p:pic>
      <p:sp>
        <p:nvSpPr>
          <p:cNvPr id="29" name="pole tekstowe 28"/>
          <p:cNvSpPr txBox="1"/>
          <p:nvPr/>
        </p:nvSpPr>
        <p:spPr>
          <a:xfrm>
            <a:off x="437948" y="5013682"/>
            <a:ext cx="2154449" cy="1292662"/>
          </a:xfrm>
          <a:prstGeom prst="rect">
            <a:avLst/>
          </a:prstGeom>
          <a:noFill/>
        </p:spPr>
        <p:txBody>
          <a:bodyPr wrap="square" rtlCol="0">
            <a:spAutoFit/>
          </a:bodyPr>
          <a:lstStyle/>
          <a:p>
            <a:r>
              <a:rPr lang="pl-PL" sz="1200" dirty="0" smtClean="0"/>
              <a:t>Przykład skrętu z końcami zachodzącymi na siebie z cmentarzyska w </a:t>
            </a:r>
            <a:r>
              <a:rPr lang="pl-PL" sz="1200" dirty="0" err="1" smtClean="0"/>
              <a:t>Grzęsce</a:t>
            </a:r>
            <a:r>
              <a:rPr lang="pl-PL" sz="1200" dirty="0" smtClean="0"/>
              <a:t> </a:t>
            </a:r>
            <a:r>
              <a:rPr lang="pl-PL" sz="1200" dirty="0"/>
              <a:t>(za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2016) </a:t>
            </a:r>
            <a:endParaRPr lang="pl-PL" sz="1200" dirty="0"/>
          </a:p>
          <a:p>
            <a:endParaRPr lang="pl-PL" dirty="0"/>
          </a:p>
        </p:txBody>
      </p:sp>
      <p:cxnSp>
        <p:nvCxnSpPr>
          <p:cNvPr id="31" name="Łącznik prosty ze strzałką 30"/>
          <p:cNvCxnSpPr/>
          <p:nvPr/>
        </p:nvCxnSpPr>
        <p:spPr>
          <a:xfrm>
            <a:off x="1199113" y="5462025"/>
            <a:ext cx="17526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Obraz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11383" y="3191432"/>
            <a:ext cx="2267189" cy="2397505"/>
          </a:xfrm>
          <a:prstGeom prst="rect">
            <a:avLst/>
          </a:prstGeom>
        </p:spPr>
      </p:pic>
      <p:cxnSp>
        <p:nvCxnSpPr>
          <p:cNvPr id="5" name="Łącznik prosty ze strzałką 4"/>
          <p:cNvCxnSpPr/>
          <p:nvPr/>
        </p:nvCxnSpPr>
        <p:spPr>
          <a:xfrm>
            <a:off x="5915649" y="4462717"/>
            <a:ext cx="2140343" cy="15723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pole tekstowe 8"/>
          <p:cNvSpPr txBox="1"/>
          <p:nvPr/>
        </p:nvSpPr>
        <p:spPr>
          <a:xfrm>
            <a:off x="7173659" y="5844679"/>
            <a:ext cx="2829563" cy="461665"/>
          </a:xfrm>
          <a:prstGeom prst="rect">
            <a:avLst/>
          </a:prstGeom>
          <a:noFill/>
        </p:spPr>
        <p:txBody>
          <a:bodyPr wrap="square" rtlCol="0">
            <a:spAutoFit/>
          </a:bodyPr>
          <a:lstStyle/>
          <a:p>
            <a:r>
              <a:rPr lang="pl-PL" sz="1200" dirty="0" smtClean="0"/>
              <a:t>Przykład skrętów z cmentarzyska w Pysznicy (za S. Czopek 2006)</a:t>
            </a:r>
            <a:endParaRPr lang="pl-PL" sz="1200" dirty="0"/>
          </a:p>
        </p:txBody>
      </p:sp>
      <p:sp>
        <p:nvSpPr>
          <p:cNvPr id="18" name="Prostokąt 1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0" name="Obiekt 1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9972" name="Graph" r:id="rId8" imgW="5943600" imgH="4457880" progId="STATISTICA.Graph">
                  <p:embed/>
                </p:oleObj>
              </mc:Choice>
              <mc:Fallback>
                <p:oleObj name="Graph" r:id="rId8" imgW="5943600" imgH="4457880" progId="STATISTICA.Graph">
                  <p:embed/>
                  <p:pic>
                    <p:nvPicPr>
                      <p:cNvPr id="0" name=""/>
                      <p:cNvPicPr/>
                      <p:nvPr/>
                    </p:nvPicPr>
                    <p:blipFill>
                      <a:blip r:embed="rId9"/>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26059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3" grpId="0"/>
      <p:bldP spid="29"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5021178" y="1004432"/>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396240" y="1889760"/>
            <a:ext cx="10271760" cy="369332"/>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Spora część skrętów stanowiła fragmenty </a:t>
            </a:r>
            <a:r>
              <a:rPr lang="pl-PL" b="1" dirty="0" smtClean="0">
                <a:latin typeface="Times New Roman" panose="02020603050405020304" pitchFamily="18" charset="0"/>
                <a:cs typeface="Times New Roman" panose="02020603050405020304" pitchFamily="18" charset="0"/>
              </a:rPr>
              <a:t>zawieszek </a:t>
            </a:r>
            <a:r>
              <a:rPr lang="pl-PL" dirty="0" smtClean="0">
                <a:latin typeface="Times New Roman" panose="02020603050405020304" pitchFamily="18" charset="0"/>
                <a:cs typeface="Times New Roman" panose="02020603050405020304" pitchFamily="18" charset="0"/>
              </a:rPr>
              <a:t>(24 przedmioty) i </a:t>
            </a:r>
            <a:r>
              <a:rPr lang="pl-PL" b="1" dirty="0" smtClean="0">
                <a:latin typeface="Times New Roman" panose="02020603050405020304" pitchFamily="18" charset="0"/>
                <a:cs typeface="Times New Roman" panose="02020603050405020304" pitchFamily="18" charset="0"/>
              </a:rPr>
              <a:t>łańcuszków</a:t>
            </a:r>
            <a:r>
              <a:rPr lang="pl-PL" dirty="0" smtClean="0">
                <a:latin typeface="Times New Roman" panose="02020603050405020304" pitchFamily="18" charset="0"/>
                <a:cs typeface="Times New Roman" panose="02020603050405020304" pitchFamily="18" charset="0"/>
              </a:rPr>
              <a:t> (6 przedmiotów)</a:t>
            </a:r>
            <a:endParaRPr lang="pl-PL" dirty="0">
              <a:latin typeface="Times New Roman" panose="02020603050405020304" pitchFamily="18" charset="0"/>
              <a:cs typeface="Times New Roman" panose="02020603050405020304" pitchFamily="18" charset="0"/>
            </a:endParaRPr>
          </a:p>
        </p:txBody>
      </p:sp>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1178" y="1359932"/>
            <a:ext cx="7635557" cy="5726668"/>
          </a:xfrm>
          <a:prstGeom prst="rect">
            <a:avLst/>
          </a:prstGeom>
        </p:spPr>
      </p:pic>
      <p:pic>
        <p:nvPicPr>
          <p:cNvPr id="5" name="Obraz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417" y="2074426"/>
            <a:ext cx="3316231" cy="2633477"/>
          </a:xfrm>
          <a:prstGeom prst="rect">
            <a:avLst/>
          </a:prstGeom>
        </p:spPr>
      </p:pic>
      <p:sp>
        <p:nvSpPr>
          <p:cNvPr id="6" name="pole tekstowe 5"/>
          <p:cNvSpPr txBox="1"/>
          <p:nvPr/>
        </p:nvSpPr>
        <p:spPr>
          <a:xfrm>
            <a:off x="195623" y="4707903"/>
            <a:ext cx="2157426" cy="830997"/>
          </a:xfrm>
          <a:prstGeom prst="rect">
            <a:avLst/>
          </a:prstGeom>
          <a:noFill/>
        </p:spPr>
        <p:txBody>
          <a:bodyPr wrap="square" rtlCol="0">
            <a:spAutoFit/>
          </a:bodyPr>
          <a:lstStyle/>
          <a:p>
            <a:r>
              <a:rPr lang="pl-PL" sz="1200" dirty="0" smtClean="0"/>
              <a:t>Dwa ogniwka łańcuszka? Z cmentarzyska w </a:t>
            </a:r>
            <a:r>
              <a:rPr lang="pl-PL" sz="1200" dirty="0" err="1" smtClean="0"/>
              <a:t>Grzęsce</a:t>
            </a:r>
            <a:r>
              <a:rPr lang="pl-PL" sz="1200" dirty="0" smtClean="0"/>
              <a:t> (</a:t>
            </a:r>
            <a:r>
              <a:rPr lang="pl-PL" sz="1200" dirty="0"/>
              <a:t>za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2016) </a:t>
            </a:r>
            <a:endParaRPr lang="pl-PL" sz="1200" dirty="0"/>
          </a:p>
        </p:txBody>
      </p:sp>
      <p:cxnSp>
        <p:nvCxnSpPr>
          <p:cNvPr id="8" name="Łącznik prosty ze strzałką 7"/>
          <p:cNvCxnSpPr/>
          <p:nvPr/>
        </p:nvCxnSpPr>
        <p:spPr>
          <a:xfrm flipV="1">
            <a:off x="1082040" y="3627120"/>
            <a:ext cx="457200" cy="1496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pole tekstowe 8"/>
          <p:cNvSpPr txBox="1"/>
          <p:nvPr/>
        </p:nvSpPr>
        <p:spPr>
          <a:xfrm>
            <a:off x="5440915" y="2611457"/>
            <a:ext cx="2375837" cy="1015663"/>
          </a:xfrm>
          <a:prstGeom prst="rect">
            <a:avLst/>
          </a:prstGeom>
          <a:noFill/>
        </p:spPr>
        <p:txBody>
          <a:bodyPr wrap="square" rtlCol="0">
            <a:spAutoFit/>
          </a:bodyPr>
          <a:lstStyle/>
          <a:p>
            <a:r>
              <a:rPr lang="pl-PL" sz="1200" dirty="0" smtClean="0"/>
              <a:t>Tzw. zawieszka </a:t>
            </a:r>
            <a:r>
              <a:rPr lang="pl-PL" sz="1200" dirty="0" err="1" smtClean="0"/>
              <a:t>binoklwata</a:t>
            </a:r>
            <a:r>
              <a:rPr lang="pl-PL" sz="1200" dirty="0" smtClean="0"/>
              <a:t> z cmentarzyska w </a:t>
            </a:r>
            <a:r>
              <a:rPr lang="pl-PL" sz="1200" dirty="0" err="1" smtClean="0"/>
              <a:t>Grzęsce</a:t>
            </a:r>
            <a:r>
              <a:rPr lang="pl-PL" sz="1200" dirty="0" smtClean="0"/>
              <a:t> (</a:t>
            </a:r>
            <a:r>
              <a:rPr lang="pl-PL" sz="1200" dirty="0"/>
              <a:t>za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2016) </a:t>
            </a:r>
            <a:endParaRPr lang="pl-PL" sz="1200" dirty="0"/>
          </a:p>
          <a:p>
            <a:endParaRPr lang="pl-PL" sz="1200" dirty="0"/>
          </a:p>
        </p:txBody>
      </p:sp>
      <p:cxnSp>
        <p:nvCxnSpPr>
          <p:cNvPr id="11" name="Łącznik prosty ze strzałką 10"/>
          <p:cNvCxnSpPr/>
          <p:nvPr/>
        </p:nvCxnSpPr>
        <p:spPr>
          <a:xfrm>
            <a:off x="6644640" y="2975666"/>
            <a:ext cx="1752600" cy="1581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Prostokąt 9"/>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2" name="Obiekt 11"/>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0996"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45209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5021178" y="1014993"/>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502920" y="1965960"/>
            <a:ext cx="10378440" cy="646331"/>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Bransolety </a:t>
            </a:r>
            <a:r>
              <a:rPr lang="pl-PL" dirty="0" smtClean="0">
                <a:latin typeface="Times New Roman" panose="02020603050405020304" pitchFamily="18" charset="0"/>
                <a:cs typeface="Times New Roman" panose="02020603050405020304" pitchFamily="18" charset="0"/>
              </a:rPr>
              <a:t>(60 przedmiotów) oraz </a:t>
            </a:r>
            <a:r>
              <a:rPr lang="pl-PL" b="1" dirty="0" smtClean="0">
                <a:latin typeface="Times New Roman" panose="02020603050405020304" pitchFamily="18" charset="0"/>
                <a:cs typeface="Times New Roman" panose="02020603050405020304" pitchFamily="18" charset="0"/>
              </a:rPr>
              <a:t>naszyjniki (6 </a:t>
            </a:r>
            <a:r>
              <a:rPr lang="pl-PL" dirty="0" smtClean="0">
                <a:latin typeface="Times New Roman" panose="02020603050405020304" pitchFamily="18" charset="0"/>
                <a:cs typeface="Times New Roman" panose="02020603050405020304" pitchFamily="18" charset="0"/>
              </a:rPr>
              <a:t>przedmiotów) w gruncie rzeczy to także skręty tylko odpowiednio o większych wymiarach</a:t>
            </a:r>
            <a:endParaRPr lang="pl-PL" b="1" dirty="0">
              <a:latin typeface="Times New Roman" panose="02020603050405020304" pitchFamily="18" charset="0"/>
              <a:cs typeface="Times New Roman" panose="02020603050405020304" pitchFamily="18" charset="0"/>
            </a:endParaRPr>
          </a:p>
        </p:txBody>
      </p:sp>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74481" y="2612291"/>
            <a:ext cx="1920240" cy="1773870"/>
          </a:xfrm>
          <a:prstGeom prst="rect">
            <a:avLst/>
          </a:prstGeom>
        </p:spPr>
      </p:pic>
      <p:pic>
        <p:nvPicPr>
          <p:cNvPr id="5" name="Obraz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74481" y="4386161"/>
            <a:ext cx="2002257" cy="1964479"/>
          </a:xfrm>
          <a:prstGeom prst="rect">
            <a:avLst/>
          </a:prstGeom>
        </p:spPr>
      </p:pic>
      <p:pic>
        <p:nvPicPr>
          <p:cNvPr id="6" name="Obraz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612291"/>
            <a:ext cx="3617317" cy="2569309"/>
          </a:xfrm>
          <a:prstGeom prst="rect">
            <a:avLst/>
          </a:prstGeom>
        </p:spPr>
      </p:pic>
      <p:sp>
        <p:nvSpPr>
          <p:cNvPr id="7" name="pole tekstowe 6"/>
          <p:cNvSpPr txBox="1"/>
          <p:nvPr/>
        </p:nvSpPr>
        <p:spPr>
          <a:xfrm>
            <a:off x="7348590" y="4001440"/>
            <a:ext cx="2069730" cy="769441"/>
          </a:xfrm>
          <a:prstGeom prst="rect">
            <a:avLst/>
          </a:prstGeom>
          <a:noFill/>
        </p:spPr>
        <p:txBody>
          <a:bodyPr wrap="square" rtlCol="0">
            <a:spAutoFit/>
          </a:bodyPr>
          <a:lstStyle/>
          <a:p>
            <a:r>
              <a:rPr lang="pl-PL" sz="1100" dirty="0" smtClean="0"/>
              <a:t>Przykład bransolet z cmentarzyska w Wierzawicach 4 (</a:t>
            </a:r>
            <a:r>
              <a:rPr lang="pl-PL" sz="1100" dirty="0" err="1">
                <a:cs typeface="Times New Roman" panose="02020603050405020304" pitchFamily="18" charset="0"/>
              </a:rPr>
              <a:t>J.Adamik</a:t>
            </a:r>
            <a:r>
              <a:rPr lang="pl-PL" sz="1100" dirty="0">
                <a:cs typeface="Times New Roman" panose="02020603050405020304" pitchFamily="18" charset="0"/>
              </a:rPr>
              <a:t>, M. </a:t>
            </a:r>
            <a:r>
              <a:rPr lang="pl-PL" sz="1100" dirty="0" err="1">
                <a:cs typeface="Times New Roman" panose="02020603050405020304" pitchFamily="18" charset="0"/>
              </a:rPr>
              <a:t>Burghardt</a:t>
            </a:r>
            <a:r>
              <a:rPr lang="pl-PL" sz="1100" dirty="0">
                <a:cs typeface="Times New Roman" panose="02020603050405020304" pitchFamily="18" charset="0"/>
              </a:rPr>
              <a:t>, W. </a:t>
            </a:r>
            <a:r>
              <a:rPr lang="pl-PL" sz="1100" dirty="0" err="1">
                <a:cs typeface="Times New Roman" panose="02020603050405020304" pitchFamily="18" charset="0"/>
              </a:rPr>
              <a:t>Rajpold</a:t>
            </a:r>
            <a:r>
              <a:rPr lang="pl-PL" sz="1100" dirty="0">
                <a:cs typeface="Times New Roman" panose="02020603050405020304" pitchFamily="18" charset="0"/>
              </a:rPr>
              <a:t> </a:t>
            </a:r>
            <a:r>
              <a:rPr lang="pl-PL" sz="1100" dirty="0" smtClean="0">
                <a:cs typeface="Times New Roman" panose="02020603050405020304" pitchFamily="18" charset="0"/>
              </a:rPr>
              <a:t>2016</a:t>
            </a:r>
            <a:r>
              <a:rPr lang="pl-PL" sz="1100" dirty="0" smtClean="0"/>
              <a:t>)</a:t>
            </a:r>
            <a:endParaRPr lang="pl-PL" sz="1100" dirty="0"/>
          </a:p>
        </p:txBody>
      </p:sp>
      <p:cxnSp>
        <p:nvCxnSpPr>
          <p:cNvPr id="9" name="Łącznik prosty ze strzałką 8"/>
          <p:cNvCxnSpPr/>
          <p:nvPr/>
        </p:nvCxnSpPr>
        <p:spPr>
          <a:xfrm flipV="1">
            <a:off x="8214360" y="3499226"/>
            <a:ext cx="1763829" cy="886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p:nvPr/>
        </p:nvCxnSpPr>
        <p:spPr>
          <a:xfrm>
            <a:off x="8260080" y="4386160"/>
            <a:ext cx="1915529" cy="1176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ole tekstowe 11"/>
          <p:cNvSpPr txBox="1"/>
          <p:nvPr/>
        </p:nvSpPr>
        <p:spPr>
          <a:xfrm>
            <a:off x="205739" y="5368400"/>
            <a:ext cx="2209801" cy="646331"/>
          </a:xfrm>
          <a:prstGeom prst="rect">
            <a:avLst/>
          </a:prstGeom>
          <a:noFill/>
        </p:spPr>
        <p:txBody>
          <a:bodyPr wrap="square" rtlCol="0">
            <a:spAutoFit/>
          </a:bodyPr>
          <a:lstStyle/>
          <a:p>
            <a:r>
              <a:rPr lang="pl-PL" sz="1200" dirty="0" smtClean="0"/>
              <a:t>Przykłady żelaznych bransolet ze zbiorów muzeum w Stalowej Woli</a:t>
            </a:r>
            <a:endParaRPr lang="pl-PL" sz="1200" dirty="0"/>
          </a:p>
        </p:txBody>
      </p:sp>
      <p:cxnSp>
        <p:nvCxnSpPr>
          <p:cNvPr id="14" name="Łącznik prosty ze strzałką 13"/>
          <p:cNvCxnSpPr/>
          <p:nvPr/>
        </p:nvCxnSpPr>
        <p:spPr>
          <a:xfrm flipV="1">
            <a:off x="1310640" y="3896945"/>
            <a:ext cx="498018" cy="1665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Obraz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12288" y="2265440"/>
            <a:ext cx="2111821" cy="2394689"/>
          </a:xfrm>
          <a:prstGeom prst="rect">
            <a:avLst/>
          </a:prstGeom>
        </p:spPr>
      </p:pic>
      <p:cxnSp>
        <p:nvCxnSpPr>
          <p:cNvPr id="17" name="Łącznik prosty ze strzałką 16"/>
          <p:cNvCxnSpPr/>
          <p:nvPr/>
        </p:nvCxnSpPr>
        <p:spPr>
          <a:xfrm flipV="1">
            <a:off x="3563892" y="3672840"/>
            <a:ext cx="1976039" cy="1695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2757386" y="5137567"/>
            <a:ext cx="1792098" cy="830997"/>
          </a:xfrm>
          <a:prstGeom prst="rect">
            <a:avLst/>
          </a:prstGeom>
          <a:noFill/>
        </p:spPr>
        <p:txBody>
          <a:bodyPr wrap="square" rtlCol="0">
            <a:spAutoFit/>
          </a:bodyPr>
          <a:lstStyle/>
          <a:p>
            <a:r>
              <a:rPr lang="pl-PL" sz="1200" dirty="0" smtClean="0"/>
              <a:t>Przykład bransolety ze skarbu w </a:t>
            </a:r>
            <a:r>
              <a:rPr lang="pl-PL" sz="1200" dirty="0" err="1" smtClean="0"/>
              <a:t>Załęzu</a:t>
            </a:r>
            <a:r>
              <a:rPr lang="pl-PL" sz="1200" dirty="0" smtClean="0"/>
              <a:t> (ze zbiorów muzeum w Rzeszowie)</a:t>
            </a:r>
            <a:endParaRPr lang="pl-PL" sz="1200" dirty="0"/>
          </a:p>
        </p:txBody>
      </p:sp>
      <p:sp>
        <p:nvSpPr>
          <p:cNvPr id="16" name="Prostokąt 1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8" name="Obiekt 1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2020" name="Graph" r:id="rId7" imgW="5943600" imgH="4457880" progId="STATISTICA.Graph">
                  <p:embed/>
                </p:oleObj>
              </mc:Choice>
              <mc:Fallback>
                <p:oleObj name="Graph" r:id="rId7" imgW="5943600" imgH="4457880" progId="STATISTICA.Graph">
                  <p:embed/>
                  <p:pic>
                    <p:nvPicPr>
                      <p:cNvPr id="0" name=""/>
                      <p:cNvPicPr/>
                      <p:nvPr/>
                    </p:nvPicPr>
                    <p:blipFill>
                      <a:blip r:embed="rId8"/>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9511445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4970326" y="998399"/>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0" y="1767840"/>
            <a:ext cx="12451080" cy="1200329"/>
          </a:xfrm>
          <a:prstGeom prst="rect">
            <a:avLst/>
          </a:prstGeom>
          <a:noFill/>
        </p:spPr>
        <p:txBody>
          <a:bodyPr wrap="square" rtlCol="0">
            <a:spAutoFit/>
          </a:bodyPr>
          <a:lstStyle/>
          <a:p>
            <a:pPr marL="285750" indent="-285750">
              <a:buFont typeface="Arial" panose="020B0604020202020204" pitchFamily="34" charset="0"/>
              <a:buChar char="•"/>
            </a:pPr>
            <a:r>
              <a:rPr lang="pl-PL" dirty="0" smtClean="0"/>
              <a:t>Obok skrętów jedną z najbardziej zróżnicowanych grup przedmiotów był </a:t>
            </a:r>
            <a:r>
              <a:rPr lang="pl-PL" b="1" dirty="0" smtClean="0"/>
              <a:t>szpile</a:t>
            </a:r>
            <a:r>
              <a:rPr lang="pl-PL" dirty="0" smtClean="0"/>
              <a:t> (91 przedmiotów) dla których głównym elementem była główka. Najpopularniejsze były szpile z główką sklepaną i zwiniętą w uszko która wystąpiła w kilkudziesięciu egzemplarzach. Reszta szpil z główkami między innymi w postaci spiralnej tarczki, kopulastej, dwustożkowatej, z kilkoma tarczkami, z oderwaną główką pojawiały się tylko w pojedynczych egzemplarzach</a:t>
            </a:r>
            <a:endParaRPr lang="pl-PL" dirty="0"/>
          </a:p>
        </p:txBody>
      </p:sp>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76668" y="3015287"/>
            <a:ext cx="1192264" cy="3112012"/>
          </a:xfrm>
          <a:prstGeom prst="rect">
            <a:avLst/>
          </a:prstGeom>
        </p:spPr>
      </p:pic>
      <p:pic>
        <p:nvPicPr>
          <p:cNvPr id="5" name="Obraz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174904" y="3066811"/>
            <a:ext cx="305054" cy="2859316"/>
          </a:xfrm>
          <a:prstGeom prst="rect">
            <a:avLst/>
          </a:prstGeom>
        </p:spPr>
      </p:pic>
      <p:sp>
        <p:nvSpPr>
          <p:cNvPr id="6" name="pole tekstowe 5"/>
          <p:cNvSpPr txBox="1"/>
          <p:nvPr/>
        </p:nvSpPr>
        <p:spPr>
          <a:xfrm>
            <a:off x="8195108" y="3015287"/>
            <a:ext cx="2975812" cy="461665"/>
          </a:xfrm>
          <a:prstGeom prst="rect">
            <a:avLst/>
          </a:prstGeom>
          <a:noFill/>
        </p:spPr>
        <p:txBody>
          <a:bodyPr wrap="square" rtlCol="0">
            <a:spAutoFit/>
          </a:bodyPr>
          <a:lstStyle/>
          <a:p>
            <a:r>
              <a:rPr lang="pl-PL" sz="1200" dirty="0" smtClean="0"/>
              <a:t>Przykłady żelaznych szpil z Grodziska Dolnego (ze zbiorów Muzeum w Rzeszowie)</a:t>
            </a:r>
            <a:endParaRPr lang="pl-PL" sz="1200" dirty="0"/>
          </a:p>
        </p:txBody>
      </p:sp>
      <p:cxnSp>
        <p:nvCxnSpPr>
          <p:cNvPr id="8" name="Łącznik prosty ze strzałką 7"/>
          <p:cNvCxnSpPr/>
          <p:nvPr/>
        </p:nvCxnSpPr>
        <p:spPr>
          <a:xfrm>
            <a:off x="9799320" y="3246120"/>
            <a:ext cx="975360" cy="1158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Obraz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594369" y="3121156"/>
            <a:ext cx="685067" cy="2600459"/>
          </a:xfrm>
          <a:prstGeom prst="rect">
            <a:avLst/>
          </a:prstGeom>
        </p:spPr>
      </p:pic>
      <p:pic>
        <p:nvPicPr>
          <p:cNvPr id="10" name="Obraz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88701" y="2841820"/>
            <a:ext cx="4212173" cy="3159130"/>
          </a:xfrm>
          <a:prstGeom prst="rect">
            <a:avLst/>
          </a:prstGeom>
        </p:spPr>
      </p:pic>
      <p:sp>
        <p:nvSpPr>
          <p:cNvPr id="11" name="pole tekstowe 10"/>
          <p:cNvSpPr txBox="1"/>
          <p:nvPr/>
        </p:nvSpPr>
        <p:spPr>
          <a:xfrm>
            <a:off x="-31413" y="3061453"/>
            <a:ext cx="2206317" cy="1015663"/>
          </a:xfrm>
          <a:prstGeom prst="rect">
            <a:avLst/>
          </a:prstGeom>
          <a:noFill/>
        </p:spPr>
        <p:txBody>
          <a:bodyPr wrap="square" rtlCol="0">
            <a:spAutoFit/>
          </a:bodyPr>
          <a:lstStyle/>
          <a:p>
            <a:r>
              <a:rPr lang="pl-PL" sz="1200" dirty="0" smtClean="0"/>
              <a:t>Przykład szpili z główką sklepaną i zwiniętą w uszko z cmentarzyska w Wierzawicach 4 (za J. Adamik, M. </a:t>
            </a:r>
            <a:r>
              <a:rPr lang="pl-PL" sz="1200" dirty="0" err="1" smtClean="0"/>
              <a:t>Burghardt</a:t>
            </a:r>
            <a:r>
              <a:rPr lang="pl-PL" sz="1200" dirty="0" smtClean="0"/>
              <a:t>, W. </a:t>
            </a:r>
            <a:r>
              <a:rPr lang="pl-PL" sz="1200" dirty="0" err="1" smtClean="0"/>
              <a:t>Rajpold</a:t>
            </a:r>
            <a:r>
              <a:rPr lang="pl-PL" sz="1200" dirty="0" smtClean="0"/>
              <a:t> 2016)</a:t>
            </a:r>
            <a:endParaRPr lang="pl-PL" sz="1200" dirty="0"/>
          </a:p>
        </p:txBody>
      </p:sp>
      <p:cxnSp>
        <p:nvCxnSpPr>
          <p:cNvPr id="13" name="Łącznik prosty ze strzałką 12"/>
          <p:cNvCxnSpPr/>
          <p:nvPr/>
        </p:nvCxnSpPr>
        <p:spPr>
          <a:xfrm>
            <a:off x="1280160" y="3642360"/>
            <a:ext cx="894744" cy="434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pole tekstowe 15"/>
          <p:cNvSpPr txBox="1"/>
          <p:nvPr/>
        </p:nvSpPr>
        <p:spPr>
          <a:xfrm>
            <a:off x="2534550" y="5585451"/>
            <a:ext cx="2553530" cy="830997"/>
          </a:xfrm>
          <a:prstGeom prst="rect">
            <a:avLst/>
          </a:prstGeom>
          <a:noFill/>
        </p:spPr>
        <p:txBody>
          <a:bodyPr wrap="square" rtlCol="0">
            <a:spAutoFit/>
          </a:bodyPr>
          <a:lstStyle/>
          <a:p>
            <a:r>
              <a:rPr lang="pl-PL" sz="1200" dirty="0" smtClean="0"/>
              <a:t>Szpila z główką zwiniętą w kształt dużego ucha i łukowatym trzpieniem z cmentarzyska w Kłyżowie (za K. Trybała- Zawiślak 2012a)</a:t>
            </a:r>
            <a:endParaRPr lang="pl-PL" sz="1200" dirty="0"/>
          </a:p>
        </p:txBody>
      </p:sp>
      <p:cxnSp>
        <p:nvCxnSpPr>
          <p:cNvPr id="18" name="Łącznik prosty ze strzałką 17"/>
          <p:cNvCxnSpPr/>
          <p:nvPr/>
        </p:nvCxnSpPr>
        <p:spPr>
          <a:xfrm flipV="1">
            <a:off x="3352800" y="4496469"/>
            <a:ext cx="1173480" cy="14296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7101921" y="5398449"/>
            <a:ext cx="1880513" cy="1015663"/>
          </a:xfrm>
          <a:prstGeom prst="rect">
            <a:avLst/>
          </a:prstGeom>
          <a:noFill/>
        </p:spPr>
        <p:txBody>
          <a:bodyPr wrap="square" rtlCol="0">
            <a:spAutoFit/>
          </a:bodyPr>
          <a:lstStyle/>
          <a:p>
            <a:r>
              <a:rPr lang="pl-PL" sz="1200" dirty="0" smtClean="0"/>
              <a:t>Szpila z główką </a:t>
            </a:r>
            <a:r>
              <a:rPr lang="pl-PL" sz="1200" dirty="0" err="1" smtClean="0"/>
              <a:t>pastorałowatą</a:t>
            </a:r>
            <a:r>
              <a:rPr lang="pl-PL" sz="1200" dirty="0" smtClean="0"/>
              <a:t>  z cmentarzyska w Grodzisku dolnym 1 (za S. Czopek 1996)</a:t>
            </a:r>
            <a:endParaRPr lang="pl-PL" sz="1200" dirty="0"/>
          </a:p>
        </p:txBody>
      </p:sp>
      <p:cxnSp>
        <p:nvCxnSpPr>
          <p:cNvPr id="21" name="Łącznik prosty ze strzałką 20"/>
          <p:cNvCxnSpPr/>
          <p:nvPr/>
        </p:nvCxnSpPr>
        <p:spPr>
          <a:xfrm flipH="1" flipV="1">
            <a:off x="7040880" y="4496469"/>
            <a:ext cx="815904" cy="14296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Prostokąt 1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0" name="Obiekt 1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3044" name="Graph" r:id="rId7" imgW="5943600" imgH="4457880" progId="STATISTICA.Graph">
                  <p:embed/>
                </p:oleObj>
              </mc:Choice>
              <mc:Fallback>
                <p:oleObj name="Graph" r:id="rId7" imgW="5943600" imgH="4457880" progId="STATISTICA.Graph">
                  <p:embed/>
                  <p:pic>
                    <p:nvPicPr>
                      <p:cNvPr id="0" name=""/>
                      <p:cNvPicPr/>
                      <p:nvPr/>
                    </p:nvPicPr>
                    <p:blipFill>
                      <a:blip r:embed="rId8"/>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50820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1" grpId="0"/>
      <p:bldP spid="16"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5021177" y="983467"/>
            <a:ext cx="4957011"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Metal</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232225" y="1816183"/>
            <a:ext cx="711505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Inne przedmioty które pojawiały się (na analizowanych cmentarzyskach) sporadycznie:</a:t>
            </a:r>
            <a:endParaRPr lang="pl-PL"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944880" y="2361977"/>
            <a:ext cx="4907280" cy="2862322"/>
          </a:xfrm>
          <a:prstGeom prst="rect">
            <a:avLst/>
          </a:prstGeom>
          <a:noFill/>
        </p:spPr>
        <p:txBody>
          <a:bodyPr wrap="square" rtlCol="0">
            <a:spAutoFit/>
          </a:bodyPr>
          <a:lstStyle/>
          <a:p>
            <a:pPr marL="285750" indent="-285750">
              <a:buFont typeface="Arial" panose="020B0604020202020204" pitchFamily="34" charset="0"/>
              <a:buChar char="•"/>
            </a:pPr>
            <a:r>
              <a:rPr lang="pl-PL" dirty="0" smtClean="0"/>
              <a:t>Noże (7 przedmiotów)</a:t>
            </a:r>
          </a:p>
          <a:p>
            <a:pPr marL="285750" indent="-285750">
              <a:buFont typeface="Arial" panose="020B0604020202020204" pitchFamily="34" charset="0"/>
              <a:buChar char="•"/>
            </a:pPr>
            <a:r>
              <a:rPr lang="pl-PL" dirty="0" smtClean="0"/>
              <a:t>Skręty typu Trzęsówka (4 przedmioty)</a:t>
            </a:r>
          </a:p>
          <a:p>
            <a:pPr marL="285750" indent="-285750">
              <a:buFont typeface="Arial" panose="020B0604020202020204" pitchFamily="34" charset="0"/>
              <a:buChar char="•"/>
            </a:pPr>
            <a:r>
              <a:rPr lang="pl-PL" dirty="0" smtClean="0"/>
              <a:t>Zausznice </a:t>
            </a:r>
            <a:r>
              <a:rPr lang="pl-PL" dirty="0" err="1" smtClean="0"/>
              <a:t>gwozdziowate</a:t>
            </a:r>
            <a:r>
              <a:rPr lang="pl-PL" dirty="0" smtClean="0"/>
              <a:t> (11 przedmiotów)</a:t>
            </a:r>
          </a:p>
          <a:p>
            <a:pPr marL="285750" indent="-285750">
              <a:buFont typeface="Arial" panose="020B0604020202020204" pitchFamily="34" charset="0"/>
              <a:buChar char="•"/>
            </a:pPr>
            <a:r>
              <a:rPr lang="pl-PL" dirty="0" smtClean="0"/>
              <a:t>Kolczyki typu Kłyżów (22 przedmioty)</a:t>
            </a:r>
          </a:p>
          <a:p>
            <a:pPr marL="285750" indent="-285750">
              <a:buFont typeface="Arial" panose="020B0604020202020204" pitchFamily="34" charset="0"/>
              <a:buChar char="•"/>
            </a:pPr>
            <a:r>
              <a:rPr lang="pl-PL" dirty="0" smtClean="0"/>
              <a:t>Nit (1 przedmiot)</a:t>
            </a:r>
          </a:p>
          <a:p>
            <a:pPr marL="285750" indent="-285750">
              <a:buFont typeface="Arial" panose="020B0604020202020204" pitchFamily="34" charset="0"/>
              <a:buChar char="•"/>
            </a:pPr>
            <a:r>
              <a:rPr lang="pl-PL" dirty="0" smtClean="0"/>
              <a:t>Grociki (2 przedmioty)</a:t>
            </a:r>
          </a:p>
          <a:p>
            <a:pPr marL="285750" indent="-285750">
              <a:buFont typeface="Arial" panose="020B0604020202020204" pitchFamily="34" charset="0"/>
              <a:buChar char="•"/>
            </a:pPr>
            <a:r>
              <a:rPr lang="pl-PL" dirty="0" smtClean="0"/>
              <a:t>Rurkowate paciorki (20 przedmiotów)</a:t>
            </a:r>
          </a:p>
          <a:p>
            <a:pPr marL="285750" indent="-285750">
              <a:buFont typeface="Arial" panose="020B0604020202020204" pitchFamily="34" charset="0"/>
              <a:buChar char="•"/>
            </a:pPr>
            <a:r>
              <a:rPr lang="pl-PL" dirty="0" smtClean="0"/>
              <a:t>Szczypczyki (1 przedmiot)</a:t>
            </a:r>
          </a:p>
          <a:p>
            <a:pPr marL="285750" indent="-285750">
              <a:buFont typeface="Arial" panose="020B0604020202020204" pitchFamily="34" charset="0"/>
              <a:buChar char="•"/>
            </a:pPr>
            <a:endParaRPr lang="pl-PL" dirty="0" smtClean="0"/>
          </a:p>
          <a:p>
            <a:pPr marL="285750" indent="-285750">
              <a:buFont typeface="Arial" panose="020B0604020202020204" pitchFamily="34" charset="0"/>
              <a:buChar char="•"/>
            </a:pPr>
            <a:endParaRPr lang="pl-PL" dirty="0"/>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3708" y="1835791"/>
            <a:ext cx="1211950" cy="1395089"/>
          </a:xfrm>
          <a:prstGeom prst="rect">
            <a:avLst/>
          </a:prstGeom>
        </p:spPr>
      </p:pic>
      <p:sp>
        <p:nvSpPr>
          <p:cNvPr id="6" name="pole tekstowe 5"/>
          <p:cNvSpPr txBox="1"/>
          <p:nvPr/>
        </p:nvSpPr>
        <p:spPr>
          <a:xfrm>
            <a:off x="7800858" y="1835791"/>
            <a:ext cx="3644382" cy="461665"/>
          </a:xfrm>
          <a:prstGeom prst="rect">
            <a:avLst/>
          </a:prstGeom>
          <a:noFill/>
        </p:spPr>
        <p:txBody>
          <a:bodyPr wrap="square" rtlCol="0">
            <a:spAutoFit/>
          </a:bodyPr>
          <a:lstStyle/>
          <a:p>
            <a:r>
              <a:rPr lang="pl-PL" sz="1200" dirty="0" smtClean="0"/>
              <a:t>Przykład noża z cmentarzyska w Kłyżowie (za K. Trybała- Zawiślak 2012a)</a:t>
            </a:r>
            <a:endParaRPr lang="pl-PL" sz="1200" dirty="0"/>
          </a:p>
        </p:txBody>
      </p:sp>
      <p:cxnSp>
        <p:nvCxnSpPr>
          <p:cNvPr id="8" name="Łącznik prosty ze strzałką 7"/>
          <p:cNvCxnSpPr>
            <a:endCxn id="5" idx="3"/>
          </p:cNvCxnSpPr>
          <p:nvPr/>
        </p:nvCxnSpPr>
        <p:spPr>
          <a:xfrm flipH="1">
            <a:off x="8105658" y="1950720"/>
            <a:ext cx="1221222" cy="582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Obraz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5266224"/>
            <a:ext cx="1752600" cy="455698"/>
          </a:xfrm>
          <a:prstGeom prst="rect">
            <a:avLst/>
          </a:prstGeom>
        </p:spPr>
      </p:pic>
      <p:cxnSp>
        <p:nvCxnSpPr>
          <p:cNvPr id="11" name="Łącznik prosty ze strzałką 10"/>
          <p:cNvCxnSpPr/>
          <p:nvPr/>
        </p:nvCxnSpPr>
        <p:spPr>
          <a:xfrm flipH="1" flipV="1">
            <a:off x="2164080" y="5491836"/>
            <a:ext cx="777240" cy="606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pole tekstowe 11"/>
          <p:cNvSpPr txBox="1"/>
          <p:nvPr/>
        </p:nvSpPr>
        <p:spPr>
          <a:xfrm>
            <a:off x="1737360" y="5867400"/>
            <a:ext cx="3093720" cy="461665"/>
          </a:xfrm>
          <a:prstGeom prst="rect">
            <a:avLst/>
          </a:prstGeom>
          <a:noFill/>
        </p:spPr>
        <p:txBody>
          <a:bodyPr wrap="square" rtlCol="0">
            <a:spAutoFit/>
          </a:bodyPr>
          <a:lstStyle/>
          <a:p>
            <a:r>
              <a:rPr lang="pl-PL" sz="1200" dirty="0" smtClean="0"/>
              <a:t>Szczypczyki brązowe z Ulanowa (ze zbiorów Muzeum Archeologicznego w Krakowie) </a:t>
            </a:r>
            <a:endParaRPr lang="pl-PL" sz="1200" dirty="0"/>
          </a:p>
        </p:txBody>
      </p:sp>
      <p:pic>
        <p:nvPicPr>
          <p:cNvPr id="14" name="Obraz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8688" y="3230880"/>
            <a:ext cx="1969668" cy="1378271"/>
          </a:xfrm>
          <a:prstGeom prst="rect">
            <a:avLst/>
          </a:prstGeom>
        </p:spPr>
      </p:pic>
      <p:cxnSp>
        <p:nvCxnSpPr>
          <p:cNvPr id="16" name="Łącznik prosty ze strzałką 15"/>
          <p:cNvCxnSpPr/>
          <p:nvPr/>
        </p:nvCxnSpPr>
        <p:spPr>
          <a:xfrm flipH="1" flipV="1">
            <a:off x="6893708" y="3793138"/>
            <a:ext cx="1488292" cy="126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pole tekstowe 16"/>
          <p:cNvSpPr txBox="1"/>
          <p:nvPr/>
        </p:nvSpPr>
        <p:spPr>
          <a:xfrm>
            <a:off x="7954980" y="3504516"/>
            <a:ext cx="1526022" cy="830997"/>
          </a:xfrm>
          <a:prstGeom prst="rect">
            <a:avLst/>
          </a:prstGeom>
          <a:noFill/>
        </p:spPr>
        <p:txBody>
          <a:bodyPr wrap="square" rtlCol="0">
            <a:spAutoFit/>
          </a:bodyPr>
          <a:lstStyle/>
          <a:p>
            <a:r>
              <a:rPr lang="pl-PL" sz="1200" dirty="0" smtClean="0"/>
              <a:t>Przykłady zausznic </a:t>
            </a:r>
            <a:r>
              <a:rPr lang="pl-PL" sz="1200" dirty="0" err="1" smtClean="0"/>
              <a:t>gwozdziowatych</a:t>
            </a:r>
            <a:r>
              <a:rPr lang="pl-PL" sz="1200" dirty="0" smtClean="0"/>
              <a:t> (ze zbiorów Muzeum w Rzeszowie</a:t>
            </a:r>
            <a:endParaRPr lang="pl-PL" sz="1200" dirty="0"/>
          </a:p>
        </p:txBody>
      </p:sp>
      <p:pic>
        <p:nvPicPr>
          <p:cNvPr id="18" name="Obraz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99748" y="3039791"/>
            <a:ext cx="2347260" cy="1760445"/>
          </a:xfrm>
          <a:prstGeom prst="rect">
            <a:avLst/>
          </a:prstGeom>
        </p:spPr>
      </p:pic>
      <p:cxnSp>
        <p:nvCxnSpPr>
          <p:cNvPr id="26" name="Łącznik prosty ze strzałką 25"/>
          <p:cNvCxnSpPr/>
          <p:nvPr/>
        </p:nvCxnSpPr>
        <p:spPr>
          <a:xfrm>
            <a:off x="10393680" y="2637195"/>
            <a:ext cx="234350" cy="1219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pole tekstowe 26"/>
          <p:cNvSpPr txBox="1"/>
          <p:nvPr/>
        </p:nvSpPr>
        <p:spPr>
          <a:xfrm>
            <a:off x="9310362" y="2415957"/>
            <a:ext cx="2635336" cy="1015663"/>
          </a:xfrm>
          <a:prstGeom prst="rect">
            <a:avLst/>
          </a:prstGeom>
          <a:noFill/>
        </p:spPr>
        <p:txBody>
          <a:bodyPr wrap="square" rtlCol="0">
            <a:spAutoFit/>
          </a:bodyPr>
          <a:lstStyle/>
          <a:p>
            <a:r>
              <a:rPr lang="pl-PL" sz="1200" dirty="0" smtClean="0"/>
              <a:t>Przykłady kolczyków typu Kłyżów z cmentarzyska w </a:t>
            </a:r>
            <a:r>
              <a:rPr lang="pl-PL" sz="1200" dirty="0" err="1" smtClean="0"/>
              <a:t>Grzęsce</a:t>
            </a:r>
            <a:r>
              <a:rPr lang="pl-PL" sz="1200" dirty="0" smtClean="0"/>
              <a:t> (</a:t>
            </a:r>
            <a:r>
              <a:rPr lang="pl-PL" sz="1200" dirty="0"/>
              <a:t>za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2016) </a:t>
            </a:r>
            <a:endParaRPr lang="pl-PL" sz="1200" dirty="0"/>
          </a:p>
          <a:p>
            <a:endParaRPr lang="pl-PL" sz="1200" dirty="0"/>
          </a:p>
        </p:txBody>
      </p:sp>
      <p:pic>
        <p:nvPicPr>
          <p:cNvPr id="32" name="Obraz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16243" y="4910930"/>
            <a:ext cx="1921999" cy="1218098"/>
          </a:xfrm>
          <a:prstGeom prst="rect">
            <a:avLst/>
          </a:prstGeom>
        </p:spPr>
      </p:pic>
      <p:cxnSp>
        <p:nvCxnSpPr>
          <p:cNvPr id="34" name="Łącznik prosty ze strzałką 33"/>
          <p:cNvCxnSpPr/>
          <p:nvPr/>
        </p:nvCxnSpPr>
        <p:spPr>
          <a:xfrm flipH="1" flipV="1">
            <a:off x="5511689" y="5255370"/>
            <a:ext cx="1665553" cy="7488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pole tekstowe 34"/>
          <p:cNvSpPr txBox="1"/>
          <p:nvPr/>
        </p:nvSpPr>
        <p:spPr>
          <a:xfrm>
            <a:off x="4722723" y="5021438"/>
            <a:ext cx="1511744" cy="461665"/>
          </a:xfrm>
          <a:prstGeom prst="rect">
            <a:avLst/>
          </a:prstGeom>
          <a:noFill/>
        </p:spPr>
        <p:txBody>
          <a:bodyPr wrap="square" rtlCol="0">
            <a:spAutoFit/>
          </a:bodyPr>
          <a:lstStyle/>
          <a:p>
            <a:r>
              <a:rPr lang="pl-PL" sz="1200" dirty="0" smtClean="0"/>
              <a:t>Przykład rurkowatych paciorków </a:t>
            </a:r>
            <a:endParaRPr lang="pl-PL" sz="1200" dirty="0"/>
          </a:p>
        </p:txBody>
      </p:sp>
      <p:sp>
        <p:nvSpPr>
          <p:cNvPr id="20" name="Prostokąt 19"/>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1" name="Obiekt 20"/>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4068" name="Graph" r:id="rId8" imgW="5943600" imgH="4457880" progId="STATISTICA.Graph">
                  <p:embed/>
                </p:oleObj>
              </mc:Choice>
              <mc:Fallback>
                <p:oleObj name="Graph" r:id="rId8" imgW="5943600" imgH="4457880" progId="STATISTICA.Graph">
                  <p:embed/>
                  <p:pic>
                    <p:nvPicPr>
                      <p:cNvPr id="0" name=""/>
                      <p:cNvPicPr/>
                      <p:nvPr/>
                    </p:nvPicPr>
                    <p:blipFill>
                      <a:blip r:embed="rId9"/>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67741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12" grpId="0"/>
      <p:bldP spid="17" grpId="0"/>
      <p:bldP spid="27" grpId="0"/>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639570" y="960758"/>
            <a:ext cx="5326782"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Pozostałe przedmioty</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457198" y="1950720"/>
            <a:ext cx="8564881"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Bardzo sporadycznie pojawiały się przedmioty inne niż wyżej wymienione stąd dla statystycznych analiz mają one niewielkie znaczenie.</a:t>
            </a:r>
            <a:endParaRPr lang="pl-PL"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716280" y="2597051"/>
            <a:ext cx="7010400" cy="2585323"/>
          </a:xfrm>
          <a:prstGeom prst="rect">
            <a:avLst/>
          </a:prstGeom>
          <a:noFill/>
        </p:spPr>
        <p:txBody>
          <a:bodyPr wrap="square" rtlCol="0">
            <a:spAutoFit/>
          </a:bodyPr>
          <a:lstStyle/>
          <a:p>
            <a:pPr marL="285750" indent="-285750">
              <a:buFont typeface="Arial" panose="020B0604020202020204" pitchFamily="34" charset="0"/>
              <a:buChar char="•"/>
            </a:pPr>
            <a:r>
              <a:rPr lang="pl-PL" dirty="0" smtClean="0"/>
              <a:t>Najczęściej szklane (w 9 pochówkach), ceramiczne (w 8 pochówkach),  kościane (w 2 pochówkach) i </a:t>
            </a:r>
            <a:r>
              <a:rPr lang="pl-PL" dirty="0" err="1" smtClean="0"/>
              <a:t>osciane</a:t>
            </a:r>
            <a:r>
              <a:rPr lang="pl-PL" dirty="0" smtClean="0"/>
              <a:t> (jeden pochówek) paciorki</a:t>
            </a:r>
          </a:p>
          <a:p>
            <a:pPr marL="285750" indent="-285750">
              <a:buFont typeface="Arial" panose="020B0604020202020204" pitchFamily="34" charset="0"/>
              <a:buChar char="•"/>
            </a:pPr>
            <a:r>
              <a:rPr lang="pl-PL" dirty="0" smtClean="0"/>
              <a:t>Kościane zawieszki i okładziny (w 9 pochówkach)</a:t>
            </a:r>
          </a:p>
          <a:p>
            <a:pPr marL="285750" indent="-285750">
              <a:buFont typeface="Arial" panose="020B0604020202020204" pitchFamily="34" charset="0"/>
              <a:buChar char="•"/>
            </a:pPr>
            <a:r>
              <a:rPr lang="pl-PL" dirty="0" smtClean="0"/>
              <a:t>Kościane grociki (w 3 pochówkach)</a:t>
            </a:r>
          </a:p>
          <a:p>
            <a:pPr marL="285750" indent="-285750">
              <a:buFont typeface="Arial" panose="020B0604020202020204" pitchFamily="34" charset="0"/>
              <a:buChar char="•"/>
            </a:pPr>
            <a:r>
              <a:rPr lang="pl-PL" dirty="0" smtClean="0"/>
              <a:t>Przęśliki (w 4 pochówkach)</a:t>
            </a:r>
          </a:p>
          <a:p>
            <a:pPr marL="285750" indent="-285750">
              <a:buFont typeface="Arial" panose="020B0604020202020204" pitchFamily="34" charset="0"/>
              <a:buChar char="•"/>
            </a:pPr>
            <a:r>
              <a:rPr lang="pl-PL" dirty="0" smtClean="0"/>
              <a:t>Kościana szpila (1 pochówek)</a:t>
            </a:r>
          </a:p>
          <a:p>
            <a:pPr marL="285750" indent="-285750">
              <a:buFont typeface="Arial" panose="020B0604020202020204" pitchFamily="34" charset="0"/>
              <a:buChar char="•"/>
            </a:pPr>
            <a:r>
              <a:rPr lang="pl-PL" dirty="0" smtClean="0"/>
              <a:t>Gliniany model buta (1 pochówek)</a:t>
            </a:r>
          </a:p>
          <a:p>
            <a:pPr marL="285750" indent="-285750">
              <a:buFont typeface="Arial" panose="020B0604020202020204" pitchFamily="34" charset="0"/>
              <a:buChar char="•"/>
            </a:pPr>
            <a:r>
              <a:rPr lang="pl-PL" dirty="0" smtClean="0"/>
              <a:t>Rozcieracz (4 pochówki)</a:t>
            </a:r>
          </a:p>
          <a:p>
            <a:pPr marL="285750" indent="-285750">
              <a:buFont typeface="Arial" panose="020B0604020202020204" pitchFamily="34" charset="0"/>
              <a:buChar char="•"/>
            </a:pPr>
            <a:r>
              <a:rPr lang="pl-PL" dirty="0" smtClean="0"/>
              <a:t>Muszelki (1 pochówek)</a:t>
            </a:r>
            <a:endParaRPr lang="pl-PL" dirty="0"/>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9638" y="3889712"/>
            <a:ext cx="2459863" cy="1463043"/>
          </a:xfrm>
          <a:prstGeom prst="rect">
            <a:avLst/>
          </a:prstGeom>
        </p:spPr>
      </p:pic>
      <p:pic>
        <p:nvPicPr>
          <p:cNvPr id="6" name="Obraz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5584" y="1743916"/>
            <a:ext cx="2090896" cy="2145796"/>
          </a:xfrm>
          <a:prstGeom prst="rect">
            <a:avLst/>
          </a:prstGeom>
        </p:spPr>
      </p:pic>
      <p:sp>
        <p:nvSpPr>
          <p:cNvPr id="7" name="pole tekstowe 6"/>
          <p:cNvSpPr txBox="1"/>
          <p:nvPr/>
        </p:nvSpPr>
        <p:spPr>
          <a:xfrm>
            <a:off x="7102341" y="3289548"/>
            <a:ext cx="2273048" cy="1200329"/>
          </a:xfrm>
          <a:prstGeom prst="rect">
            <a:avLst/>
          </a:prstGeom>
          <a:noFill/>
        </p:spPr>
        <p:txBody>
          <a:bodyPr wrap="square" rtlCol="0">
            <a:spAutoFit/>
          </a:bodyPr>
          <a:lstStyle/>
          <a:p>
            <a:r>
              <a:rPr lang="pl-PL" sz="1200" dirty="0" smtClean="0"/>
              <a:t>Przykłady szklanych i ceramicznych paciorków z cmentarzyska w </a:t>
            </a:r>
            <a:r>
              <a:rPr lang="pl-PL" sz="1200" dirty="0" err="1" smtClean="0"/>
              <a:t>Grzęsce</a:t>
            </a:r>
            <a:r>
              <a:rPr lang="pl-PL" sz="1200" dirty="0" smtClean="0"/>
              <a:t> (</a:t>
            </a:r>
            <a:r>
              <a:rPr lang="pl-PL" sz="1200" dirty="0"/>
              <a:t>za </a:t>
            </a:r>
            <a:r>
              <a:rPr lang="pl-PL" sz="1200" dirty="0">
                <a:cs typeface="Times New Roman" panose="02020603050405020304" pitchFamily="18" charset="0"/>
              </a:rPr>
              <a:t>S. Czopek, J. </a:t>
            </a:r>
            <a:r>
              <a:rPr lang="pl-PL" sz="1200" dirty="0" err="1">
                <a:cs typeface="Times New Roman" panose="02020603050405020304" pitchFamily="18" charset="0"/>
              </a:rPr>
              <a:t>Ligoda</a:t>
            </a:r>
            <a:r>
              <a:rPr lang="pl-PL" sz="1200" dirty="0">
                <a:cs typeface="Times New Roman" panose="02020603050405020304" pitchFamily="18" charset="0"/>
              </a:rPr>
              <a:t>, J. Podgórska- Czopek, J. </a:t>
            </a:r>
            <a:r>
              <a:rPr lang="pl-PL" sz="1200" dirty="0" err="1">
                <a:cs typeface="Times New Roman" panose="02020603050405020304" pitchFamily="18" charset="0"/>
              </a:rPr>
              <a:t>Rogóż</a:t>
            </a:r>
            <a:r>
              <a:rPr lang="pl-PL" sz="1200" dirty="0">
                <a:cs typeface="Times New Roman" panose="02020603050405020304" pitchFamily="18" charset="0"/>
              </a:rPr>
              <a:t> 2016) </a:t>
            </a:r>
            <a:endParaRPr lang="pl-PL" sz="1200" dirty="0"/>
          </a:p>
          <a:p>
            <a:r>
              <a:rPr lang="pl-PL" sz="1200" dirty="0" smtClean="0"/>
              <a:t> </a:t>
            </a:r>
            <a:endParaRPr lang="pl-PL" sz="1200" dirty="0"/>
          </a:p>
        </p:txBody>
      </p:sp>
      <p:cxnSp>
        <p:nvCxnSpPr>
          <p:cNvPr id="9" name="Łącznik prosty ze strzałką 8"/>
          <p:cNvCxnSpPr/>
          <p:nvPr/>
        </p:nvCxnSpPr>
        <p:spPr>
          <a:xfrm flipH="1">
            <a:off x="6736080" y="3712200"/>
            <a:ext cx="1190113" cy="741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p:nvPr/>
        </p:nvCxnSpPr>
        <p:spPr>
          <a:xfrm flipV="1">
            <a:off x="7985762" y="2776886"/>
            <a:ext cx="1648709" cy="935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Obraz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3448" y="5690206"/>
            <a:ext cx="715465" cy="594672"/>
          </a:xfrm>
          <a:prstGeom prst="rect">
            <a:avLst/>
          </a:prstGeom>
        </p:spPr>
      </p:pic>
      <p:pic>
        <p:nvPicPr>
          <p:cNvPr id="13" name="Obraz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29827" y="4142392"/>
            <a:ext cx="1341123" cy="780290"/>
          </a:xfrm>
          <a:prstGeom prst="rect">
            <a:avLst/>
          </a:prstGeom>
        </p:spPr>
      </p:pic>
      <p:pic>
        <p:nvPicPr>
          <p:cNvPr id="14" name="Obraz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64714" y="4061598"/>
            <a:ext cx="3323087" cy="2492315"/>
          </a:xfrm>
          <a:prstGeom prst="rect">
            <a:avLst/>
          </a:prstGeom>
        </p:spPr>
      </p:pic>
      <p:sp>
        <p:nvSpPr>
          <p:cNvPr id="17" name="pole tekstowe 16"/>
          <p:cNvSpPr txBox="1"/>
          <p:nvPr/>
        </p:nvSpPr>
        <p:spPr>
          <a:xfrm>
            <a:off x="4536088" y="5487564"/>
            <a:ext cx="1328355" cy="646331"/>
          </a:xfrm>
          <a:prstGeom prst="rect">
            <a:avLst/>
          </a:prstGeom>
          <a:noFill/>
        </p:spPr>
        <p:txBody>
          <a:bodyPr wrap="square" rtlCol="0">
            <a:spAutoFit/>
          </a:bodyPr>
          <a:lstStyle/>
          <a:p>
            <a:r>
              <a:rPr lang="pl-PL" sz="1200" dirty="0" smtClean="0"/>
              <a:t>Przykład kościanego grocika</a:t>
            </a:r>
            <a:endParaRPr lang="pl-PL" sz="1200" dirty="0"/>
          </a:p>
        </p:txBody>
      </p:sp>
      <p:cxnSp>
        <p:nvCxnSpPr>
          <p:cNvPr id="19" name="Łącznik prosty ze strzałką 18"/>
          <p:cNvCxnSpPr/>
          <p:nvPr/>
        </p:nvCxnSpPr>
        <p:spPr>
          <a:xfrm>
            <a:off x="5200265" y="5810729"/>
            <a:ext cx="506348" cy="176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pole tekstowe 20"/>
          <p:cNvSpPr txBox="1"/>
          <p:nvPr/>
        </p:nvSpPr>
        <p:spPr>
          <a:xfrm>
            <a:off x="10517396" y="4922682"/>
            <a:ext cx="1672754" cy="646331"/>
          </a:xfrm>
          <a:prstGeom prst="rect">
            <a:avLst/>
          </a:prstGeom>
          <a:noFill/>
        </p:spPr>
        <p:txBody>
          <a:bodyPr wrap="square" rtlCol="0">
            <a:spAutoFit/>
          </a:bodyPr>
          <a:lstStyle/>
          <a:p>
            <a:r>
              <a:rPr lang="pl-PL" sz="1200" dirty="0" smtClean="0"/>
              <a:t>Kościana zawieszka z Kłyżowa (za K. Trybała- Zawiślak 2012a)</a:t>
            </a:r>
            <a:endParaRPr lang="pl-PL" sz="1200" dirty="0"/>
          </a:p>
        </p:txBody>
      </p:sp>
      <p:cxnSp>
        <p:nvCxnSpPr>
          <p:cNvPr id="23" name="Łącznik prosty ze strzałką 22"/>
          <p:cNvCxnSpPr/>
          <p:nvPr/>
        </p:nvCxnSpPr>
        <p:spPr>
          <a:xfrm flipH="1" flipV="1">
            <a:off x="10454640" y="4621233"/>
            <a:ext cx="768219" cy="7315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Łącznik prosty ze strzałką 24"/>
          <p:cNvCxnSpPr/>
          <p:nvPr/>
        </p:nvCxnSpPr>
        <p:spPr>
          <a:xfrm flipH="1" flipV="1">
            <a:off x="8033991" y="5272081"/>
            <a:ext cx="1410550" cy="621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pole tekstowe 28"/>
          <p:cNvSpPr txBox="1"/>
          <p:nvPr/>
        </p:nvSpPr>
        <p:spPr>
          <a:xfrm>
            <a:off x="9133386" y="5477671"/>
            <a:ext cx="1352632" cy="830997"/>
          </a:xfrm>
          <a:prstGeom prst="rect">
            <a:avLst/>
          </a:prstGeom>
          <a:noFill/>
        </p:spPr>
        <p:txBody>
          <a:bodyPr wrap="square" rtlCol="0">
            <a:spAutoFit/>
          </a:bodyPr>
          <a:lstStyle/>
          <a:p>
            <a:r>
              <a:rPr lang="pl-PL" sz="1200" dirty="0" smtClean="0"/>
              <a:t>Przęślik z cmentarzyska w Pysznicy (za S. Czopek 2001)</a:t>
            </a:r>
            <a:endParaRPr lang="pl-PL" sz="1200" dirty="0"/>
          </a:p>
        </p:txBody>
      </p:sp>
      <p:sp>
        <p:nvSpPr>
          <p:cNvPr id="20" name="Prostokąt 19"/>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2" name="Obiekt 21"/>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5092" name="Graph" r:id="rId8" imgW="5943600" imgH="4457880" progId="STATISTICA.Graph">
                  <p:embed/>
                </p:oleObj>
              </mc:Choice>
              <mc:Fallback>
                <p:oleObj name="Graph" r:id="rId8" imgW="5943600" imgH="4457880" progId="STATISTICA.Graph">
                  <p:embed/>
                  <p:pic>
                    <p:nvPicPr>
                      <p:cNvPr id="0" name=""/>
                      <p:cNvPicPr/>
                      <p:nvPr/>
                    </p:nvPicPr>
                    <p:blipFill>
                      <a:blip r:embed="rId9"/>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822957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17" grpId="0"/>
      <p:bldP spid="21" grpId="0"/>
      <p:bldP spid="29"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680058" y="1089860"/>
            <a:ext cx="5326782"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Przestrzeń nekropolii</a:t>
            </a:r>
            <a:endParaRPr lang="pl-PL" sz="4400"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649704" y="1889760"/>
            <a:ext cx="9681411"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t>Dwa główne układy zwarty (Pysznica, Bachórz Chodorówka, Zbydniów) i </a:t>
            </a:r>
            <a:r>
              <a:rPr lang="pl-PL" dirty="0" err="1" smtClean="0"/>
              <a:t>skupiskowy</a:t>
            </a:r>
            <a:r>
              <a:rPr lang="pl-PL" dirty="0" smtClean="0"/>
              <a:t> (Kłyżów, Knapy, </a:t>
            </a:r>
            <a:r>
              <a:rPr lang="pl-PL" dirty="0" err="1" smtClean="0"/>
              <a:t>Mokrzyszów</a:t>
            </a:r>
            <a:r>
              <a:rPr lang="pl-PL" dirty="0" smtClean="0"/>
              <a:t>), do tego trzeci mieszany gdzie wyróżnienie skupisk jest trudniejsze chociaż wciąż możliwe lub cmentarzyska jest tak zniszczone, że nie można mieć pewności co do formy (przede wszystkim Chodaczów jeżeli chodzi o trudność z wydzieleniem skupisk Grodzisko z kolei silnie zniszczone)</a:t>
            </a:r>
            <a:endParaRPr lang="pl-PL" dirty="0"/>
          </a:p>
        </p:txBody>
      </p:sp>
      <p:sp>
        <p:nvSpPr>
          <p:cNvPr id="5" name="Prostokąt 4"/>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6" name="Obiekt 5"/>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6116"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264855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695298" y="978196"/>
            <a:ext cx="5326782"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Przestrzeń nekropolii</a:t>
            </a:r>
            <a:endParaRPr lang="pl-PL" sz="4400" dirty="0">
              <a:latin typeface="Times New Roman" panose="02020603050405020304" pitchFamily="18" charset="0"/>
              <a:cs typeface="Times New Roman" panose="02020603050405020304" pitchFamily="18" charset="0"/>
            </a:endParaRPr>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4560" y="1998921"/>
            <a:ext cx="3028953" cy="4104167"/>
          </a:xfrm>
          <a:prstGeom prst="rect">
            <a:avLst/>
          </a:prstGeom>
        </p:spPr>
      </p:pic>
      <p:cxnSp>
        <p:nvCxnSpPr>
          <p:cNvPr id="7" name="Łącznik prosty ze strzałką 6"/>
          <p:cNvCxnSpPr/>
          <p:nvPr/>
        </p:nvCxnSpPr>
        <p:spPr>
          <a:xfrm flipH="1" flipV="1">
            <a:off x="4614530" y="2934586"/>
            <a:ext cx="4407550" cy="1212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pole tekstowe 7"/>
          <p:cNvSpPr txBox="1"/>
          <p:nvPr/>
        </p:nvSpPr>
        <p:spPr>
          <a:xfrm>
            <a:off x="3479682" y="2322728"/>
            <a:ext cx="3338623" cy="1200329"/>
          </a:xfrm>
          <a:prstGeom prst="rect">
            <a:avLst/>
          </a:prstGeom>
          <a:noFill/>
        </p:spPr>
        <p:txBody>
          <a:bodyPr wrap="square" rtlCol="0">
            <a:spAutoFit/>
          </a:bodyPr>
          <a:lstStyle/>
          <a:p>
            <a:r>
              <a:rPr lang="pl-PL" dirty="0" smtClean="0"/>
              <a:t>Przykład </a:t>
            </a:r>
            <a:r>
              <a:rPr lang="pl-PL" dirty="0" err="1" smtClean="0"/>
              <a:t>skupiskowego</a:t>
            </a:r>
            <a:r>
              <a:rPr lang="pl-PL" dirty="0" smtClean="0"/>
              <a:t> układu grobów z Cmentarzyska w Kłyżowie 2 (za. K. Trybała-Zawiślak 2012a)</a:t>
            </a:r>
            <a:endParaRPr lang="pl-PL" dirty="0"/>
          </a:p>
        </p:txBody>
      </p:sp>
      <p:sp>
        <p:nvSpPr>
          <p:cNvPr id="6" name="Prostokąt 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7140"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39324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695298" y="1040763"/>
            <a:ext cx="5326782"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Przestrzeń nekropolii</a:t>
            </a:r>
            <a:endParaRPr lang="pl-PL" sz="4400" dirty="0">
              <a:latin typeface="Times New Roman" panose="02020603050405020304" pitchFamily="18" charset="0"/>
              <a:cs typeface="Times New Roman" panose="02020603050405020304" pitchFamily="18" charset="0"/>
            </a:endParaRPr>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123" y="1833630"/>
            <a:ext cx="5789920" cy="4285835"/>
          </a:xfrm>
          <a:prstGeom prst="rect">
            <a:avLst/>
          </a:prstGeom>
        </p:spPr>
      </p:pic>
      <p:cxnSp>
        <p:nvCxnSpPr>
          <p:cNvPr id="7" name="Łącznik prosty ze strzałką 6"/>
          <p:cNvCxnSpPr/>
          <p:nvPr/>
        </p:nvCxnSpPr>
        <p:spPr>
          <a:xfrm flipH="1" flipV="1">
            <a:off x="3147237" y="2977116"/>
            <a:ext cx="4678326" cy="1233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pole tekstowe 7"/>
          <p:cNvSpPr txBox="1"/>
          <p:nvPr/>
        </p:nvSpPr>
        <p:spPr>
          <a:xfrm>
            <a:off x="1594883" y="2530549"/>
            <a:ext cx="3104707" cy="646331"/>
          </a:xfrm>
          <a:prstGeom prst="rect">
            <a:avLst/>
          </a:prstGeom>
          <a:noFill/>
        </p:spPr>
        <p:txBody>
          <a:bodyPr wrap="square" rtlCol="0">
            <a:spAutoFit/>
          </a:bodyPr>
          <a:lstStyle/>
          <a:p>
            <a:r>
              <a:rPr lang="pl-PL" dirty="0" smtClean="0"/>
              <a:t>Plan zwartego cmentarzyska z Pysznicy 1 (za S. Czopek 2001)</a:t>
            </a:r>
            <a:endParaRPr lang="pl-PL" dirty="0"/>
          </a:p>
        </p:txBody>
      </p:sp>
      <p:sp>
        <p:nvSpPr>
          <p:cNvPr id="6" name="Prostokąt 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8164"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76301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695298" y="940881"/>
            <a:ext cx="5326782"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Przestrzeń nekropolii</a:t>
            </a:r>
            <a:endParaRPr lang="pl-PL" sz="4400" dirty="0">
              <a:latin typeface="Times New Roman" panose="02020603050405020304" pitchFamily="18" charset="0"/>
              <a:cs typeface="Times New Roman" panose="02020603050405020304" pitchFamily="18" charset="0"/>
            </a:endParaRPr>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3136" y="1956392"/>
            <a:ext cx="5624128" cy="3976576"/>
          </a:xfrm>
          <a:prstGeom prst="rect">
            <a:avLst/>
          </a:prstGeom>
        </p:spPr>
      </p:pic>
      <p:cxnSp>
        <p:nvCxnSpPr>
          <p:cNvPr id="6" name="Łącznik prosty ze strzałką 5"/>
          <p:cNvCxnSpPr/>
          <p:nvPr/>
        </p:nvCxnSpPr>
        <p:spPr>
          <a:xfrm flipH="1" flipV="1">
            <a:off x="3147237" y="2977116"/>
            <a:ext cx="4678326" cy="1233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pole tekstowe 6"/>
          <p:cNvSpPr txBox="1"/>
          <p:nvPr/>
        </p:nvSpPr>
        <p:spPr>
          <a:xfrm>
            <a:off x="1594883" y="2653950"/>
            <a:ext cx="3444950" cy="646331"/>
          </a:xfrm>
          <a:prstGeom prst="rect">
            <a:avLst/>
          </a:prstGeom>
          <a:noFill/>
        </p:spPr>
        <p:txBody>
          <a:bodyPr wrap="square" rtlCol="0">
            <a:spAutoFit/>
          </a:bodyPr>
          <a:lstStyle/>
          <a:p>
            <a:r>
              <a:rPr lang="pl-PL" dirty="0" smtClean="0"/>
              <a:t>Plan mieszanego cmentarzyska z Chodaczowa (za S. Czopek 1996)</a:t>
            </a:r>
            <a:endParaRPr lang="pl-PL" dirty="0"/>
          </a:p>
        </p:txBody>
      </p:sp>
      <p:sp>
        <p:nvSpPr>
          <p:cNvPr id="8" name="Prostokąt 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9188"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146694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rostokąt 3"/>
          <p:cNvSpPr/>
          <p:nvPr/>
        </p:nvSpPr>
        <p:spPr>
          <a:xfrm>
            <a:off x="352745" y="760862"/>
            <a:ext cx="11839255" cy="954107"/>
          </a:xfrm>
          <a:prstGeom prst="rect">
            <a:avLst/>
          </a:prstGeom>
        </p:spPr>
        <p:txBody>
          <a:bodyPr wrap="square">
            <a:spAutoFit/>
          </a:bodyPr>
          <a:lstStyle/>
          <a:p>
            <a:pPr algn="ctr"/>
            <a:r>
              <a:rPr lang="pl-PL" sz="2800" b="1" dirty="0">
                <a:latin typeface="Times New Roman" panose="02020603050405020304" pitchFamily="18" charset="0"/>
                <a:cs typeface="Times New Roman" panose="02020603050405020304" pitchFamily="18" charset="0"/>
              </a:rPr>
              <a:t>Kilka słów wstępu o tarnobrzeskiej kulturze łużyckiej, cmentarzyskach poddanych analizom, oraz potencjalnych problemach badawczych</a:t>
            </a:r>
          </a:p>
        </p:txBody>
      </p:sp>
      <p:sp>
        <p:nvSpPr>
          <p:cNvPr id="6" name="Gwiazda 5-ramienna 5"/>
          <p:cNvSpPr/>
          <p:nvPr/>
        </p:nvSpPr>
        <p:spPr>
          <a:xfrm>
            <a:off x="8277445" y="2945915"/>
            <a:ext cx="1204137" cy="119858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 name="Gwiazda 5-ramienna 6"/>
          <p:cNvSpPr/>
          <p:nvPr/>
        </p:nvSpPr>
        <p:spPr>
          <a:xfrm>
            <a:off x="6875277" y="4078498"/>
            <a:ext cx="1283882" cy="1190846"/>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Gwiazda 5-ramienna 7"/>
          <p:cNvSpPr/>
          <p:nvPr/>
        </p:nvSpPr>
        <p:spPr>
          <a:xfrm>
            <a:off x="9855050" y="4144495"/>
            <a:ext cx="1075220" cy="1265653"/>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Gwiazda 5-ramienna 8"/>
          <p:cNvSpPr/>
          <p:nvPr/>
        </p:nvSpPr>
        <p:spPr>
          <a:xfrm>
            <a:off x="6415597" y="1915382"/>
            <a:ext cx="1075220" cy="1265653"/>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Gwiazda 5-ramienna 9"/>
          <p:cNvSpPr/>
          <p:nvPr/>
        </p:nvSpPr>
        <p:spPr>
          <a:xfrm>
            <a:off x="10248100" y="1867996"/>
            <a:ext cx="1075220" cy="1265653"/>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2" name="Łącznik prosty ze strzałką 11"/>
          <p:cNvCxnSpPr/>
          <p:nvPr/>
        </p:nvCxnSpPr>
        <p:spPr>
          <a:xfrm>
            <a:off x="7255347" y="2575946"/>
            <a:ext cx="1153631" cy="521825"/>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flipH="1" flipV="1">
            <a:off x="7018662" y="3097771"/>
            <a:ext cx="1140497" cy="44743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7" name="Łącznik prosty ze strzałką 16"/>
          <p:cNvCxnSpPr/>
          <p:nvPr/>
        </p:nvCxnSpPr>
        <p:spPr>
          <a:xfrm flipH="1">
            <a:off x="7832162" y="3763926"/>
            <a:ext cx="576816" cy="552893"/>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9" name="Łącznik prosty ze strzałką 18"/>
          <p:cNvCxnSpPr/>
          <p:nvPr/>
        </p:nvCxnSpPr>
        <p:spPr>
          <a:xfrm flipV="1">
            <a:off x="8277445" y="4144495"/>
            <a:ext cx="602068" cy="632826"/>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p:cNvCxnSpPr/>
          <p:nvPr/>
        </p:nvCxnSpPr>
        <p:spPr>
          <a:xfrm flipV="1">
            <a:off x="9317440" y="2526390"/>
            <a:ext cx="739006" cy="49440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23" name="Łącznik prosty ze strzałką 22"/>
          <p:cNvCxnSpPr/>
          <p:nvPr/>
        </p:nvCxnSpPr>
        <p:spPr>
          <a:xfrm flipH="1">
            <a:off x="9855050" y="2836858"/>
            <a:ext cx="537610" cy="397959"/>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28" name="Łącznik prosty ze strzałką 27"/>
          <p:cNvCxnSpPr/>
          <p:nvPr/>
        </p:nvCxnSpPr>
        <p:spPr>
          <a:xfrm>
            <a:off x="9481582" y="3763926"/>
            <a:ext cx="766518" cy="380569"/>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30" name="Łącznik prosty ze strzałką 29"/>
          <p:cNvCxnSpPr/>
          <p:nvPr/>
        </p:nvCxnSpPr>
        <p:spPr>
          <a:xfrm flipH="1" flipV="1">
            <a:off x="9431076" y="4144495"/>
            <a:ext cx="625370" cy="316413"/>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31" name="pole tekstowe 30"/>
          <p:cNvSpPr txBox="1"/>
          <p:nvPr/>
        </p:nvSpPr>
        <p:spPr>
          <a:xfrm>
            <a:off x="8750547" y="3489476"/>
            <a:ext cx="1624167" cy="276999"/>
          </a:xfrm>
          <a:prstGeom prst="rect">
            <a:avLst/>
          </a:prstGeom>
          <a:noFill/>
        </p:spPr>
        <p:txBody>
          <a:bodyPr wrap="square" rtlCol="0">
            <a:spAutoFit/>
          </a:bodyPr>
          <a:lstStyle/>
          <a:p>
            <a:r>
              <a:rPr lang="pl-PL" sz="1200" dirty="0" smtClean="0"/>
              <a:t>Popielnica A</a:t>
            </a:r>
            <a:endParaRPr lang="pl-PL" sz="1200" dirty="0"/>
          </a:p>
        </p:txBody>
      </p:sp>
      <p:sp>
        <p:nvSpPr>
          <p:cNvPr id="32" name="pole tekstowe 31"/>
          <p:cNvSpPr txBox="1"/>
          <p:nvPr/>
        </p:nvSpPr>
        <p:spPr>
          <a:xfrm>
            <a:off x="6205273" y="3170682"/>
            <a:ext cx="1624167" cy="276999"/>
          </a:xfrm>
          <a:prstGeom prst="rect">
            <a:avLst/>
          </a:prstGeom>
          <a:noFill/>
        </p:spPr>
        <p:txBody>
          <a:bodyPr wrap="square" rtlCol="0">
            <a:spAutoFit/>
          </a:bodyPr>
          <a:lstStyle/>
          <a:p>
            <a:r>
              <a:rPr lang="pl-PL" sz="1200" dirty="0" smtClean="0"/>
              <a:t>Popielnica B</a:t>
            </a:r>
            <a:endParaRPr lang="pl-PL" sz="1200" dirty="0"/>
          </a:p>
        </p:txBody>
      </p:sp>
      <p:sp>
        <p:nvSpPr>
          <p:cNvPr id="33" name="pole tekstowe 32"/>
          <p:cNvSpPr txBox="1"/>
          <p:nvPr/>
        </p:nvSpPr>
        <p:spPr>
          <a:xfrm>
            <a:off x="6165509" y="4677515"/>
            <a:ext cx="1624167" cy="276999"/>
          </a:xfrm>
          <a:prstGeom prst="rect">
            <a:avLst/>
          </a:prstGeom>
          <a:noFill/>
        </p:spPr>
        <p:txBody>
          <a:bodyPr wrap="square" rtlCol="0">
            <a:spAutoFit/>
          </a:bodyPr>
          <a:lstStyle/>
          <a:p>
            <a:r>
              <a:rPr lang="pl-PL" sz="1200" dirty="0" smtClean="0"/>
              <a:t>Popielnica C</a:t>
            </a:r>
            <a:endParaRPr lang="pl-PL" sz="1200" dirty="0"/>
          </a:p>
        </p:txBody>
      </p:sp>
      <p:sp>
        <p:nvSpPr>
          <p:cNvPr id="34" name="pole tekstowe 33"/>
          <p:cNvSpPr txBox="1"/>
          <p:nvPr/>
        </p:nvSpPr>
        <p:spPr>
          <a:xfrm>
            <a:off x="8879513" y="1867996"/>
            <a:ext cx="1176933" cy="369332"/>
          </a:xfrm>
          <a:prstGeom prst="rect">
            <a:avLst/>
          </a:prstGeom>
          <a:noFill/>
        </p:spPr>
        <p:txBody>
          <a:bodyPr wrap="square" rtlCol="0">
            <a:spAutoFit/>
          </a:bodyPr>
          <a:lstStyle/>
          <a:p>
            <a:endParaRPr lang="pl-PL" dirty="0"/>
          </a:p>
        </p:txBody>
      </p:sp>
      <p:sp>
        <p:nvSpPr>
          <p:cNvPr id="35" name="pole tekstowe 34"/>
          <p:cNvSpPr txBox="1"/>
          <p:nvPr/>
        </p:nvSpPr>
        <p:spPr>
          <a:xfrm>
            <a:off x="9580576" y="2024843"/>
            <a:ext cx="1624167" cy="276999"/>
          </a:xfrm>
          <a:prstGeom prst="rect">
            <a:avLst/>
          </a:prstGeom>
          <a:noFill/>
        </p:spPr>
        <p:txBody>
          <a:bodyPr wrap="square" rtlCol="0">
            <a:spAutoFit/>
          </a:bodyPr>
          <a:lstStyle/>
          <a:p>
            <a:r>
              <a:rPr lang="pl-PL" sz="1200" dirty="0" smtClean="0"/>
              <a:t>Popielnica D</a:t>
            </a:r>
            <a:endParaRPr lang="pl-PL" sz="1200" dirty="0"/>
          </a:p>
        </p:txBody>
      </p:sp>
      <p:sp>
        <p:nvSpPr>
          <p:cNvPr id="36" name="pole tekstowe 35"/>
          <p:cNvSpPr txBox="1"/>
          <p:nvPr/>
        </p:nvSpPr>
        <p:spPr>
          <a:xfrm>
            <a:off x="9686943" y="5410148"/>
            <a:ext cx="1828031" cy="714205"/>
          </a:xfrm>
          <a:prstGeom prst="rect">
            <a:avLst/>
          </a:prstGeom>
          <a:noFill/>
        </p:spPr>
        <p:txBody>
          <a:bodyPr wrap="square" rtlCol="0">
            <a:spAutoFit/>
          </a:bodyPr>
          <a:lstStyle/>
          <a:p>
            <a:endParaRPr lang="pl-PL" dirty="0"/>
          </a:p>
        </p:txBody>
      </p:sp>
      <p:sp>
        <p:nvSpPr>
          <p:cNvPr id="37" name="pole tekstowe 36"/>
          <p:cNvSpPr txBox="1"/>
          <p:nvPr/>
        </p:nvSpPr>
        <p:spPr>
          <a:xfrm>
            <a:off x="9429122" y="5469269"/>
            <a:ext cx="1624167" cy="276999"/>
          </a:xfrm>
          <a:prstGeom prst="rect">
            <a:avLst/>
          </a:prstGeom>
          <a:noFill/>
        </p:spPr>
        <p:txBody>
          <a:bodyPr wrap="square" rtlCol="0">
            <a:spAutoFit/>
          </a:bodyPr>
          <a:lstStyle/>
          <a:p>
            <a:r>
              <a:rPr lang="pl-PL" sz="1200" dirty="0" smtClean="0"/>
              <a:t>Popielnica E</a:t>
            </a:r>
            <a:endParaRPr lang="pl-PL" sz="1200" dirty="0"/>
          </a:p>
        </p:txBody>
      </p:sp>
      <p:sp>
        <p:nvSpPr>
          <p:cNvPr id="38" name="pole tekstowe 37"/>
          <p:cNvSpPr txBox="1"/>
          <p:nvPr/>
        </p:nvSpPr>
        <p:spPr>
          <a:xfrm>
            <a:off x="-8067" y="1791572"/>
            <a:ext cx="6370281" cy="4524315"/>
          </a:xfrm>
          <a:prstGeom prst="rect">
            <a:avLst/>
          </a:prstGeom>
          <a:noFill/>
        </p:spPr>
        <p:txBody>
          <a:bodyPr wrap="square" rtlCol="0">
            <a:spAutoFit/>
          </a:bodyPr>
          <a:lstStyle/>
          <a:p>
            <a:pPr marL="285750" indent="-285750">
              <a:buFont typeface="Arial" panose="020B0604020202020204" pitchFamily="34" charset="0"/>
              <a:buChar char="•"/>
            </a:pPr>
            <a:r>
              <a:rPr lang="pl-PL" sz="1600" smtClean="0">
                <a:latin typeface="Times New Roman" panose="02020603050405020304" pitchFamily="18" charset="0"/>
                <a:cs typeface="Times New Roman" panose="02020603050405020304" pitchFamily="18" charset="0"/>
              </a:rPr>
              <a:t>Omówienia wymaga </a:t>
            </a:r>
            <a:r>
              <a:rPr lang="pl-PL" sz="1600" dirty="0" smtClean="0">
                <a:latin typeface="Times New Roman" panose="02020603050405020304" pitchFamily="18" charset="0"/>
                <a:cs typeface="Times New Roman" panose="02020603050405020304" pitchFamily="18" charset="0"/>
              </a:rPr>
              <a:t>jeszcze kwestia reprezentatywności. Nie można wykluczyć związku określonej stylistyki z grupą użytkującą dane cmentarzysko. Czyli rodzina A miała popielnice charakterystyczną tylko dla siebie. W takim ujęciu mielibyśmy sytuacje gdy dominuje kilka stylów. Przy przyjęciu, że z cmentarzyska korzystała grupa 30-40 osobowa to nie mogło być więcej niż 8 stylów (5 osób jedna rodzina). Najpewniej jednak nie więcej niż 3-4 gdyż sami mieszkańcy osady siłą rzeczy też byli ze sobą dość blisko spokrewnieni. Ta grupa aby przetrwać musiała się kontaktować</a:t>
            </a:r>
            <a:r>
              <a:rPr lang="pl-PL" sz="1400" dirty="0" smtClean="0">
                <a:latin typeface="Times New Roman" panose="02020603050405020304" pitchFamily="18" charset="0"/>
                <a:cs typeface="Times New Roman" panose="02020603050405020304" pitchFamily="18" charset="0"/>
              </a:rPr>
              <a:t> </a:t>
            </a:r>
            <a:r>
              <a:rPr lang="pl-PL" sz="1600" dirty="0" smtClean="0">
                <a:latin typeface="Times New Roman" panose="02020603050405020304" pitchFamily="18" charset="0"/>
                <a:cs typeface="Times New Roman" panose="02020603050405020304" pitchFamily="18" charset="0"/>
              </a:rPr>
              <a:t>z ludźmi z zewnątrz stamtąd mogły przybywać inne style. Mielibyśmy więc nieznaczną przewagę kilku typów (tu dodatkowo trzeba wziąć poprawkę na zmiany w czasie) i kilkanaście innych typów naczyń. W sytuacji gdy mamy dane tylko z części cmentarzysk, a spora część jest zniszczona wychwycenie z których cmentarzysk pochodził dany typ jest nie możliwe. Nie można też wykluczyć, że w takim ujęciu wychwycimy nie wskaźnik płci a wskaźnik tego że dana osoba pochodziła z poza osady. Wbrew pozorom to także będzie ważny wskaźnik bo da nam podstawy do analiz więzów rodzinnych a nawet kontaktów między ludźmi z różnych osad. </a:t>
            </a:r>
            <a:endParaRPr lang="pl-PL" sz="1600" dirty="0">
              <a:latin typeface="Times New Roman" panose="02020603050405020304" pitchFamily="18" charset="0"/>
              <a:cs typeface="Times New Roman" panose="02020603050405020304" pitchFamily="18" charset="0"/>
            </a:endParaRPr>
          </a:p>
        </p:txBody>
      </p:sp>
      <p:sp>
        <p:nvSpPr>
          <p:cNvPr id="25" name="Prostokąt 24"/>
          <p:cNvSpPr/>
          <p:nvPr/>
        </p:nvSpPr>
        <p:spPr>
          <a:xfrm>
            <a:off x="0" y="0"/>
            <a:ext cx="12192000" cy="795010"/>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6" name="Obiekt 25"/>
          <p:cNvGraphicFramePr>
            <a:graphicFrameLocks noChangeAspect="1"/>
          </p:cNvGraphicFramePr>
          <p:nvPr>
            <p:extLst>
              <p:ext uri="{D42A27DB-BD31-4B8C-83A1-F6EECF244321}">
                <p14:modId xmlns:p14="http://schemas.microsoft.com/office/powerpoint/2010/main" val="1046339587"/>
              </p:ext>
            </p:extLst>
          </p:nvPr>
        </p:nvGraphicFramePr>
        <p:xfrm>
          <a:off x="94033" y="82207"/>
          <a:ext cx="840793" cy="630595"/>
        </p:xfrm>
        <a:graphic>
          <a:graphicData uri="http://schemas.openxmlformats.org/presentationml/2006/ole">
            <mc:AlternateContent xmlns:mc="http://schemas.openxmlformats.org/markup-compatibility/2006">
              <mc:Choice xmlns:v="urn:schemas-microsoft-com:vml" Requires="v">
                <p:oleObj spid="_x0000_s14372"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94033" y="82207"/>
                        <a:ext cx="840793" cy="630595"/>
                      </a:xfrm>
                      <a:prstGeom prst="rect">
                        <a:avLst/>
                      </a:prstGeom>
                    </p:spPr>
                  </p:pic>
                </p:oleObj>
              </mc:Fallback>
            </mc:AlternateContent>
          </a:graphicData>
        </a:graphic>
      </p:graphicFrame>
    </p:spTree>
    <p:extLst>
      <p:ext uri="{BB962C8B-B14F-4D97-AF65-F5344CB8AC3E}">
        <p14:creationId xmlns:p14="http://schemas.microsoft.com/office/powerpoint/2010/main" val="3979027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1" grpId="0"/>
      <p:bldP spid="32" grpId="0"/>
      <p:bldP spid="33" grpId="0"/>
      <p:bldP spid="35" grpId="0"/>
      <p:bldP spid="37" grpId="0"/>
      <p:bldP spid="38"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179674" y="985982"/>
            <a:ext cx="853440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Co można analizować statystycznie</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308344" y="1828740"/>
            <a:ext cx="1010801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Już z powyższego zestawienia widać, iż kwestii które można analizować statystycznie pomimo ubóstwa inwentarza pogrzebowego mamy naprawdę sporo</a:t>
            </a:r>
            <a:endParaRPr lang="pl-PL"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705292" y="3036755"/>
            <a:ext cx="11419367"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Wielkość popielnic, przystawek i pokryw- zastosowano system punktowy szerokość wylewu, brzuśca, dna i wysokość dzielimy przez 4 sprawdzane pod kątem objętości. </a:t>
            </a:r>
            <a:endParaRPr lang="pl-PL" dirty="0">
              <a:latin typeface="Times New Roman" panose="02020603050405020304" pitchFamily="18" charset="0"/>
              <a:cs typeface="Times New Roman" panose="02020603050405020304" pitchFamily="18" charset="0"/>
            </a:endParaRPr>
          </a:p>
        </p:txBody>
      </p:sp>
      <p:sp>
        <p:nvSpPr>
          <p:cNvPr id="7" name="pole tekstowe 6"/>
          <p:cNvSpPr txBox="1"/>
          <p:nvPr/>
        </p:nvSpPr>
        <p:spPr>
          <a:xfrm>
            <a:off x="705293" y="3631379"/>
            <a:ext cx="11419367"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Bogactwo pochówku- w oparciu o ilość przedmiotów w inwentarzu (jeden przedmiot- jeden punkt) przemnożony przez różnorodność inwentarza (gdy mamy pokrywę i przedmiot z brązu grób dostawał 4 punkty po jednym za dwa przedmioty i przemnożone przez dwa ze względu na surowce ceramiczne i metalowe)</a:t>
            </a:r>
            <a:endParaRPr lang="pl-PL" dirty="0">
              <a:latin typeface="Times New Roman" panose="02020603050405020304" pitchFamily="18" charset="0"/>
              <a:cs typeface="Times New Roman" panose="02020603050405020304" pitchFamily="18" charset="0"/>
            </a:endParaRPr>
          </a:p>
        </p:txBody>
      </p:sp>
      <p:sp>
        <p:nvSpPr>
          <p:cNvPr id="8" name="pole tekstowe 7"/>
          <p:cNvSpPr txBox="1"/>
          <p:nvPr/>
        </p:nvSpPr>
        <p:spPr>
          <a:xfrm>
            <a:off x="715925" y="4513047"/>
            <a:ext cx="10143461" cy="369332"/>
          </a:xfrm>
          <a:prstGeom prst="rect">
            <a:avLst/>
          </a:prstGeom>
          <a:noFill/>
        </p:spPr>
        <p:txBody>
          <a:bodyPr wrap="square" rtlCol="0">
            <a:spAutoFit/>
          </a:bodyPr>
          <a:lstStyle/>
          <a:p>
            <a:pPr marL="285750" indent="-285750">
              <a:buFont typeface="Arial" panose="020B0604020202020204" pitchFamily="34" charset="0"/>
              <a:buChar char="•"/>
            </a:pPr>
            <a:r>
              <a:rPr lang="pl-PL" smtClean="0">
                <a:latin typeface="Times New Roman" panose="02020603050405020304" pitchFamily="18" charset="0"/>
                <a:cs typeface="Times New Roman" panose="02020603050405020304" pitchFamily="18" charset="0"/>
              </a:rPr>
              <a:t>Typy </a:t>
            </a:r>
            <a:r>
              <a:rPr lang="pl-PL" dirty="0" smtClean="0">
                <a:latin typeface="Times New Roman" panose="02020603050405020304" pitchFamily="18" charset="0"/>
                <a:cs typeface="Times New Roman" panose="02020603050405020304" pitchFamily="18" charset="0"/>
              </a:rPr>
              <a:t>popielnicy, przystawki</a:t>
            </a:r>
            <a:r>
              <a:rPr lang="pl-PL" smtClean="0">
                <a:latin typeface="Times New Roman" panose="02020603050405020304" pitchFamily="18" charset="0"/>
                <a:cs typeface="Times New Roman" panose="02020603050405020304" pitchFamily="18" charset="0"/>
              </a:rPr>
              <a:t>, pokrywy, </a:t>
            </a:r>
            <a:r>
              <a:rPr lang="pl-PL" dirty="0" smtClean="0">
                <a:latin typeface="Times New Roman" panose="02020603050405020304" pitchFamily="18" charset="0"/>
                <a:cs typeface="Times New Roman" panose="02020603050405020304" pitchFamily="18" charset="0"/>
              </a:rPr>
              <a:t>przedmiotu metalowego</a:t>
            </a:r>
            <a:endParaRPr lang="pl-PL" dirty="0">
              <a:latin typeface="Times New Roman" panose="02020603050405020304" pitchFamily="18" charset="0"/>
              <a:cs typeface="Times New Roman" panose="02020603050405020304" pitchFamily="18" charset="0"/>
            </a:endParaRPr>
          </a:p>
        </p:txBody>
      </p:sp>
      <p:sp>
        <p:nvSpPr>
          <p:cNvPr id="9" name="pole tekstowe 8"/>
          <p:cNvSpPr txBox="1"/>
          <p:nvPr/>
        </p:nvSpPr>
        <p:spPr>
          <a:xfrm>
            <a:off x="726558" y="5194359"/>
            <a:ext cx="9271591"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Relacje między cmentarzyskami (między innymi podobieństwo pod kątem typów popielnic, czy też brązów)</a:t>
            </a:r>
            <a:endParaRPr lang="pl-PL" dirty="0">
              <a:latin typeface="Times New Roman" panose="02020603050405020304" pitchFamily="18" charset="0"/>
              <a:cs typeface="Times New Roman" panose="02020603050405020304" pitchFamily="18" charset="0"/>
            </a:endParaRPr>
          </a:p>
        </p:txBody>
      </p:sp>
      <p:sp>
        <p:nvSpPr>
          <p:cNvPr id="10" name="pole tekstowe 9"/>
          <p:cNvSpPr txBox="1"/>
          <p:nvPr/>
        </p:nvSpPr>
        <p:spPr>
          <a:xfrm>
            <a:off x="705293" y="4827169"/>
            <a:ext cx="10164726" cy="369332"/>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Pojedyncze elementy naczyń jak zaokrąglenie, dwustożkowość, czy też kształt szyjki oraz zdobienie </a:t>
            </a:r>
            <a:endParaRPr lang="pl-PL" dirty="0">
              <a:latin typeface="Times New Roman" panose="02020603050405020304" pitchFamily="18" charset="0"/>
              <a:cs typeface="Times New Roman" panose="02020603050405020304" pitchFamily="18" charset="0"/>
            </a:endParaRPr>
          </a:p>
        </p:txBody>
      </p:sp>
      <p:sp>
        <p:nvSpPr>
          <p:cNvPr id="11" name="pole tekstowe 10"/>
          <p:cNvSpPr txBox="1"/>
          <p:nvPr/>
        </p:nvSpPr>
        <p:spPr>
          <a:xfrm>
            <a:off x="726558" y="5741421"/>
            <a:ext cx="11440632"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Wreszcie relacje między pochówkami np. jak często obok popielnicy A mamy popielnice B i na ile skupisko A jest zbliżone do skupiska B</a:t>
            </a:r>
            <a:endParaRPr lang="pl-PL" dirty="0">
              <a:latin typeface="Times New Roman" panose="02020603050405020304" pitchFamily="18" charset="0"/>
              <a:cs typeface="Times New Roman" panose="02020603050405020304" pitchFamily="18" charset="0"/>
            </a:endParaRPr>
          </a:p>
        </p:txBody>
      </p:sp>
      <p:sp>
        <p:nvSpPr>
          <p:cNvPr id="2" name="pole tekstowe 1"/>
          <p:cNvSpPr txBox="1"/>
          <p:nvPr/>
        </p:nvSpPr>
        <p:spPr>
          <a:xfrm>
            <a:off x="726558" y="2412242"/>
            <a:ext cx="11002925"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Kwestie obrządku pogrzebowe co prawda zdecydowana większość to pochówki ciałopalne popielnicowe ale już np. głębokość pochówku była zmienna i jako taką można ją było analizować</a:t>
            </a:r>
            <a:endParaRPr lang="pl-PL" dirty="0">
              <a:latin typeface="Times New Roman" panose="02020603050405020304" pitchFamily="18" charset="0"/>
              <a:cs typeface="Times New Roman" panose="02020603050405020304" pitchFamily="18" charset="0"/>
            </a:endParaRPr>
          </a:p>
        </p:txBody>
      </p: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0212"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98303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2667000" y="954926"/>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533400" y="1786964"/>
            <a:ext cx="9921240"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Zasadniczo nasze badania wciąż jeszcze mają charakter wstępnych niemniej już można przedstawić niektóre zestawienia które pokazują wartość statystyki dla analiz archeologicznych. </a:t>
            </a:r>
            <a:endParaRPr lang="pl-PL" dirty="0">
              <a:latin typeface="Times New Roman" panose="02020603050405020304" pitchFamily="18" charset="0"/>
              <a:cs typeface="Times New Roman" panose="02020603050405020304" pitchFamily="18" charset="0"/>
            </a:endParaRPr>
          </a:p>
        </p:txBody>
      </p:sp>
      <p:sp>
        <p:nvSpPr>
          <p:cNvPr id="4" name="pole tekstowe 3"/>
          <p:cNvSpPr txBox="1"/>
          <p:nvPr/>
        </p:nvSpPr>
        <p:spPr>
          <a:xfrm>
            <a:off x="533400" y="3921729"/>
            <a:ext cx="9921240"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Póki co zbadano </a:t>
            </a:r>
            <a:r>
              <a:rPr lang="pl-PL" dirty="0">
                <a:latin typeface="Times New Roman" panose="02020603050405020304" pitchFamily="18" charset="0"/>
                <a:cs typeface="Times New Roman" panose="02020603050405020304" pitchFamily="18" charset="0"/>
              </a:rPr>
              <a:t>zależności różnych cech od </a:t>
            </a:r>
            <a:r>
              <a:rPr lang="pl-PL" dirty="0" smtClean="0">
                <a:latin typeface="Times New Roman" panose="02020603050405020304" pitchFamily="18" charset="0"/>
                <a:cs typeface="Times New Roman" panose="02020603050405020304" pitchFamily="18" charset="0"/>
              </a:rPr>
              <a:t>płci i wieku </a:t>
            </a:r>
            <a:r>
              <a:rPr lang="pl-PL" dirty="0">
                <a:latin typeface="Times New Roman" panose="02020603050405020304" pitchFamily="18" charset="0"/>
                <a:cs typeface="Times New Roman" panose="02020603050405020304" pitchFamily="18" charset="0"/>
              </a:rPr>
              <a:t>( w tym celu dla danych w skali ilościowej wyznaczono wartości parametrów podstawowych, i spełnianie założeń możliwości użycia t-testów lub ich nieparametrycznego odpowiednika jakim jest test U </a:t>
            </a:r>
            <a:r>
              <a:rPr lang="pl-PL" dirty="0" err="1">
                <a:latin typeface="Times New Roman" panose="02020603050405020304" pitchFamily="18" charset="0"/>
                <a:cs typeface="Times New Roman" panose="02020603050405020304" pitchFamily="18" charset="0"/>
              </a:rPr>
              <a:t>Manna-Withneya</a:t>
            </a:r>
            <a:r>
              <a:rPr lang="pl-PL" dirty="0">
                <a:latin typeface="Times New Roman" panose="02020603050405020304" pitchFamily="18" charset="0"/>
                <a:cs typeface="Times New Roman" panose="02020603050405020304" pitchFamily="18" charset="0"/>
              </a:rPr>
              <a:t>.</a:t>
            </a:r>
          </a:p>
        </p:txBody>
      </p:sp>
      <p:sp>
        <p:nvSpPr>
          <p:cNvPr id="5" name="pole tekstowe 4"/>
          <p:cNvSpPr txBox="1"/>
          <p:nvPr/>
        </p:nvSpPr>
        <p:spPr>
          <a:xfrm>
            <a:off x="533400" y="4845059"/>
            <a:ext cx="9921240"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Zostało także wykorzystane kryterium </a:t>
            </a:r>
            <a:r>
              <a:rPr lang="pl-PL" dirty="0" err="1" smtClean="0">
                <a:latin typeface="Times New Roman" panose="02020603050405020304" pitchFamily="18" charset="0"/>
                <a:cs typeface="Times New Roman" panose="02020603050405020304" pitchFamily="18" charset="0"/>
              </a:rPr>
              <a:t>Akaikego</a:t>
            </a:r>
            <a:r>
              <a:rPr lang="pl-PL" dirty="0" smtClean="0">
                <a:latin typeface="Times New Roman" panose="02020603050405020304" pitchFamily="18" charset="0"/>
                <a:cs typeface="Times New Roman" panose="02020603050405020304" pitchFamily="18" charset="0"/>
              </a:rPr>
              <a:t> aby stworzyć model korelujący wielkość popielnicy, ilość szczątków oraz wiek. Do tego kryterium z czasem będziemy się starać dokładać kolejne elementy.</a:t>
            </a:r>
            <a:endParaRPr lang="pl-PL"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533400" y="2407029"/>
            <a:ext cx="9921240" cy="1754326"/>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Trzeba zaznaczyć, iż mimo wstępnego charakteru już teraz </a:t>
            </a:r>
            <a:r>
              <a:rPr lang="pl-PL" dirty="0">
                <a:latin typeface="Times New Roman" panose="02020603050405020304" pitchFamily="18" charset="0"/>
                <a:cs typeface="Times New Roman" panose="02020603050405020304" pitchFamily="18" charset="0"/>
              </a:rPr>
              <a:t>dysponujemy</a:t>
            </a:r>
            <a:r>
              <a:rPr lang="pl-PL" dirty="0" smtClean="0">
                <a:latin typeface="Times New Roman" panose="02020603050405020304" pitchFamily="18" charset="0"/>
                <a:cs typeface="Times New Roman" panose="02020603050405020304" pitchFamily="18" charset="0"/>
              </a:rPr>
              <a:t> bardzo szerokim zestawem analiz między innymi głębokość pochówku, związek konkretnych popielnic, oraz ich cech z wiekiem i płcią, obecność przedmiotów z brązu, bogactwo pochówku itd. itp. Nie ma tu absolutnie miejsca oraz czasu na zaprezentowania ich wszystkich . Stąd skupimy się tylko na kilku które z jednej strony pokażą możliwości weryfikacyjne statystyki </a:t>
            </a:r>
            <a:endParaRPr lang="pl-PL" dirty="0">
              <a:latin typeface="Times New Roman" panose="02020603050405020304" pitchFamily="18" charset="0"/>
              <a:cs typeface="Times New Roman" panose="02020603050405020304" pitchFamily="18" charset="0"/>
            </a:endParaRPr>
          </a:p>
          <a:p>
            <a:endParaRPr lang="pl-PL" dirty="0"/>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1236"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85435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2682240" y="969134"/>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3" name="pole tekstowe 2"/>
          <p:cNvSpPr txBox="1"/>
          <p:nvPr/>
        </p:nvSpPr>
        <p:spPr>
          <a:xfrm>
            <a:off x="38098" y="1747936"/>
            <a:ext cx="12192000" cy="1754326"/>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Kwestia głębokości pochówku. Pewnym problemem w archeologii funeralnej TKŁ (i nie tylko) jest nie dostatek pochówków dzieci. Według ustaleń antropologów w społecznościach pradziejowych śmiertelność dzieci sięgała 50%. Oznacza to że powinno być ich znacznie więcej niż rejestrujemy (zwykle 20-30%). Jedną z przyczyn nie dostatku pochówków dzieci miało by być ich płytsze wkopywanie i w ten sposób częstsze uleganie zniszczeniu. Od razu trzeba powiedzieć, że w świetle analiz statystycznych głębokość nie miała znaczenia jako kryterium wyznaczania wieku czy płci. Niemniej to należy jeszcze sprawdzić pod kątem pojedynczych cmentarzysk gdyż nie można wykluczyć tu jakiś prawidłowości. </a:t>
            </a:r>
            <a:endParaRPr lang="pl-PL" dirty="0">
              <a:latin typeface="Times New Roman" panose="02020603050405020304" pitchFamily="18" charset="0"/>
              <a:cs typeface="Times New Roman" panose="02020603050405020304" pitchFamily="18" charset="0"/>
            </a:endParaRPr>
          </a:p>
        </p:txBody>
      </p:sp>
      <p:graphicFrame>
        <p:nvGraphicFramePr>
          <p:cNvPr id="8" name="Tabela 7"/>
          <p:cNvGraphicFramePr>
            <a:graphicFrameLocks noGrp="1"/>
          </p:cNvGraphicFramePr>
          <p:nvPr>
            <p:extLst>
              <p:ext uri="{D42A27DB-BD31-4B8C-83A1-F6EECF244321}">
                <p14:modId xmlns:p14="http://schemas.microsoft.com/office/powerpoint/2010/main" val="1857129117"/>
              </p:ext>
            </p:extLst>
          </p:nvPr>
        </p:nvGraphicFramePr>
        <p:xfrm>
          <a:off x="228597" y="3484084"/>
          <a:ext cx="11429998" cy="1174320"/>
        </p:xfrm>
        <a:graphic>
          <a:graphicData uri="http://schemas.openxmlformats.org/drawingml/2006/table">
            <a:tbl>
              <a:tblPr>
                <a:tableStyleId>{5C22544A-7EE6-4342-B048-85BDC9FD1C3A}</a:tableStyleId>
              </a:tblPr>
              <a:tblGrid>
                <a:gridCol w="2241868"/>
                <a:gridCol w="761265"/>
                <a:gridCol w="681828"/>
                <a:gridCol w="653143"/>
                <a:gridCol w="812016"/>
                <a:gridCol w="814221"/>
                <a:gridCol w="856146"/>
                <a:gridCol w="856146"/>
                <a:gridCol w="414834"/>
                <a:gridCol w="785537"/>
                <a:gridCol w="785537"/>
                <a:gridCol w="423660"/>
                <a:gridCol w="754644"/>
                <a:gridCol w="589153"/>
              </a:tblGrid>
              <a:tr h="125940">
                <a:tc rowSpan="2">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grupa</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5">
                  <a:txBody>
                    <a:bodyPr/>
                    <a:lstStyle/>
                    <a:p>
                      <a:pPr algn="ctr" fontAlgn="ctr"/>
                      <a:r>
                        <a:rPr lang="pl-PL" sz="1100" u="none" strike="noStrike">
                          <a:effectLst/>
                          <a:latin typeface="Times New Roman" panose="02020603050405020304" pitchFamily="18" charset="0"/>
                          <a:cs typeface="Times New Roman" panose="02020603050405020304" pitchFamily="18" charset="0"/>
                        </a:rPr>
                        <a:t>głębokość pochówku</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normalność rozkładu</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2">
                  <a:txBody>
                    <a:bodyPr/>
                    <a:lstStyle/>
                    <a:p>
                      <a:pPr algn="ctr" fontAlgn="ctr"/>
                      <a:r>
                        <a:rPr lang="pl-PL" sz="1100" u="none" strike="noStrike">
                          <a:effectLst/>
                          <a:latin typeface="Times New Roman" panose="02020603050405020304" pitchFamily="18" charset="0"/>
                          <a:cs typeface="Times New Roman" panose="02020603050405020304" pitchFamily="18" charset="0"/>
                        </a:rPr>
                        <a:t>jednorodność wariancji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r>
              <a:tr h="503760">
                <a:tc v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średnia</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dolny 95% CI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górny 95%CI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N</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median</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SD</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pomocnicze</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błąd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95% dolny CI dla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95% górny CI dla mediany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F</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p</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2594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Kobiety</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53,66242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50,60568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56,71916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45,00000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27,52914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17,72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1,95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43,05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46,95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nie</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3">
                  <a:txBody>
                    <a:bodyPr/>
                    <a:lstStyle/>
                    <a:p>
                      <a:pPr algn="ctr" fontAlgn="ctr"/>
                      <a:r>
                        <a:rPr lang="pl-PL" sz="1100" u="none" strike="noStrike">
                          <a:effectLst/>
                          <a:latin typeface="Times New Roman" panose="02020603050405020304" pitchFamily="18" charset="0"/>
                          <a:cs typeface="Times New Roman" panose="02020603050405020304" pitchFamily="18" charset="0"/>
                        </a:rPr>
                        <a:t>0,29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3">
                  <a:txBody>
                    <a:bodyPr/>
                    <a:lstStyle/>
                    <a:p>
                      <a:pPr algn="ctr" fontAlgn="ctr"/>
                      <a:r>
                        <a:rPr lang="pl-PL" sz="1100" u="none" strike="noStrike">
                          <a:effectLst/>
                          <a:latin typeface="Times New Roman" panose="02020603050405020304" pitchFamily="18" charset="0"/>
                          <a:cs typeface="Times New Roman" panose="02020603050405020304" pitchFamily="18" charset="0"/>
                        </a:rPr>
                        <a:t>0,13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2594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Mężczyźni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51,42333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48,38350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54,46317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300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44,00000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26,75475</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17,32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1,94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42,06</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45,94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nie</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r>
              <a:tr h="125940">
                <a:tc>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ogół</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52,56840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50,41629</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54,72051</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614</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44,50000</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27,15452</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24,78</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1,37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43,13</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45,87</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dirty="0">
                          <a:effectLst/>
                          <a:latin typeface="Times New Roman" panose="02020603050405020304" pitchFamily="18" charset="0"/>
                          <a:cs typeface="Times New Roman" panose="02020603050405020304" pitchFamily="18" charset="0"/>
                        </a:rPr>
                        <a:t>nie</a:t>
                      </a:r>
                      <a:endParaRPr lang="pl-PL"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r>
            </a:tbl>
          </a:graphicData>
        </a:graphic>
      </p:graphicFrame>
      <p:graphicFrame>
        <p:nvGraphicFramePr>
          <p:cNvPr id="11" name="Tabela 10"/>
          <p:cNvGraphicFramePr>
            <a:graphicFrameLocks noGrp="1"/>
          </p:cNvGraphicFramePr>
          <p:nvPr>
            <p:extLst>
              <p:ext uri="{D42A27DB-BD31-4B8C-83A1-F6EECF244321}">
                <p14:modId xmlns:p14="http://schemas.microsoft.com/office/powerpoint/2010/main" val="1247547136"/>
              </p:ext>
            </p:extLst>
          </p:nvPr>
        </p:nvGraphicFramePr>
        <p:xfrm>
          <a:off x="228597" y="4676582"/>
          <a:ext cx="11811003" cy="1676400"/>
        </p:xfrm>
        <a:graphic>
          <a:graphicData uri="http://schemas.openxmlformats.org/drawingml/2006/table">
            <a:tbl>
              <a:tblPr>
                <a:tableStyleId>{5C22544A-7EE6-4342-B048-85BDC9FD1C3A}</a:tableStyleId>
              </a:tblPr>
              <a:tblGrid>
                <a:gridCol w="1656024"/>
                <a:gridCol w="558339"/>
                <a:gridCol w="472878"/>
                <a:gridCol w="1082494"/>
                <a:gridCol w="926767"/>
                <a:gridCol w="922968"/>
                <a:gridCol w="470980"/>
                <a:gridCol w="524153"/>
                <a:gridCol w="524153"/>
                <a:gridCol w="364630"/>
                <a:gridCol w="364630"/>
                <a:gridCol w="364630"/>
                <a:gridCol w="649496"/>
                <a:gridCol w="603918"/>
                <a:gridCol w="364630"/>
                <a:gridCol w="364630"/>
                <a:gridCol w="364630"/>
                <a:gridCol w="364630"/>
                <a:gridCol w="364630"/>
                <a:gridCol w="501793"/>
              </a:tblGrid>
              <a:tr h="104485">
                <a:tc rowSpan="2">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grupa</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głębokość pochówku</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2">
                  <a:txBody>
                    <a:bodyPr/>
                    <a:lstStyle/>
                    <a:p>
                      <a:pPr algn="ctr" fontAlgn="ctr"/>
                      <a:r>
                        <a:rPr lang="pl-PL" sz="1000" u="none" strike="noStrike">
                          <a:effectLst/>
                          <a:latin typeface="Times New Roman" panose="02020603050405020304" pitchFamily="18" charset="0"/>
                          <a:cs typeface="Times New Roman" panose="02020603050405020304" pitchFamily="18" charset="0"/>
                        </a:rPr>
                        <a:t>normalność rozkładu</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2">
                  <a:txBody>
                    <a:bodyPr/>
                    <a:lstStyle/>
                    <a:p>
                      <a:pPr algn="ctr" fontAlgn="ctr"/>
                      <a:r>
                        <a:rPr lang="pl-PL" sz="1000" u="none" strike="noStrike">
                          <a:effectLst/>
                          <a:latin typeface="Times New Roman" panose="02020603050405020304" pitchFamily="18" charset="0"/>
                          <a:cs typeface="Times New Roman" panose="02020603050405020304" pitchFamily="18" charset="0"/>
                        </a:rPr>
                        <a:t>jednorodność wariancji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gridSpan="3">
                  <a:txBody>
                    <a:bodyPr/>
                    <a:lstStyle/>
                    <a:p>
                      <a:pPr algn="ctr" fontAlgn="ctr"/>
                      <a:r>
                        <a:rPr lang="pl-PL" sz="1000" u="none" strike="noStrike">
                          <a:effectLst/>
                          <a:latin typeface="Times New Roman" panose="02020603050405020304" pitchFamily="18" charset="0"/>
                          <a:cs typeface="Times New Roman" panose="02020603050405020304" pitchFamily="18" charset="0"/>
                        </a:rPr>
                        <a:t>analiza wariancji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gridSpan="3">
                  <a:txBody>
                    <a:bodyPr/>
                    <a:lstStyle/>
                    <a:p>
                      <a:pPr algn="ctr" fontAlgn="ctr"/>
                      <a:r>
                        <a:rPr lang="pl-PL" sz="1000" u="none" strike="noStrike">
                          <a:effectLst/>
                          <a:latin typeface="Times New Roman" panose="02020603050405020304" pitchFamily="18" charset="0"/>
                          <a:cs typeface="Times New Roman" panose="02020603050405020304" pitchFamily="18" charset="0"/>
                        </a:rPr>
                        <a:t>test K-W</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r>
              <a:tr h="417939">
                <a:tc vMerge="1">
                  <a:txBody>
                    <a:bodyPr/>
                    <a:lstStyle/>
                    <a:p>
                      <a:endParaRPr lang="pl-PL"/>
                    </a:p>
                  </a:txBody>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średnia</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dolny 95% 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górny 95%CI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median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SD</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pomocnicze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błąd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95% dolny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95% górny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F</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F</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różnice istotne średnich</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K-W</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p</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różnice</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r>
              <a:tr h="104485">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dzieci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53,97860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51,60386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56,35334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514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45,00000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27,40458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22,67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43,49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46,51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0,8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0,5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0,61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0,6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3,25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0,35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04485">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53,50794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46,29687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60,71900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40,00000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28,63275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7,94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4,52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35,48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44,52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r>
              <a:tr h="104485">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52,59861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50,94573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54,25148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1004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45,00000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26,68910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31,69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43,94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46,06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r>
              <a:tr h="104485">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50,06329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43,61971</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56,50687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40,00000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28,76757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8,89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4,06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35,94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44,06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r>
              <a:tr h="104485">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ogół</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52,93976</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51,63619</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54,24333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1660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44,50000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27,07835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40,74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0,83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43,67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45,33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nie</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r>
            </a:tbl>
          </a:graphicData>
        </a:graphic>
      </p:graphicFrame>
      <p:sp>
        <p:nvSpPr>
          <p:cNvPr id="6" name="Prostokąt 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7" name="Obiekt 6"/>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2260"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24159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pole tekstowe 2"/>
          <p:cNvSpPr txBox="1"/>
          <p:nvPr/>
        </p:nvSpPr>
        <p:spPr>
          <a:xfrm>
            <a:off x="2682240" y="1028305"/>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4" name="pole tekstowe 3"/>
          <p:cNvSpPr txBox="1"/>
          <p:nvPr/>
        </p:nvSpPr>
        <p:spPr>
          <a:xfrm>
            <a:off x="114294" y="1746349"/>
            <a:ext cx="11666226"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Związek ilości szczątków z wiekiem i płcią, jest dla nas oczywistością. Jest to jednak dobry przykład na potwierdzenie wartości analiz statystycznych przy potwierdzaniu ogólnie znanych prawidłowości.   </a:t>
            </a:r>
            <a:endParaRPr lang="pl-PL" dirty="0">
              <a:latin typeface="Times New Roman" panose="02020603050405020304" pitchFamily="18" charset="0"/>
              <a:cs typeface="Times New Roman" panose="02020603050405020304" pitchFamily="18" charset="0"/>
            </a:endParaRPr>
          </a:p>
        </p:txBody>
      </p:sp>
      <p:graphicFrame>
        <p:nvGraphicFramePr>
          <p:cNvPr id="6" name="Tabela 5"/>
          <p:cNvGraphicFramePr>
            <a:graphicFrameLocks noGrp="1"/>
          </p:cNvGraphicFramePr>
          <p:nvPr>
            <p:extLst>
              <p:ext uri="{D42A27DB-BD31-4B8C-83A1-F6EECF244321}">
                <p14:modId xmlns:p14="http://schemas.microsoft.com/office/powerpoint/2010/main" val="2849158829"/>
              </p:ext>
            </p:extLst>
          </p:nvPr>
        </p:nvGraphicFramePr>
        <p:xfrm>
          <a:off x="114294" y="2392680"/>
          <a:ext cx="11940540" cy="2606040"/>
        </p:xfrm>
        <a:graphic>
          <a:graphicData uri="http://schemas.openxmlformats.org/drawingml/2006/table">
            <a:tbl>
              <a:tblPr>
                <a:tableStyleId>{5C22544A-7EE6-4342-B048-85BDC9FD1C3A}</a:tableStyleId>
              </a:tblPr>
              <a:tblGrid>
                <a:gridCol w="1290710"/>
                <a:gridCol w="435170"/>
                <a:gridCol w="368563"/>
                <a:gridCol w="843698"/>
                <a:gridCol w="722323"/>
                <a:gridCol w="719362"/>
                <a:gridCol w="367082"/>
                <a:gridCol w="408527"/>
                <a:gridCol w="408527"/>
                <a:gridCol w="284193"/>
                <a:gridCol w="284193"/>
                <a:gridCol w="284193"/>
                <a:gridCol w="506218"/>
                <a:gridCol w="470693"/>
                <a:gridCol w="284193"/>
                <a:gridCol w="284193"/>
                <a:gridCol w="284193"/>
                <a:gridCol w="284193"/>
                <a:gridCol w="284193"/>
                <a:gridCol w="284193"/>
                <a:gridCol w="284193"/>
                <a:gridCol w="284193"/>
                <a:gridCol w="284193"/>
                <a:gridCol w="284193"/>
                <a:gridCol w="284193"/>
                <a:gridCol w="284193"/>
                <a:gridCol w="284193"/>
                <a:gridCol w="284193"/>
                <a:gridCol w="284193"/>
                <a:gridCol w="284193"/>
              </a:tblGrid>
              <a:tr h="78418">
                <a:tc rowSpan="2">
                  <a:txBody>
                    <a:bodyPr/>
                    <a:lstStyle/>
                    <a:p>
                      <a:pPr algn="ctr" fontAlgn="ctr"/>
                      <a:r>
                        <a:rPr lang="pl-PL" sz="900" u="none" strike="noStrike" dirty="0">
                          <a:effectLst/>
                          <a:latin typeface="Times New Roman" panose="02020603050405020304" pitchFamily="18" charset="0"/>
                          <a:cs typeface="Times New Roman" panose="02020603050405020304" pitchFamily="18" charset="0"/>
                        </a:rPr>
                        <a:t>grupa</a:t>
                      </a:r>
                      <a:endParaRPr lang="pl-PL" sz="9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5">
                  <a:txBody>
                    <a:bodyPr/>
                    <a:lstStyle/>
                    <a:p>
                      <a:pPr algn="ctr" fontAlgn="ctr"/>
                      <a:r>
                        <a:rPr lang="pl-PL" sz="900" u="none" strike="noStrike" dirty="0">
                          <a:effectLst/>
                          <a:latin typeface="Times New Roman" panose="02020603050405020304" pitchFamily="18" charset="0"/>
                          <a:cs typeface="Times New Roman" panose="02020603050405020304" pitchFamily="18" charset="0"/>
                        </a:rPr>
                        <a:t>ilość szczątków</a:t>
                      </a:r>
                      <a:endParaRPr lang="pl-PL" sz="9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2">
                  <a:txBody>
                    <a:bodyPr/>
                    <a:lstStyle/>
                    <a:p>
                      <a:pPr algn="ctr" fontAlgn="ctr"/>
                      <a:r>
                        <a:rPr lang="pl-PL" sz="900" u="none" strike="noStrike">
                          <a:effectLst/>
                          <a:latin typeface="Times New Roman" panose="02020603050405020304" pitchFamily="18" charset="0"/>
                          <a:cs typeface="Times New Roman" panose="02020603050405020304" pitchFamily="18" charset="0"/>
                        </a:rPr>
                        <a:t>normalność rozkładu</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2">
                  <a:txBody>
                    <a:bodyPr/>
                    <a:lstStyle/>
                    <a:p>
                      <a:pPr algn="ctr" fontAlgn="ctr"/>
                      <a:r>
                        <a:rPr lang="pl-PL" sz="900" u="none" strike="noStrike">
                          <a:effectLst/>
                          <a:latin typeface="Times New Roman" panose="02020603050405020304" pitchFamily="18" charset="0"/>
                          <a:cs typeface="Times New Roman" panose="02020603050405020304" pitchFamily="18" charset="0"/>
                        </a:rPr>
                        <a:t>jednorodność wariancji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gridSpan="3">
                  <a:txBody>
                    <a:bodyPr/>
                    <a:lstStyle/>
                    <a:p>
                      <a:pPr algn="ctr" fontAlgn="ctr"/>
                      <a:r>
                        <a:rPr lang="pl-PL" sz="900" u="none" strike="noStrike">
                          <a:effectLst/>
                          <a:latin typeface="Times New Roman" panose="02020603050405020304" pitchFamily="18" charset="0"/>
                          <a:cs typeface="Times New Roman" panose="02020603050405020304" pitchFamily="18" charset="0"/>
                        </a:rPr>
                        <a:t>analiza wariancji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gridSpan="3">
                  <a:txBody>
                    <a:bodyPr/>
                    <a:lstStyle/>
                    <a:p>
                      <a:pPr algn="ctr" fontAlgn="ctr"/>
                      <a:r>
                        <a:rPr lang="pl-PL" sz="900" u="none" strike="noStrike">
                          <a:effectLst/>
                          <a:latin typeface="Times New Roman" panose="02020603050405020304" pitchFamily="18" charset="0"/>
                          <a:cs typeface="Times New Roman" panose="02020603050405020304" pitchFamily="18" charset="0"/>
                        </a:rPr>
                        <a:t>test K-W</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grid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testy Post - hoc dla analizy wariancji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testy wielokrotnych porównań dla K-W</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313671">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średnia</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dolny 95% CI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dirty="0">
                          <a:effectLst/>
                          <a:latin typeface="Times New Roman" panose="02020603050405020304" pitchFamily="18" charset="0"/>
                          <a:cs typeface="Times New Roman" panose="02020603050405020304" pitchFamily="18" charset="0"/>
                        </a:rPr>
                        <a:t>górny 95%CI</a:t>
                      </a:r>
                      <a:endParaRPr lang="pl-PL" sz="9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median</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SD</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pomocnicze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błąd mediany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95% dolny CI dla mediany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95% górny CI dla mediany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F</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p</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F</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P</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różnice istotne średnich</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K-W</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p</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różnice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dzieci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dzieci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r>
              <a:tr h="78418">
                <a:tc>
                  <a:txBody>
                    <a:bodyPr/>
                    <a:lstStyle/>
                    <a:p>
                      <a:pPr algn="ctr" fontAlgn="ctr"/>
                      <a:r>
                        <a:rPr lang="pl-PL" sz="900" u="none" strike="noStrike" dirty="0">
                          <a:effectLst/>
                          <a:latin typeface="Times New Roman" panose="02020603050405020304" pitchFamily="18" charset="0"/>
                          <a:cs typeface="Times New Roman" panose="02020603050405020304" pitchFamily="18" charset="0"/>
                        </a:rPr>
                        <a:t>dzieci</a:t>
                      </a:r>
                      <a:endParaRPr lang="pl-PL" sz="9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180,849</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161,4663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200,231</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430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105,5000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204,4859</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20,74</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12,36</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93,14</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117,86</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nie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107</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0</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229,6</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0</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tak</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605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0</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tak</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dzieci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0,000011</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dzieci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r>
              <a:tr h="78418">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638,981</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526,9125</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751,050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599,0000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406,5847</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7,28</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69,98</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529,02</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668,98</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nie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0,000011</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0,038253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0,000028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młodzież</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0,073563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0,005743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r>
              <a:tr h="78418">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882,675</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845,6233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919,726</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846</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830,0000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549,0587</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29,09</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23,65</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806,35</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853,65</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nie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0,038253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0,100028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dorośli</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0,073563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0,285875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78418">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1062,236</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915,7083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1208,764</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72</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945,0000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623,5532</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8,49</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92,08</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852,92</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1037,08</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nie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0,000008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0,000028</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0,100028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0,005743</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0,285875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207109">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ogół</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667,277</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637,1979</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697,356</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1401</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535,0000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573,9260</a:t>
                      </a:r>
                      <a:endParaRPr lang="pl-PL" sz="9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37,43</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19,21</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515,79</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554,21</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nie</a:t>
                      </a:r>
                      <a:endParaRPr lang="pl-PL" sz="9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vMerge="1">
                  <a:txBody>
                    <a:bodyPr/>
                    <a:lstStyle/>
                    <a:p>
                      <a:endParaRPr lang="pl-PL"/>
                    </a:p>
                  </a:txBody>
                  <a:tcPr/>
                </a:tc>
                <a:tc grid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starcy od dorosłych się nie różnią</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900" u="none" strike="noStrike" dirty="0" err="1" smtClean="0">
                          <a:effectLst/>
                          <a:latin typeface="Times New Roman" panose="02020603050405020304" pitchFamily="18" charset="0"/>
                          <a:cs typeface="Times New Roman" panose="02020603050405020304" pitchFamily="18" charset="0"/>
                        </a:rPr>
                        <a:t>dziieci</a:t>
                      </a:r>
                      <a:r>
                        <a:rPr lang="pl-PL" sz="900" u="none" strike="noStrike" dirty="0" smtClean="0">
                          <a:effectLst/>
                          <a:latin typeface="Times New Roman" panose="02020603050405020304" pitchFamily="18" charset="0"/>
                          <a:cs typeface="Times New Roman" panose="02020603050405020304" pitchFamily="18" charset="0"/>
                        </a:rPr>
                        <a:t> </a:t>
                      </a:r>
                      <a:r>
                        <a:rPr lang="pl-PL" sz="900" u="none" strike="noStrike" dirty="0">
                          <a:effectLst/>
                          <a:latin typeface="Times New Roman" panose="02020603050405020304" pitchFamily="18" charset="0"/>
                          <a:cs typeface="Times New Roman" panose="02020603050405020304" pitchFamily="18" charset="0"/>
                        </a:rPr>
                        <a:t>różni się od pozostałych i </a:t>
                      </a:r>
                      <a:r>
                        <a:rPr lang="pl-PL" sz="900" u="none" strike="noStrike" dirty="0" smtClean="0">
                          <a:effectLst/>
                          <a:latin typeface="Times New Roman" panose="02020603050405020304" pitchFamily="18" charset="0"/>
                          <a:cs typeface="Times New Roman" panose="02020603050405020304" pitchFamily="18" charset="0"/>
                        </a:rPr>
                        <a:t>młodzież </a:t>
                      </a:r>
                      <a:r>
                        <a:rPr lang="pl-PL" sz="900" u="none" strike="noStrike" dirty="0">
                          <a:effectLst/>
                          <a:latin typeface="Times New Roman" panose="02020603050405020304" pitchFamily="18" charset="0"/>
                          <a:cs typeface="Times New Roman" panose="02020603050405020304" pitchFamily="18" charset="0"/>
                        </a:rPr>
                        <a:t>od </a:t>
                      </a:r>
                      <a:r>
                        <a:rPr lang="pl-PL" sz="900" u="none" strike="noStrike" dirty="0" smtClean="0">
                          <a:effectLst/>
                          <a:latin typeface="Times New Roman" panose="02020603050405020304" pitchFamily="18" charset="0"/>
                          <a:cs typeface="Times New Roman" panose="02020603050405020304" pitchFamily="18" charset="0"/>
                        </a:rPr>
                        <a:t>starców</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bl>
          </a:graphicData>
        </a:graphic>
      </p:graphicFrame>
      <p:graphicFrame>
        <p:nvGraphicFramePr>
          <p:cNvPr id="8" name="Tabela 7"/>
          <p:cNvGraphicFramePr>
            <a:graphicFrameLocks noGrp="1"/>
          </p:cNvGraphicFramePr>
          <p:nvPr>
            <p:extLst>
              <p:ext uri="{D42A27DB-BD31-4B8C-83A1-F6EECF244321}">
                <p14:modId xmlns:p14="http://schemas.microsoft.com/office/powerpoint/2010/main" val="4258937343"/>
              </p:ext>
            </p:extLst>
          </p:nvPr>
        </p:nvGraphicFramePr>
        <p:xfrm>
          <a:off x="114294" y="4998720"/>
          <a:ext cx="11940540" cy="1155032"/>
        </p:xfrm>
        <a:graphic>
          <a:graphicData uri="http://schemas.openxmlformats.org/drawingml/2006/table">
            <a:tbl>
              <a:tblPr>
                <a:tableStyleId>{5C22544A-7EE6-4342-B048-85BDC9FD1C3A}</a:tableStyleId>
              </a:tblPr>
              <a:tblGrid>
                <a:gridCol w="2581930"/>
                <a:gridCol w="876739"/>
                <a:gridCol w="785252"/>
                <a:gridCol w="752216"/>
                <a:gridCol w="935188"/>
                <a:gridCol w="937728"/>
                <a:gridCol w="986013"/>
                <a:gridCol w="986013"/>
                <a:gridCol w="477760"/>
                <a:gridCol w="904692"/>
                <a:gridCol w="904692"/>
                <a:gridCol w="812317"/>
              </a:tblGrid>
              <a:tr h="144379">
                <a:tc rowSpan="2">
                  <a:txBody>
                    <a:bodyPr/>
                    <a:lstStyle/>
                    <a:p>
                      <a:pPr algn="ctr" fontAlgn="ctr"/>
                      <a:r>
                        <a:rPr lang="pl-PL" sz="900" u="none" strike="noStrike" dirty="0">
                          <a:effectLst/>
                        </a:rPr>
                        <a:t>grupa</a:t>
                      </a:r>
                      <a:endParaRPr lang="pl-PL" sz="900" b="0" i="0" u="none" strike="noStrike" dirty="0">
                        <a:solidFill>
                          <a:srgbClr val="000000"/>
                        </a:solidFill>
                        <a:effectLst/>
                        <a:latin typeface="Calibri" panose="020F0502020204030204" pitchFamily="34" charset="0"/>
                      </a:endParaRPr>
                    </a:p>
                  </a:txBody>
                  <a:tcPr marL="0" marR="0" marT="0" marB="0" anchor="ctr">
                    <a:noFill/>
                  </a:tcPr>
                </a:tc>
                <a:tc gridSpan="5">
                  <a:txBody>
                    <a:bodyPr/>
                    <a:lstStyle/>
                    <a:p>
                      <a:pPr algn="ctr" fontAlgn="ctr"/>
                      <a:r>
                        <a:rPr lang="pl-PL" sz="900" u="none" strike="noStrike">
                          <a:effectLst/>
                        </a:rPr>
                        <a:t>ilość szczątków</a:t>
                      </a:r>
                      <a:endParaRPr lang="pl-PL" sz="900" b="0" i="0" u="none" strike="noStrike">
                        <a:solidFill>
                          <a:srgbClr val="000000"/>
                        </a:solidFill>
                        <a:effectLst/>
                        <a:latin typeface="Calibri" panose="020F0502020204030204" pitchFamily="34"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900" u="none" strike="noStrike">
                          <a:effectLst/>
                        </a:rPr>
                        <a:t> </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 </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 </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 </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 </a:t>
                      </a:r>
                      <a:endParaRPr lang="pl-PL" sz="900" b="0" i="0" u="none" strike="noStrike">
                        <a:solidFill>
                          <a:srgbClr val="000000"/>
                        </a:solidFill>
                        <a:effectLst/>
                        <a:latin typeface="Calibri" panose="020F0502020204030204" pitchFamily="34" charset="0"/>
                      </a:endParaRPr>
                    </a:p>
                  </a:txBody>
                  <a:tcPr marL="0" marR="0" marT="0" marB="0" anchor="ctr">
                    <a:noFill/>
                  </a:tcPr>
                </a:tc>
                <a:tc rowSpan="2">
                  <a:txBody>
                    <a:bodyPr/>
                    <a:lstStyle/>
                    <a:p>
                      <a:pPr algn="ctr" fontAlgn="ctr"/>
                      <a:r>
                        <a:rPr lang="pl-PL" sz="900" u="none" strike="noStrike">
                          <a:effectLst/>
                        </a:rPr>
                        <a:t>normalność rozkładu</a:t>
                      </a:r>
                      <a:endParaRPr lang="pl-PL" sz="900" b="0" i="0" u="none" strike="noStrike">
                        <a:solidFill>
                          <a:srgbClr val="000000"/>
                        </a:solidFill>
                        <a:effectLst/>
                        <a:latin typeface="Calibri" panose="020F0502020204030204" pitchFamily="34" charset="0"/>
                      </a:endParaRPr>
                    </a:p>
                  </a:txBody>
                  <a:tcPr marL="0" marR="0" marT="0" marB="0" anchor="ctr">
                    <a:noFill/>
                  </a:tcPr>
                </a:tc>
              </a:tr>
              <a:tr h="577516">
                <a:tc vMerge="1">
                  <a:txBody>
                    <a:bodyPr/>
                    <a:lstStyle/>
                    <a:p>
                      <a:endParaRPr lang="pl-PL"/>
                    </a:p>
                  </a:txBody>
                  <a:tcPr/>
                </a:tc>
                <a:tc>
                  <a:txBody>
                    <a:bodyPr/>
                    <a:lstStyle/>
                    <a:p>
                      <a:pPr algn="ctr" fontAlgn="ctr"/>
                      <a:r>
                        <a:rPr lang="pl-PL" sz="900" u="none" strike="noStrike">
                          <a:effectLst/>
                        </a:rPr>
                        <a:t>średnia</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dolny 95% CI</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górny 95%CI</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N</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median</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SD</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pomocnicze</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błąd mediany</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95% dolny CI dla mediany</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95% górny CI dla mediany</a:t>
                      </a:r>
                      <a:endParaRPr lang="pl-PL" sz="900" b="0" i="0" u="none" strike="noStrike">
                        <a:solidFill>
                          <a:srgbClr val="000000"/>
                        </a:solidFill>
                        <a:effectLst/>
                        <a:latin typeface="Calibri" panose="020F0502020204030204" pitchFamily="34" charset="0"/>
                      </a:endParaRPr>
                    </a:p>
                  </a:txBody>
                  <a:tcPr marL="0" marR="0" marT="0" marB="0" anchor="ctr">
                    <a:noFill/>
                  </a:tcPr>
                </a:tc>
                <a:tc vMerge="1">
                  <a:txBody>
                    <a:bodyPr/>
                    <a:lstStyle/>
                    <a:p>
                      <a:endParaRPr lang="pl-PL"/>
                    </a:p>
                  </a:txBody>
                  <a:tcPr/>
                </a:tc>
              </a:tr>
              <a:tr h="144379">
                <a:tc>
                  <a:txBody>
                    <a:bodyPr/>
                    <a:lstStyle/>
                    <a:p>
                      <a:pPr algn="ctr" fontAlgn="ctr"/>
                      <a:r>
                        <a:rPr lang="pl-PL" sz="900" u="none" strike="noStrike">
                          <a:effectLst/>
                        </a:rPr>
                        <a:t>Kobiety</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897,381</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841,662</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953,099</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271</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855,000</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465,8912</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16,46</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35,46</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819,54</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890,46</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nie</a:t>
                      </a:r>
                      <a:endParaRPr lang="pl-PL" sz="900" b="0" i="0" u="none" strike="noStrike">
                        <a:solidFill>
                          <a:srgbClr val="000000"/>
                        </a:solidFill>
                        <a:effectLst/>
                        <a:latin typeface="Calibri" panose="020F0502020204030204" pitchFamily="34" charset="0"/>
                      </a:endParaRPr>
                    </a:p>
                  </a:txBody>
                  <a:tcPr marL="0" marR="0" marT="0" marB="0" anchor="ctr">
                    <a:noFill/>
                  </a:tcPr>
                </a:tc>
              </a:tr>
              <a:tr h="144379">
                <a:tc>
                  <a:txBody>
                    <a:bodyPr/>
                    <a:lstStyle/>
                    <a:p>
                      <a:pPr algn="ctr" fontAlgn="ctr"/>
                      <a:r>
                        <a:rPr lang="pl-PL" sz="900" u="none" strike="noStrike">
                          <a:effectLst/>
                        </a:rPr>
                        <a:t>Mężczyźni</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1129,549</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1059,737</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1199,362</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250</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1129,000</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560,4538</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15,81</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44,41</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1084,59</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1173,41</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nie</a:t>
                      </a:r>
                      <a:endParaRPr lang="pl-PL" sz="900" b="0" i="0" u="none" strike="noStrike">
                        <a:solidFill>
                          <a:srgbClr val="000000"/>
                        </a:solidFill>
                        <a:effectLst/>
                        <a:latin typeface="Calibri" panose="020F0502020204030204" pitchFamily="34" charset="0"/>
                      </a:endParaRPr>
                    </a:p>
                  </a:txBody>
                  <a:tcPr marL="0" marR="0" marT="0" marB="0" anchor="ctr">
                    <a:noFill/>
                  </a:tcPr>
                </a:tc>
              </a:tr>
              <a:tr h="144379">
                <a:tc>
                  <a:txBody>
                    <a:bodyPr/>
                    <a:lstStyle/>
                    <a:p>
                      <a:pPr algn="ctr" fontAlgn="ctr"/>
                      <a:r>
                        <a:rPr lang="pl-PL" sz="900" u="none" strike="noStrike">
                          <a:effectLst/>
                        </a:rPr>
                        <a:t>ogół</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1008,786</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963,521</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1054,051</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521</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965,000</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525,9188</a:t>
                      </a:r>
                      <a:endParaRPr lang="pl-PL" sz="900" b="0" i="0" u="none" strike="noStrike">
                        <a:solidFill>
                          <a:srgbClr val="000000"/>
                        </a:solidFill>
                        <a:effectLst/>
                        <a:latin typeface="Arial" panose="020B0604020202020204" pitchFamily="34" charset="0"/>
                      </a:endParaRPr>
                    </a:p>
                  </a:txBody>
                  <a:tcPr marL="0" marR="0" marT="0" marB="0" anchor="ctr">
                    <a:noFill/>
                  </a:tcPr>
                </a:tc>
                <a:tc>
                  <a:txBody>
                    <a:bodyPr/>
                    <a:lstStyle/>
                    <a:p>
                      <a:pPr algn="ctr" fontAlgn="ctr"/>
                      <a:r>
                        <a:rPr lang="pl-PL" sz="900" u="none" strike="noStrike">
                          <a:effectLst/>
                        </a:rPr>
                        <a:t>22,83</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28,87</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936,13</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a:effectLst/>
                        </a:rPr>
                        <a:t>993,87</a:t>
                      </a:r>
                      <a:endParaRPr lang="pl-PL" sz="9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900" u="none" strike="noStrike" dirty="0">
                          <a:effectLst/>
                        </a:rPr>
                        <a:t>nie</a:t>
                      </a:r>
                      <a:endParaRPr lang="pl-PL" sz="900" b="0" i="0" u="none" strike="noStrike" dirty="0">
                        <a:solidFill>
                          <a:srgbClr val="000000"/>
                        </a:solidFill>
                        <a:effectLst/>
                        <a:latin typeface="Calibri" panose="020F0502020204030204" pitchFamily="34" charset="0"/>
                      </a:endParaRPr>
                    </a:p>
                  </a:txBody>
                  <a:tcPr marL="0" marR="0" marT="0" marB="0" anchor="ctr">
                    <a:noFill/>
                  </a:tcPr>
                </a:tc>
              </a:tr>
            </a:tbl>
          </a:graphicData>
        </a:graphic>
      </p:graphicFrame>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3284"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223461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790182" y="1011840"/>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1" y="1765005"/>
            <a:ext cx="12162431" cy="1323439"/>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Kwestia wielkości popielnicy. Ta miała spore znaczenie przy wyznaczaniu wieku, jednak w kwestii płci jej znaczenie było minimalne. Tu oczywiście można przyjąć iż dzieci miały małą popielnice bo pozostawiały mało szczątków ale mediana pokazuje że zdarzały się duże naczynia dziecięce stąd sama ilość szczątków nie mogła być tego przyczyną. Tu warto będzie przyjrzeć się temu jak pochówki układają się obok siebie, gdyż nie wykluczone są związki rodzinne nakazujące chować dzieci w większych popielnicach niemniej mniejszych niż popielnice dorosłych.</a:t>
            </a:r>
            <a:endParaRPr lang="pl-PL" sz="1600" dirty="0">
              <a:latin typeface="Times New Roman" panose="02020603050405020304" pitchFamily="18" charset="0"/>
              <a:cs typeface="Times New Roman" panose="02020603050405020304" pitchFamily="18" charset="0"/>
            </a:endParaRPr>
          </a:p>
        </p:txBody>
      </p:sp>
      <p:graphicFrame>
        <p:nvGraphicFramePr>
          <p:cNvPr id="6" name="Obiekt 5"/>
          <p:cNvGraphicFramePr>
            <a:graphicFrameLocks noChangeAspect="1"/>
          </p:cNvGraphicFramePr>
          <p:nvPr>
            <p:extLst>
              <p:ext uri="{D42A27DB-BD31-4B8C-83A1-F6EECF244321}">
                <p14:modId xmlns:p14="http://schemas.microsoft.com/office/powerpoint/2010/main" val="3738213071"/>
              </p:ext>
            </p:extLst>
          </p:nvPr>
        </p:nvGraphicFramePr>
        <p:xfrm>
          <a:off x="7682575" y="2817030"/>
          <a:ext cx="4479855" cy="3356996"/>
        </p:xfrm>
        <a:graphic>
          <a:graphicData uri="http://schemas.openxmlformats.org/presentationml/2006/ole">
            <mc:AlternateContent xmlns:mc="http://schemas.openxmlformats.org/markup-compatibility/2006">
              <mc:Choice xmlns:v="urn:schemas-microsoft-com:vml" Requires="v">
                <p:oleObj spid="_x0000_s3249" name="Graph" r:id="rId3" imgW="3686040" imgH="2762280" progId="STATISTICA.Graph">
                  <p:embed/>
                </p:oleObj>
              </mc:Choice>
              <mc:Fallback>
                <p:oleObj name="Graph" r:id="rId3" imgW="3686040" imgH="2762280" progId="STATISTICA.Graph">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2575" y="2817030"/>
                        <a:ext cx="4479855" cy="3356996"/>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10" name="Tabela 9"/>
          <p:cNvGraphicFramePr>
            <a:graphicFrameLocks noGrp="1"/>
          </p:cNvGraphicFramePr>
          <p:nvPr>
            <p:extLst>
              <p:ext uri="{D42A27DB-BD31-4B8C-83A1-F6EECF244321}">
                <p14:modId xmlns:p14="http://schemas.microsoft.com/office/powerpoint/2010/main" val="957927186"/>
              </p:ext>
            </p:extLst>
          </p:nvPr>
        </p:nvGraphicFramePr>
        <p:xfrm>
          <a:off x="161916" y="3088444"/>
          <a:ext cx="7250800" cy="1967618"/>
        </p:xfrm>
        <a:graphic>
          <a:graphicData uri="http://schemas.openxmlformats.org/drawingml/2006/table">
            <a:tbl>
              <a:tblPr>
                <a:tableStyleId>{5C22544A-7EE6-4342-B048-85BDC9FD1C3A}</a:tableStyleId>
              </a:tblPr>
              <a:tblGrid>
                <a:gridCol w="725080"/>
                <a:gridCol w="725080"/>
                <a:gridCol w="725080"/>
                <a:gridCol w="725080"/>
                <a:gridCol w="725080"/>
                <a:gridCol w="725080"/>
                <a:gridCol w="725080"/>
                <a:gridCol w="725080"/>
                <a:gridCol w="725080"/>
                <a:gridCol w="725080"/>
              </a:tblGrid>
              <a:tr h="218624">
                <a:tc gridSpan="5">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testy Post - hoc dla analizy wariancji</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1200" u="none" strike="noStrike">
                          <a:effectLst/>
                          <a:latin typeface="Times New Roman" panose="02020603050405020304" pitchFamily="18" charset="0"/>
                          <a:cs typeface="Times New Roman" panose="02020603050405020304" pitchFamily="18" charset="0"/>
                        </a:rPr>
                        <a:t>testy wielokrotnych porównań dla K-W</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874498">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 </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dzieci</a:t>
                      </a:r>
                      <a:endParaRPr lang="pl-PL" sz="12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starcy</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dzieci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starcy</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r>
              <a:tr h="218624">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dzieci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0,000053</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0,000008</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0,000008</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dzieci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0,000007</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0,000000</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0,000000</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r>
              <a:tr h="218624">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0,000053</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0,547920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0,148238</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młodzież</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0,000007</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0,438246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0,128387</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218624">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0,000008</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0,547920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0,823782</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dorośli</a:t>
                      </a:r>
                      <a:endParaRPr lang="pl-PL" sz="12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0,000000</a:t>
                      </a:r>
                      <a:endParaRPr lang="pl-PL" sz="12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0,438246</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 </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a:effectLst/>
                          <a:latin typeface="Times New Roman" panose="02020603050405020304" pitchFamily="18" charset="0"/>
                          <a:cs typeface="Times New Roman" panose="02020603050405020304" pitchFamily="18" charset="0"/>
                        </a:rPr>
                        <a:t>1,000000</a:t>
                      </a:r>
                      <a:endParaRPr lang="pl-PL"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218624">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starcy</a:t>
                      </a:r>
                      <a:endParaRPr lang="pl-PL" sz="12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0,000008</a:t>
                      </a:r>
                      <a:endParaRPr lang="pl-PL" sz="12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0,148238</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0,823782</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 </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starcy</a:t>
                      </a:r>
                      <a:endParaRPr lang="pl-PL" sz="1200" b="0" i="0" u="none" strike="noStrike" dirty="0">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0,000000</a:t>
                      </a:r>
                      <a:endParaRPr lang="pl-PL" sz="12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0,128387</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1,000000</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200" u="none" strike="noStrike" dirty="0">
                          <a:effectLst/>
                          <a:latin typeface="Times New Roman" panose="02020603050405020304" pitchFamily="18" charset="0"/>
                          <a:cs typeface="Times New Roman" panose="02020603050405020304" pitchFamily="18" charset="0"/>
                        </a:rPr>
                        <a:t> </a:t>
                      </a:r>
                      <a:endParaRPr lang="pl-PL"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bl>
          </a:graphicData>
        </a:graphic>
      </p:graphicFrame>
      <p:graphicFrame>
        <p:nvGraphicFramePr>
          <p:cNvPr id="12" name="Tabela 11"/>
          <p:cNvGraphicFramePr>
            <a:graphicFrameLocks noGrp="1"/>
          </p:cNvGraphicFramePr>
          <p:nvPr>
            <p:extLst>
              <p:ext uri="{D42A27DB-BD31-4B8C-83A1-F6EECF244321}">
                <p14:modId xmlns:p14="http://schemas.microsoft.com/office/powerpoint/2010/main" val="433137956"/>
              </p:ext>
            </p:extLst>
          </p:nvPr>
        </p:nvGraphicFramePr>
        <p:xfrm>
          <a:off x="161916" y="5087362"/>
          <a:ext cx="7472262" cy="1210640"/>
        </p:xfrm>
        <a:graphic>
          <a:graphicData uri="http://schemas.openxmlformats.org/drawingml/2006/table">
            <a:tbl>
              <a:tblPr>
                <a:tableStyleId>{5C22544A-7EE6-4342-B048-85BDC9FD1C3A}</a:tableStyleId>
              </a:tblPr>
              <a:tblGrid>
                <a:gridCol w="1733687"/>
                <a:gridCol w="588703"/>
                <a:gridCol w="527273"/>
                <a:gridCol w="505091"/>
                <a:gridCol w="627950"/>
                <a:gridCol w="629656"/>
                <a:gridCol w="662078"/>
                <a:gridCol w="662078"/>
                <a:gridCol w="320800"/>
                <a:gridCol w="607473"/>
                <a:gridCol w="607473"/>
              </a:tblGrid>
              <a:tr h="151330">
                <a:tc rowSpan="2">
                  <a:txBody>
                    <a:bodyPr/>
                    <a:lstStyle/>
                    <a:p>
                      <a:pPr algn="ctr" fontAlgn="ctr"/>
                      <a:r>
                        <a:rPr lang="pl-PL" sz="900" u="none" strike="noStrike">
                          <a:effectLst/>
                          <a:latin typeface="Times New Roman" panose="02020603050405020304" pitchFamily="18" charset="0"/>
                          <a:cs typeface="Times New Roman" panose="02020603050405020304" pitchFamily="18" charset="0"/>
                        </a:rPr>
                        <a:t>grupa</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5">
                  <a:txBody>
                    <a:bodyPr/>
                    <a:lstStyle/>
                    <a:p>
                      <a:pPr algn="ctr" fontAlgn="ctr"/>
                      <a:r>
                        <a:rPr lang="pl-PL" sz="900" u="none" strike="noStrike">
                          <a:effectLst/>
                          <a:latin typeface="Times New Roman" panose="02020603050405020304" pitchFamily="18" charset="0"/>
                          <a:cs typeface="Times New Roman" panose="02020603050405020304" pitchFamily="18" charset="0"/>
                        </a:rPr>
                        <a:t>średnia naczynia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 </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605320">
                <a:tc vMerge="1">
                  <a:txBody>
                    <a:bodyPr/>
                    <a:lstStyle/>
                    <a:p>
                      <a:endParaRPr lang="pl-PL"/>
                    </a:p>
                  </a:txBody>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średnia</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dolny 95% CI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górny 95%CI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N</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median</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SD</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pomocnicze</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błąd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95% dolny CI dla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95% górny CI dla mediany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51330">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Kobiety</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20,30036</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19,78875</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20,81197</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181</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20,20000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3,488170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13,45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0,32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19,88</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20,52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51330">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Mężczyźni</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21,07837</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20,57108</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21,58565</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189</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21,25000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3,535331</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13,75</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0,32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20,93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21,57</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51330">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ogół</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20,69777</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20,33700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21,05855</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370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20,75000</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800" u="none" strike="noStrike">
                          <a:effectLst/>
                          <a:latin typeface="Times New Roman" panose="02020603050405020304" pitchFamily="18" charset="0"/>
                          <a:cs typeface="Times New Roman" panose="02020603050405020304" pitchFamily="18" charset="0"/>
                        </a:rPr>
                        <a:t>3,529133</a:t>
                      </a:r>
                      <a:endParaRPr lang="pl-PL" sz="8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19,24</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0,23</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a:effectLst/>
                          <a:latin typeface="Times New Roman" panose="02020603050405020304" pitchFamily="18" charset="0"/>
                          <a:cs typeface="Times New Roman" panose="02020603050405020304" pitchFamily="18" charset="0"/>
                        </a:rPr>
                        <a:t>20,52</a:t>
                      </a:r>
                      <a:endParaRPr lang="pl-PL" sz="9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900" u="none" strike="noStrike" dirty="0">
                          <a:effectLst/>
                          <a:latin typeface="Times New Roman" panose="02020603050405020304" pitchFamily="18" charset="0"/>
                          <a:cs typeface="Times New Roman" panose="02020603050405020304" pitchFamily="18" charset="0"/>
                        </a:rPr>
                        <a:t>20,98</a:t>
                      </a:r>
                      <a:endParaRPr lang="pl-PL"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bl>
          </a:graphicData>
        </a:graphic>
      </p:graphicFrame>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3250"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50765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712720" y="1052245"/>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106325" y="1901489"/>
            <a:ext cx="12063049" cy="923330"/>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Kwestia wielkości pokryw. Tu można by mówić o sporym związku między wielkością popielnicy a wielkością pokrywy gdzie duże naczynie przykryte będzie niewielkim naczyniem. Jednak mediana pokazuje, że te wyniki są zestandaryzowane i nie przekładają się na wiek czy płeć. Niemniej w przypadku osób dorosłych te przedziały są nieco większe </a:t>
            </a:r>
            <a:endParaRPr lang="pl-PL" dirty="0">
              <a:latin typeface="Times New Roman" panose="02020603050405020304" pitchFamily="18" charset="0"/>
              <a:cs typeface="Times New Roman" panose="02020603050405020304" pitchFamily="18" charset="0"/>
            </a:endParaRPr>
          </a:p>
        </p:txBody>
      </p:sp>
      <p:graphicFrame>
        <p:nvGraphicFramePr>
          <p:cNvPr id="6" name="Obiekt 5"/>
          <p:cNvGraphicFramePr>
            <a:graphicFrameLocks noChangeAspect="1"/>
          </p:cNvGraphicFramePr>
          <p:nvPr>
            <p:extLst>
              <p:ext uri="{D42A27DB-BD31-4B8C-83A1-F6EECF244321}">
                <p14:modId xmlns:p14="http://schemas.microsoft.com/office/powerpoint/2010/main" val="134360577"/>
              </p:ext>
            </p:extLst>
          </p:nvPr>
        </p:nvGraphicFramePr>
        <p:xfrm>
          <a:off x="7744049" y="2858455"/>
          <a:ext cx="4425325" cy="3457285"/>
        </p:xfrm>
        <a:graphic>
          <a:graphicData uri="http://schemas.openxmlformats.org/presentationml/2006/ole">
            <mc:AlternateContent xmlns:mc="http://schemas.openxmlformats.org/markup-compatibility/2006">
              <mc:Choice xmlns:v="urn:schemas-microsoft-com:vml" Requires="v">
                <p:oleObj spid="_x0000_s4260" name="Graph" r:id="rId3" imgW="3657600" imgH="2743200" progId="STATISTICA.Graph">
                  <p:embed/>
                </p:oleObj>
              </mc:Choice>
              <mc:Fallback>
                <p:oleObj name="Graph" r:id="rId3" imgW="3657600" imgH="2743200" progId="STATISTICA.Grap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4049" y="2858455"/>
                        <a:ext cx="4425325" cy="3457285"/>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8" name="Tabela 7"/>
          <p:cNvGraphicFramePr>
            <a:graphicFrameLocks noGrp="1"/>
          </p:cNvGraphicFramePr>
          <p:nvPr>
            <p:extLst>
              <p:ext uri="{D42A27DB-BD31-4B8C-83A1-F6EECF244321}">
                <p14:modId xmlns:p14="http://schemas.microsoft.com/office/powerpoint/2010/main" val="4161623914"/>
              </p:ext>
            </p:extLst>
          </p:nvPr>
        </p:nvGraphicFramePr>
        <p:xfrm>
          <a:off x="363277" y="2872597"/>
          <a:ext cx="7123820" cy="1714500"/>
        </p:xfrm>
        <a:graphic>
          <a:graphicData uri="http://schemas.openxmlformats.org/drawingml/2006/table">
            <a:tbl>
              <a:tblPr>
                <a:tableStyleId>{5C22544A-7EE6-4342-B048-85BDC9FD1C3A}</a:tableStyleId>
              </a:tblPr>
              <a:tblGrid>
                <a:gridCol w="712382"/>
                <a:gridCol w="712382"/>
                <a:gridCol w="712382"/>
                <a:gridCol w="712382"/>
                <a:gridCol w="712382"/>
                <a:gridCol w="712382"/>
                <a:gridCol w="712382"/>
                <a:gridCol w="712382"/>
                <a:gridCol w="712382"/>
                <a:gridCol w="712382"/>
              </a:tblGrid>
              <a:tr h="190500">
                <a:tc gridSpan="5">
                  <a:txBody>
                    <a:bodyPr/>
                    <a:lstStyle/>
                    <a:p>
                      <a:pPr algn="ctr" fontAlgn="ctr"/>
                      <a:r>
                        <a:rPr lang="pl-PL" sz="1100" u="none" strike="noStrike">
                          <a:effectLst/>
                          <a:latin typeface="Times New Roman" panose="02020603050405020304" pitchFamily="18" charset="0"/>
                          <a:cs typeface="Times New Roman" panose="02020603050405020304" pitchFamily="18" charset="0"/>
                        </a:rPr>
                        <a:t>testy Post - hoc dla analizy wariancji</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gridSpan="5">
                  <a:txBody>
                    <a:bodyPr/>
                    <a:lstStyle/>
                    <a:p>
                      <a:pPr algn="ctr" fontAlgn="ctr"/>
                      <a:r>
                        <a:rPr lang="pl-PL" sz="1100" u="none" strike="noStrike">
                          <a:effectLst/>
                          <a:latin typeface="Times New Roman" panose="02020603050405020304" pitchFamily="18" charset="0"/>
                          <a:cs typeface="Times New Roman" panose="02020603050405020304" pitchFamily="18" charset="0"/>
                        </a:rPr>
                        <a:t>testy wielokrotnych porównań dla K-W</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762000">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dzieci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starcy</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100" u="none" strike="noStrike">
                          <a:effectLst/>
                          <a:latin typeface="Times New Roman" panose="02020603050405020304" pitchFamily="18" charset="0"/>
                          <a:cs typeface="Times New Roman" panose="02020603050405020304" pitchFamily="18" charset="0"/>
                        </a:rPr>
                        <a:t> </a:t>
                      </a:r>
                      <a:endParaRPr lang="pl-PL" sz="11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dzieci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starcy</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r>
              <a:tr h="19050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dzieci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0,955518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0,048607</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0,344372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dzieci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1,000000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0,000390</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0,002570</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r>
              <a:tr h="19050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0,955518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0,965915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0,660829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młodzież</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1,000000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1,000000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0,580246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9050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0,048607</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0,965915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0,905689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dorośli</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0,000390</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1,000000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0,416581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90500">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starcy</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0,344372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0,660829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0,905689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starcy</a:t>
                      </a:r>
                      <a:endParaRPr lang="pl-PL" sz="1000" b="0" i="0" u="none" strike="noStrike">
                        <a:solidFill>
                          <a:srgbClr val="C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0,002570</a:t>
                      </a:r>
                      <a:endParaRPr lang="pl-PL" sz="1000" b="0" i="0" u="none" strike="noStrike">
                        <a:solidFill>
                          <a:srgbClr val="FF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0,580246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0,416581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 </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bl>
          </a:graphicData>
        </a:graphic>
      </p:graphicFrame>
      <p:graphicFrame>
        <p:nvGraphicFramePr>
          <p:cNvPr id="10" name="Tabela 9"/>
          <p:cNvGraphicFramePr>
            <a:graphicFrameLocks noGrp="1"/>
          </p:cNvGraphicFramePr>
          <p:nvPr>
            <p:extLst>
              <p:ext uri="{D42A27DB-BD31-4B8C-83A1-F6EECF244321}">
                <p14:modId xmlns:p14="http://schemas.microsoft.com/office/powerpoint/2010/main" val="2523523394"/>
              </p:ext>
            </p:extLst>
          </p:nvPr>
        </p:nvGraphicFramePr>
        <p:xfrm>
          <a:off x="1" y="4601239"/>
          <a:ext cx="7744047" cy="1219200"/>
        </p:xfrm>
        <a:graphic>
          <a:graphicData uri="http://schemas.openxmlformats.org/drawingml/2006/table">
            <a:tbl>
              <a:tblPr>
                <a:tableStyleId>{5C22544A-7EE6-4342-B048-85BDC9FD1C3A}</a:tableStyleId>
              </a:tblPr>
              <a:tblGrid>
                <a:gridCol w="1721275"/>
                <a:gridCol w="584489"/>
                <a:gridCol w="523499"/>
                <a:gridCol w="501474"/>
                <a:gridCol w="623454"/>
                <a:gridCol w="625148"/>
                <a:gridCol w="657338"/>
                <a:gridCol w="657338"/>
                <a:gridCol w="318504"/>
                <a:gridCol w="603124"/>
                <a:gridCol w="603124"/>
                <a:gridCol w="325280"/>
              </a:tblGrid>
              <a:tr h="144379">
                <a:tc rowSpan="2">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grupa</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gridSpan="5">
                  <a:txBody>
                    <a:bodyPr/>
                    <a:lstStyle/>
                    <a:p>
                      <a:pPr algn="ctr" fontAlgn="ctr"/>
                      <a:r>
                        <a:rPr lang="pl-PL" sz="1000" u="none" strike="noStrike">
                          <a:effectLst/>
                          <a:latin typeface="Times New Roman" panose="02020603050405020304" pitchFamily="18" charset="0"/>
                          <a:cs typeface="Times New Roman" panose="02020603050405020304" pitchFamily="18" charset="0"/>
                        </a:rPr>
                        <a:t>średnia pokrywy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 </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rowSpan="2">
                  <a:txBody>
                    <a:bodyPr/>
                    <a:lstStyle/>
                    <a:p>
                      <a:pPr algn="ctr" fontAlgn="ctr"/>
                      <a:r>
                        <a:rPr lang="pl-PL" sz="1000" u="none" strike="noStrike">
                          <a:effectLst/>
                          <a:latin typeface="Times New Roman" panose="02020603050405020304" pitchFamily="18" charset="0"/>
                          <a:cs typeface="Times New Roman" panose="02020603050405020304" pitchFamily="18" charset="0"/>
                        </a:rPr>
                        <a:t>normalność rozkładu</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577516">
                <a:tc vMerge="1">
                  <a:txBody>
                    <a:bodyPr/>
                    <a:lstStyle/>
                    <a:p>
                      <a:endParaRPr lang="pl-PL"/>
                    </a:p>
                  </a:txBody>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średnia</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dolny 95% 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górny 95%CI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median</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SD</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pomocnicze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błąd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95% dolny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95% górny CI dla mediany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vMerge="1">
                  <a:txBody>
                    <a:bodyPr/>
                    <a:lstStyle/>
                    <a:p>
                      <a:endParaRPr lang="pl-PL"/>
                    </a:p>
                  </a:txBody>
                  <a:tcPr/>
                </a:tc>
              </a:tr>
              <a:tr h="144379">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Kobiety</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13,93052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13,04401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14,81704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70</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13,83167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3,717946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8,37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0,56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13,27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14,39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44379">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nężczyźni</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14,49586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13,55287</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15,43885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15,19833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3,835943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8,12</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0,59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14,61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15,79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nie</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r h="144379">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ogół</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14,20488</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13,56515</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14,84461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14,33333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3,772309</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11,66</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0,41</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13,93</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a:effectLst/>
                          <a:latin typeface="Times New Roman" panose="02020603050405020304" pitchFamily="18" charset="0"/>
                          <a:cs typeface="Times New Roman" panose="02020603050405020304" pitchFamily="18" charset="0"/>
                        </a:rPr>
                        <a:t>14,74</a:t>
                      </a:r>
                      <a:endParaRPr lang="pl-PL" sz="1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c>
                  <a:txBody>
                    <a:bodyPr/>
                    <a:lstStyle/>
                    <a:p>
                      <a:pPr algn="ctr" fontAlgn="ctr"/>
                      <a:r>
                        <a:rPr lang="pl-PL" sz="1000" u="none" strike="noStrike" dirty="0">
                          <a:effectLst/>
                          <a:latin typeface="Times New Roman" panose="02020603050405020304" pitchFamily="18" charset="0"/>
                          <a:cs typeface="Times New Roman" panose="02020603050405020304" pitchFamily="18" charset="0"/>
                        </a:rPr>
                        <a:t>nie</a:t>
                      </a:r>
                      <a:endParaRPr lang="pl-PL" sz="1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noFill/>
                  </a:tcPr>
                </a:tc>
              </a:tr>
            </a:tbl>
          </a:graphicData>
        </a:graphic>
      </p:graphicFrame>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4261"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525112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682234" y="979648"/>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4088642089"/>
              </p:ext>
            </p:extLst>
          </p:nvPr>
        </p:nvGraphicFramePr>
        <p:xfrm>
          <a:off x="6537158" y="1869075"/>
          <a:ext cx="5536194" cy="4022732"/>
        </p:xfrm>
        <a:graphic>
          <a:graphicData uri="http://schemas.openxmlformats.org/drawingml/2006/table">
            <a:tbl>
              <a:tblPr>
                <a:tableStyleId>{5C22544A-7EE6-4342-B048-85BDC9FD1C3A}</a:tableStyleId>
              </a:tblPr>
              <a:tblGrid>
                <a:gridCol w="2214478"/>
                <a:gridCol w="748341"/>
                <a:gridCol w="633799"/>
                <a:gridCol w="1450864"/>
                <a:gridCol w="488712"/>
              </a:tblGrid>
              <a:tr h="143669">
                <a:tc gridSpan="2">
                  <a:txBody>
                    <a:bodyPr/>
                    <a:lstStyle/>
                    <a:p>
                      <a:pPr algn="ctr" fontAlgn="ctr"/>
                      <a:r>
                        <a:rPr lang="pl-PL" sz="800" u="none" strike="noStrike" dirty="0">
                          <a:effectLst/>
                        </a:rPr>
                        <a:t>czy jest zależność</a:t>
                      </a:r>
                      <a:endParaRPr lang="pl-PL" sz="800" b="0" i="0" u="none" strike="noStrike" dirty="0">
                        <a:solidFill>
                          <a:srgbClr val="000000"/>
                        </a:solidFill>
                        <a:effectLst/>
                        <a:latin typeface="Calibri" panose="020F0502020204030204" pitchFamily="34" charset="0"/>
                      </a:endParaRPr>
                    </a:p>
                  </a:txBody>
                  <a:tcPr marL="0" marR="0" marT="0" marB="0" anchor="ctr">
                    <a:noFill/>
                  </a:tcPr>
                </a:tc>
                <a:tc hMerge="1">
                  <a:txBody>
                    <a:bodyPr/>
                    <a:lstStyle/>
                    <a:p>
                      <a:endParaRPr lang="pl-PL"/>
                    </a:p>
                  </a:txBody>
                  <a:tcPr/>
                </a:tc>
                <a:tc gridSpan="3">
                  <a:txBody>
                    <a:bodyPr/>
                    <a:lstStyle/>
                    <a:p>
                      <a:pPr algn="ctr" fontAlgn="ctr"/>
                      <a:r>
                        <a:rPr lang="pl-PL" sz="800" u="none" strike="noStrike">
                          <a:effectLst/>
                        </a:rPr>
                        <a:t>jeśli tak</a:t>
                      </a:r>
                      <a:endParaRPr lang="pl-PL" sz="800" b="0" i="0" u="none" strike="noStrike">
                        <a:solidFill>
                          <a:srgbClr val="000000"/>
                        </a:solidFill>
                        <a:effectLst/>
                        <a:latin typeface="Calibri" panose="020F0502020204030204" pitchFamily="34" charset="0"/>
                      </a:endParaRPr>
                    </a:p>
                  </a:txBody>
                  <a:tcPr marL="0" marR="0" marT="0" marB="0" anchor="ctr">
                    <a:noFill/>
                  </a:tcPr>
                </a:tc>
                <a:tc hMerge="1">
                  <a:txBody>
                    <a:bodyPr/>
                    <a:lstStyle/>
                    <a:p>
                      <a:endParaRPr lang="pl-PL"/>
                    </a:p>
                  </a:txBody>
                  <a:tcPr/>
                </a:tc>
                <a:tc hMerge="1">
                  <a:txBody>
                    <a:bodyPr/>
                    <a:lstStyle/>
                    <a:p>
                      <a:endParaRPr lang="pl-PL"/>
                    </a:p>
                  </a:txBody>
                  <a:tcPr/>
                </a:tc>
              </a:tr>
              <a:tr h="143669">
                <a:tc>
                  <a:txBody>
                    <a:bodyPr/>
                    <a:lstStyle/>
                    <a:p>
                      <a:pPr algn="ctr" fontAlgn="ctr"/>
                      <a:r>
                        <a:rPr lang="pl-PL" sz="800" u="none" strike="noStrike">
                          <a:effectLst/>
                        </a:rPr>
                        <a:t>cecha</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chi^2</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p</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V</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nazwa cmetarzyska</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71,12</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0,00003</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0,19</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typ pochówku 1,2 3-inne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szczątki</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sposób lok. popielnicy 4 - inne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ranga bogactwa</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typ naczynia 1 (1,3,4,5,6,8)</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76,12</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0,22</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pierwszy el wylewu</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drugi element wylewu</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połączenia wylewów</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wysokość szyjki</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20,1</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0,003</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0,14</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element szyjki</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zawierające 6 7 9 1 2</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kod istotnych elementów</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ilość elementów brzuśca</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22,4</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0,007</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0,14</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zdobienie 1 -go naczynia</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14,8</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0,002</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0,11</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Pokrywa: 1- jest, 2- niema</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Liczba pokryw</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typ pokrywy 1</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obecność zdobienia pokrywy</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Obecność przystawek: 1- jest, 2- niema</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Liczba przystawek</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obecność zdobienia przystawek</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Obecność metalu- 1- jest, 2- niema</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tak</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8,34</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0,04</a:t>
                      </a:r>
                      <a:endParaRPr lang="pl-PL" sz="800" b="1" i="0" u="none" strike="noStrike">
                        <a:solidFill>
                          <a:srgbClr val="C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0,07</a:t>
                      </a:r>
                      <a:endParaRPr lang="pl-PL" sz="800" b="1" i="0" u="none" strike="noStrike">
                        <a:solidFill>
                          <a:srgbClr val="C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surowiec 1- brąz 2- inne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obecność pozostałych przedmiot ów</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r>
              <a:tr h="143669">
                <a:tc>
                  <a:txBody>
                    <a:bodyPr/>
                    <a:lstStyle/>
                    <a:p>
                      <a:pPr algn="ctr" fontAlgn="ctr"/>
                      <a:r>
                        <a:rPr lang="pl-PL" sz="800" u="none" strike="noStrike">
                          <a:effectLst/>
                        </a:rPr>
                        <a:t>typ przedmiotu z Brązu</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nie</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a:effectLst/>
                        </a:rPr>
                        <a:t> </a:t>
                      </a:r>
                      <a:endParaRPr lang="pl-PL" sz="800" b="0" i="0" u="none" strike="noStrike">
                        <a:solidFill>
                          <a:srgbClr val="000000"/>
                        </a:solidFill>
                        <a:effectLst/>
                        <a:latin typeface="Calibri" panose="020F0502020204030204" pitchFamily="34" charset="0"/>
                      </a:endParaRPr>
                    </a:p>
                  </a:txBody>
                  <a:tcPr marL="0" marR="0" marT="0" marB="0" anchor="ctr">
                    <a:noFill/>
                  </a:tcPr>
                </a:tc>
                <a:tc>
                  <a:txBody>
                    <a:bodyPr/>
                    <a:lstStyle/>
                    <a:p>
                      <a:pPr algn="ctr" fontAlgn="ctr"/>
                      <a:r>
                        <a:rPr lang="pl-PL" sz="800" u="none" strike="noStrike" dirty="0">
                          <a:effectLst/>
                        </a:rPr>
                        <a:t> </a:t>
                      </a:r>
                      <a:endParaRPr lang="pl-PL" sz="800" b="0" i="0" u="none" strike="noStrike" dirty="0">
                        <a:solidFill>
                          <a:srgbClr val="000000"/>
                        </a:solidFill>
                        <a:effectLst/>
                        <a:latin typeface="Calibri" panose="020F0502020204030204" pitchFamily="34" charset="0"/>
                      </a:endParaRPr>
                    </a:p>
                  </a:txBody>
                  <a:tcPr marL="0" marR="0" marT="0" marB="0" anchor="ctr">
                    <a:noFill/>
                  </a:tcPr>
                </a:tc>
              </a:tr>
            </a:tbl>
          </a:graphicData>
        </a:graphic>
      </p:graphicFrame>
      <p:sp>
        <p:nvSpPr>
          <p:cNvPr id="6" name="pole tekstowe 5"/>
          <p:cNvSpPr txBox="1"/>
          <p:nvPr/>
        </p:nvSpPr>
        <p:spPr>
          <a:xfrm>
            <a:off x="224589" y="1699798"/>
            <a:ext cx="6023811" cy="338554"/>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Test chi^2 jako wskazanie cech które mają znaczenie:</a:t>
            </a:r>
          </a:p>
        </p:txBody>
      </p:sp>
      <p:sp>
        <p:nvSpPr>
          <p:cNvPr id="7" name="Prostokąt 6"/>
          <p:cNvSpPr/>
          <p:nvPr/>
        </p:nvSpPr>
        <p:spPr>
          <a:xfrm>
            <a:off x="224586" y="1956838"/>
            <a:ext cx="6513095" cy="830997"/>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Cmentarzysko (co jest wynikiem analiz antropologa które nigdy nie dają danych na temat wszystkich grobów stąd z jednych możemy mieć więcej wyników z innych mniej</a:t>
            </a:r>
            <a:r>
              <a:rPr lang="pl-PL" sz="1600" dirty="0" smtClean="0">
                <a:latin typeface="Times New Roman" panose="02020603050405020304" pitchFamily="18" charset="0"/>
                <a:cs typeface="Times New Roman" panose="02020603050405020304" pitchFamily="18" charset="0"/>
              </a:rPr>
              <a:t>)</a:t>
            </a:r>
            <a:endParaRPr lang="pl-PL" sz="1600" dirty="0">
              <a:latin typeface="Times New Roman" panose="02020603050405020304" pitchFamily="18" charset="0"/>
              <a:cs typeface="Times New Roman" panose="02020603050405020304" pitchFamily="18" charset="0"/>
            </a:endParaRPr>
          </a:p>
        </p:txBody>
      </p:sp>
      <p:sp>
        <p:nvSpPr>
          <p:cNvPr id="8" name="Prostokąt 7"/>
          <p:cNvSpPr/>
          <p:nvPr/>
        </p:nvSpPr>
        <p:spPr>
          <a:xfrm>
            <a:off x="224586" y="2682397"/>
            <a:ext cx="6312568" cy="1815882"/>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Typ naczynia tu wyraźny związek </a:t>
            </a:r>
            <a:r>
              <a:rPr lang="pl-PL" sz="1600" smtClean="0">
                <a:latin typeface="Times New Roman" panose="02020603050405020304" pitchFamily="18" charset="0"/>
                <a:cs typeface="Times New Roman" panose="02020603050405020304" pitchFamily="18" charset="0"/>
              </a:rPr>
              <a:t>czerpaków i dzbanów </a:t>
            </a:r>
            <a:r>
              <a:rPr lang="pl-PL" sz="1600" dirty="0">
                <a:latin typeface="Times New Roman" panose="02020603050405020304" pitchFamily="18" charset="0"/>
                <a:cs typeface="Times New Roman" panose="02020603050405020304" pitchFamily="18" charset="0"/>
              </a:rPr>
              <a:t>z dziećmi. Związek waz nadsańskich, garnków jajowatych i </a:t>
            </a:r>
            <a:r>
              <a:rPr lang="pl-PL" sz="1600" dirty="0" err="1">
                <a:latin typeface="Times New Roman" panose="02020603050405020304" pitchFamily="18" charset="0"/>
                <a:cs typeface="Times New Roman" panose="02020603050405020304" pitchFamily="18" charset="0"/>
              </a:rPr>
              <a:t>tulipanowatych</a:t>
            </a:r>
            <a:r>
              <a:rPr lang="pl-PL" sz="1600" dirty="0">
                <a:latin typeface="Times New Roman" panose="02020603050405020304" pitchFamily="18" charset="0"/>
                <a:cs typeface="Times New Roman" panose="02020603050405020304" pitchFamily="18" charset="0"/>
              </a:rPr>
              <a:t> z dorosłymi jest zauważalny ale nie stanowi specjalnie mocnego </a:t>
            </a:r>
            <a:r>
              <a:rPr lang="pl-PL" sz="1600" dirty="0" smtClean="0">
                <a:latin typeface="Times New Roman" panose="02020603050405020304" pitchFamily="18" charset="0"/>
                <a:cs typeface="Times New Roman" panose="02020603050405020304" pitchFamily="18" charset="0"/>
              </a:rPr>
              <a:t>wyznacznika Wysokość </a:t>
            </a:r>
            <a:r>
              <a:rPr lang="pl-PL" sz="1600" dirty="0">
                <a:latin typeface="Times New Roman" panose="02020603050405020304" pitchFamily="18" charset="0"/>
                <a:cs typeface="Times New Roman" panose="02020603050405020304" pitchFamily="18" charset="0"/>
              </a:rPr>
              <a:t>szyjki ma wyraźny związek z wiekiem krótka to zdecydowanie częściej pochówki dzieci tu jednak trzeba jeszcze wsiąść poprawkę na typy naczyń gdyż zwykle czerpaki oraz dzbany mają tą szyjkę</a:t>
            </a:r>
            <a:r>
              <a:rPr lang="pl-PL" sz="1600" dirty="0" smtClean="0">
                <a:latin typeface="Times New Roman" panose="02020603050405020304" pitchFamily="18" charset="0"/>
                <a:cs typeface="Times New Roman" panose="02020603050405020304" pitchFamily="18" charset="0"/>
              </a:rPr>
              <a:t>.</a:t>
            </a:r>
            <a:endParaRPr lang="pl-PL" sz="1600" dirty="0">
              <a:latin typeface="Times New Roman" panose="02020603050405020304" pitchFamily="18" charset="0"/>
              <a:cs typeface="Times New Roman" panose="02020603050405020304" pitchFamily="18" charset="0"/>
            </a:endParaRPr>
          </a:p>
        </p:txBody>
      </p:sp>
      <p:sp>
        <p:nvSpPr>
          <p:cNvPr id="9" name="Prostokąt 8"/>
          <p:cNvSpPr/>
          <p:nvPr/>
        </p:nvSpPr>
        <p:spPr>
          <a:xfrm>
            <a:off x="152399" y="4406313"/>
            <a:ext cx="6384755" cy="830997"/>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Pewien wpływ miał stopień skomplikowania naczynia im większą ilością cech można było opisać brzusiec naczynia tym większe prawdopodobieństwo, iż był to pochówek osoby </a:t>
            </a:r>
            <a:r>
              <a:rPr lang="pl-PL" sz="1600" dirty="0" smtClean="0">
                <a:latin typeface="Times New Roman" panose="02020603050405020304" pitchFamily="18" charset="0"/>
                <a:cs typeface="Times New Roman" panose="02020603050405020304" pitchFamily="18" charset="0"/>
              </a:rPr>
              <a:t>dorosłej</a:t>
            </a:r>
            <a:endParaRPr lang="pl-PL" sz="1600" dirty="0">
              <a:latin typeface="Times New Roman" panose="02020603050405020304" pitchFamily="18" charset="0"/>
              <a:cs typeface="Times New Roman" panose="02020603050405020304" pitchFamily="18" charset="0"/>
            </a:endParaRPr>
          </a:p>
        </p:txBody>
      </p:sp>
      <p:sp>
        <p:nvSpPr>
          <p:cNvPr id="10" name="Prostokąt 9"/>
          <p:cNvSpPr/>
          <p:nvPr/>
        </p:nvSpPr>
        <p:spPr>
          <a:xfrm>
            <a:off x="152395" y="5160150"/>
            <a:ext cx="6095999" cy="830997"/>
          </a:xfrm>
          <a:prstGeom prst="rect">
            <a:avLst/>
          </a:prstGeom>
        </p:spPr>
        <p:txBody>
          <a:bodyPr wrap="square">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Obecność lub brak obecności zdobienia także była by tu wyznacznikiem gdzie częściej zdobiono naczynie osoby dorosłej</a:t>
            </a:r>
          </a:p>
          <a:p>
            <a:pPr marL="285750" indent="-285750">
              <a:buFont typeface="Arial" panose="020B0604020202020204" pitchFamily="34" charset="0"/>
              <a:buChar char="•"/>
            </a:pPr>
            <a:endParaRPr lang="pl-PL" sz="1600" dirty="0">
              <a:latin typeface="Times New Roman" panose="02020603050405020304" pitchFamily="18" charset="0"/>
              <a:cs typeface="Times New Roman" panose="02020603050405020304" pitchFamily="18" charset="0"/>
            </a:endParaRPr>
          </a:p>
        </p:txBody>
      </p:sp>
      <p:sp>
        <p:nvSpPr>
          <p:cNvPr id="11" name="Prostokąt 10"/>
          <p:cNvSpPr/>
          <p:nvPr/>
        </p:nvSpPr>
        <p:spPr>
          <a:xfrm>
            <a:off x="152395" y="5698759"/>
            <a:ext cx="6096000" cy="584775"/>
          </a:xfrm>
          <a:prstGeom prst="rect">
            <a:avLst/>
          </a:prstGeom>
        </p:spPr>
        <p:txBody>
          <a:bodyPr>
            <a:spAutoFit/>
          </a:bodyPr>
          <a:lstStyle/>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No i obecność metalu również silniej była skorelowana z osobami dorosłymi</a:t>
            </a:r>
          </a:p>
        </p:txBody>
      </p:sp>
      <p:sp>
        <p:nvSpPr>
          <p:cNvPr id="12" name="Prostokąt 11"/>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4308"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42715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5" name="Obiekt 4"/>
          <p:cNvGraphicFramePr>
            <a:graphicFrameLocks noChangeAspect="1"/>
          </p:cNvGraphicFramePr>
          <p:nvPr>
            <p:extLst>
              <p:ext uri="{D42A27DB-BD31-4B8C-83A1-F6EECF244321}">
                <p14:modId xmlns:p14="http://schemas.microsoft.com/office/powerpoint/2010/main" val="114842790"/>
              </p:ext>
            </p:extLst>
          </p:nvPr>
        </p:nvGraphicFramePr>
        <p:xfrm>
          <a:off x="338389" y="1966662"/>
          <a:ext cx="4550657" cy="3407443"/>
        </p:xfrm>
        <a:graphic>
          <a:graphicData uri="http://schemas.openxmlformats.org/presentationml/2006/ole">
            <mc:AlternateContent xmlns:mc="http://schemas.openxmlformats.org/markup-compatibility/2006">
              <mc:Choice xmlns:v="urn:schemas-microsoft-com:vml" Requires="v">
                <p:oleObj spid="_x0000_s6417" name="Graph" r:id="rId3" imgW="3905280" imgH="2924280" progId="STATISTICA.Graph">
                  <p:embed/>
                </p:oleObj>
              </mc:Choice>
              <mc:Fallback>
                <p:oleObj name="Graph" r:id="rId3" imgW="3905280" imgH="2924280" progId="STATISTICA.Graph">
                  <p:embed/>
                  <p:pic>
                    <p:nvPicPr>
                      <p:cNvPr id="0" name="Object 3"/>
                      <p:cNvPicPr>
                        <a:picLocks noChangeAspect="1" noChangeArrowheads="1"/>
                      </p:cNvPicPr>
                      <p:nvPr/>
                    </p:nvPicPr>
                    <p:blipFill>
                      <a:blip r:embed="rId4"/>
                      <a:srcRect/>
                      <a:stretch>
                        <a:fillRect/>
                      </a:stretch>
                    </p:blipFill>
                    <p:spPr bwMode="auto">
                      <a:xfrm>
                        <a:off x="338389" y="1966662"/>
                        <a:ext cx="4550657" cy="3407443"/>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6" name="pole tekstowe 5"/>
          <p:cNvSpPr txBox="1"/>
          <p:nvPr/>
        </p:nvSpPr>
        <p:spPr>
          <a:xfrm>
            <a:off x="2773533" y="1062023"/>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graphicFrame>
        <p:nvGraphicFramePr>
          <p:cNvPr id="7" name="Obiekt 6"/>
          <p:cNvGraphicFramePr>
            <a:graphicFrameLocks noChangeAspect="1"/>
          </p:cNvGraphicFramePr>
          <p:nvPr>
            <p:extLst>
              <p:ext uri="{D42A27DB-BD31-4B8C-83A1-F6EECF244321}">
                <p14:modId xmlns:p14="http://schemas.microsoft.com/office/powerpoint/2010/main" val="563191229"/>
              </p:ext>
            </p:extLst>
          </p:nvPr>
        </p:nvGraphicFramePr>
        <p:xfrm>
          <a:off x="7700211" y="1966663"/>
          <a:ext cx="4347410" cy="3406864"/>
        </p:xfrm>
        <a:graphic>
          <a:graphicData uri="http://schemas.openxmlformats.org/presentationml/2006/ole">
            <mc:AlternateContent xmlns:mc="http://schemas.openxmlformats.org/markup-compatibility/2006">
              <mc:Choice xmlns:v="urn:schemas-microsoft-com:vml" Requires="v">
                <p:oleObj spid="_x0000_s6418" name="Graph" r:id="rId5" imgW="3962520" imgH="3105000" progId="STATISTICA.Graph">
                  <p:embed/>
                </p:oleObj>
              </mc:Choice>
              <mc:Fallback>
                <p:oleObj name="Graph" r:id="rId5" imgW="3962520" imgH="3105000" progId="STATISTICA.Graph">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00211" y="1966663"/>
                        <a:ext cx="4347410" cy="3406864"/>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8" name="pole tekstowe 7"/>
          <p:cNvSpPr txBox="1"/>
          <p:nvPr/>
        </p:nvSpPr>
        <p:spPr>
          <a:xfrm>
            <a:off x="4979175" y="1854367"/>
            <a:ext cx="2721036" cy="923330"/>
          </a:xfrm>
          <a:prstGeom prst="rect">
            <a:avLst/>
          </a:prstGeom>
          <a:noFill/>
        </p:spPr>
        <p:txBody>
          <a:bodyPr wrap="square" rtlCol="0">
            <a:spAutoFit/>
          </a:bodyPr>
          <a:lstStyle/>
          <a:p>
            <a:r>
              <a:rPr lang="pl-PL" dirty="0" smtClean="0">
                <a:latin typeface="Times New Roman" panose="02020603050405020304" pitchFamily="18" charset="0"/>
                <a:cs typeface="Times New Roman" panose="02020603050405020304" pitchFamily="18" charset="0"/>
              </a:rPr>
              <a:t>Prezentacja modeli dla zdobienia popielnic oraz przedmiotów z brązu</a:t>
            </a:r>
            <a:endParaRPr lang="pl-PL" dirty="0">
              <a:latin typeface="Times New Roman" panose="02020603050405020304" pitchFamily="18" charset="0"/>
              <a:cs typeface="Times New Roman" panose="02020603050405020304" pitchFamily="18" charset="0"/>
            </a:endParaRPr>
          </a:p>
        </p:txBody>
      </p:sp>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0" name="Obiekt 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6419" name="Graph" r:id="rId7" imgW="5943600" imgH="4457880" progId="STATISTICA.Graph">
                  <p:embed/>
                </p:oleObj>
              </mc:Choice>
              <mc:Fallback>
                <p:oleObj name="Graph" r:id="rId7" imgW="5943600" imgH="4457880" progId="STATISTICA.Graph">
                  <p:embed/>
                  <p:pic>
                    <p:nvPicPr>
                      <p:cNvPr id="0" name=""/>
                      <p:cNvPicPr/>
                      <p:nvPr/>
                    </p:nvPicPr>
                    <p:blipFill>
                      <a:blip r:embed="rId8"/>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392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682240" y="988653"/>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graphicFrame>
        <p:nvGraphicFramePr>
          <p:cNvPr id="5" name="Obiekt 4"/>
          <p:cNvGraphicFramePr>
            <a:graphicFrameLocks noChangeAspect="1"/>
          </p:cNvGraphicFramePr>
          <p:nvPr>
            <p:extLst>
              <p:ext uri="{D42A27DB-BD31-4B8C-83A1-F6EECF244321}">
                <p14:modId xmlns:p14="http://schemas.microsoft.com/office/powerpoint/2010/main" val="2640276642"/>
              </p:ext>
            </p:extLst>
          </p:nvPr>
        </p:nvGraphicFramePr>
        <p:xfrm>
          <a:off x="817972" y="3305974"/>
          <a:ext cx="3105150" cy="3209925"/>
        </p:xfrm>
        <a:graphic>
          <a:graphicData uri="http://schemas.openxmlformats.org/presentationml/2006/ole">
            <mc:AlternateContent xmlns:mc="http://schemas.openxmlformats.org/markup-compatibility/2006">
              <mc:Choice xmlns:v="urn:schemas-microsoft-com:vml" Requires="v">
                <p:oleObj spid="_x0000_s12582" name="Graph" r:id="rId3" imgW="3177720" imgH="3177720" progId="STATISTICA.Graph">
                  <p:embed/>
                </p:oleObj>
              </mc:Choice>
              <mc:Fallback>
                <p:oleObj name="Graph" r:id="rId3" imgW="3177720" imgH="3177720" progId="STATISTICA.Graph">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972" y="3305974"/>
                        <a:ext cx="3105150" cy="3209925"/>
                      </a:xfrm>
                      <a:prstGeom prst="rect">
                        <a:avLst/>
                      </a:prstGeom>
                      <a:solidFill>
                        <a:srgbClr val="FFFFFF"/>
                      </a:solidFill>
                      <a:ln w="9525">
                        <a:solidFill>
                          <a:srgbClr val="000000"/>
                        </a:solidFill>
                        <a:miter lim="800000"/>
                        <a:headEnd/>
                        <a:tailEnd/>
                      </a:ln>
                    </p:spPr>
                  </p:pic>
                </p:oleObj>
              </mc:Fallback>
            </mc:AlternateContent>
          </a:graphicData>
        </a:graphic>
      </p:graphicFrame>
      <p:graphicFrame>
        <p:nvGraphicFramePr>
          <p:cNvPr id="6" name="Obiekt 5"/>
          <p:cNvGraphicFramePr>
            <a:graphicFrameLocks noChangeAspect="1"/>
          </p:cNvGraphicFramePr>
          <p:nvPr>
            <p:extLst>
              <p:ext uri="{D42A27DB-BD31-4B8C-83A1-F6EECF244321}">
                <p14:modId xmlns:p14="http://schemas.microsoft.com/office/powerpoint/2010/main" val="260528253"/>
              </p:ext>
            </p:extLst>
          </p:nvPr>
        </p:nvGraphicFramePr>
        <p:xfrm>
          <a:off x="4676775" y="3305974"/>
          <a:ext cx="3143250" cy="3238500"/>
        </p:xfrm>
        <a:graphic>
          <a:graphicData uri="http://schemas.openxmlformats.org/presentationml/2006/ole">
            <mc:AlternateContent xmlns:mc="http://schemas.openxmlformats.org/markup-compatibility/2006">
              <mc:Choice xmlns:v="urn:schemas-microsoft-com:vml" Requires="v">
                <p:oleObj spid="_x0000_s12583" name="Graph" r:id="rId5" imgW="3207960" imgH="3207960" progId="STATISTICA.Graph">
                  <p:embed/>
                </p:oleObj>
              </mc:Choice>
              <mc:Fallback>
                <p:oleObj name="Graph" r:id="rId5" imgW="3207960" imgH="3207960" progId="STATISTICA.Graph">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6775" y="3305974"/>
                        <a:ext cx="3143250" cy="3238500"/>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8" name="pole tekstowe 7"/>
          <p:cNvSpPr txBox="1"/>
          <p:nvPr/>
        </p:nvSpPr>
        <p:spPr>
          <a:xfrm>
            <a:off x="1" y="1715441"/>
            <a:ext cx="12192000" cy="1200329"/>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 kwestii modelu dla płci nasze wyniki nie są specjalnie odkrywcze. Póki co mamy trzy dane które dają nam najlepsze wyniki: wiek zmarłego (tu niestety wciąż jest potrzebny antropolog), waga kości i wielkość popielnicy (niestety dotyczy tylko wąskiego przedziału). Znając te trzy wyniki otrzymujemy już bardzo wysokie prawdopodobieństwo co do płci zmarłego pochowanego w popielnicy. Jeżeli do tego dodamy, czy w pochówku było dziecko czy nie to prawdopodobieństwo jest już niemal 100%.</a:t>
            </a:r>
            <a:endParaRPr lang="pl-PL"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pole tekstowe 1">
                <a:extLst>
                  <a:ext uri="{FF2B5EF4-FFF2-40B4-BE49-F238E27FC236}">
                    <a16:creationId xmlns:xdr="http://schemas.openxmlformats.org/drawingml/2006/spreadsheetDrawing" xmlns="" xmlns:a16="http://schemas.microsoft.com/office/drawing/2014/main" xmlns:lc="http://schemas.openxmlformats.org/drawingml/2006/lockedCanvas" id="{00000000-0008-0000-0000-000002000000}"/>
                  </a:ext>
                </a:extLst>
              </p:cNvPr>
              <p:cNvSpPr txBox="1"/>
              <p:nvPr/>
            </p:nvSpPr>
            <p:spPr>
              <a:xfrm>
                <a:off x="817972" y="2924999"/>
                <a:ext cx="8069354" cy="343171"/>
              </a:xfrm>
              <a:prstGeom prst="rect">
                <a:avLst/>
              </a:prstGeom>
              <a:noFill/>
            </p:spPr>
            <p:style>
              <a:lnRef idx="0">
                <a:scrgbClr r="0" g="0" b="0"/>
              </a:lnRef>
              <a:fillRef idx="0">
                <a:scrgbClr r="0" g="0" b="0"/>
              </a:fillRef>
              <a:effectRef idx="0">
                <a:scrgbClr r="0" g="0" b="0"/>
              </a:effectRef>
              <a:fontRef idx="minor">
                <a:schemeClr val="tx1"/>
              </a:fontRef>
            </p:style>
            <p:txBody>
              <a:bodyPr wrap="squar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171450" indent="-171450">
                  <a:buFont typeface="Arial" panose="020B0604020202020204" pitchFamily="34" charset="0"/>
                  <a:buChar char="•"/>
                </a:pPr>
                <a14:m>
                  <m:oMath xmlns:m="http://schemas.openxmlformats.org/officeDocument/2006/math">
                    <m:r>
                      <a:rPr lang="pl-PL" sz="1400" b="0" i="1">
                        <a:latin typeface="Cambria Math" panose="02040503050406030204" pitchFamily="18" charset="0"/>
                      </a:rPr>
                      <m:t>𝑃</m:t>
                    </m:r>
                    <m:d>
                      <m:dPr>
                        <m:ctrlPr>
                          <a:rPr lang="pl-PL" sz="1400" b="0" i="1">
                            <a:latin typeface="Cambria Math" panose="02040503050406030204" pitchFamily="18" charset="0"/>
                          </a:rPr>
                        </m:ctrlPr>
                      </m:dPr>
                      <m:e>
                        <m:r>
                          <a:rPr lang="pl-PL" sz="1400" b="0" i="1">
                            <a:latin typeface="Cambria Math"/>
                          </a:rPr>
                          <m:t>𝑚</m:t>
                        </m:r>
                        <m:r>
                          <a:rPr lang="pl-PL" sz="1400" b="0" i="1">
                            <a:latin typeface="Cambria Math"/>
                          </a:rPr>
                          <m:t>ęż</m:t>
                        </m:r>
                        <m:r>
                          <a:rPr lang="pl-PL" sz="1400" b="0" i="1">
                            <a:latin typeface="Cambria Math"/>
                          </a:rPr>
                          <m:t>𝑐𝑧𝑦𝑧𝑛𝑎</m:t>
                        </m:r>
                      </m:e>
                      <m:e>
                        <m:r>
                          <a:rPr lang="pl-PL" sz="1400" b="0" i="1">
                            <a:latin typeface="Cambria Math" panose="02040503050406030204" pitchFamily="18" charset="0"/>
                          </a:rPr>
                          <m:t>𝑤𝑖𝑒𝑘</m:t>
                        </m:r>
                        <m:r>
                          <a:rPr lang="pl-PL" sz="1400" b="0" i="1">
                            <a:latin typeface="Cambria Math" panose="02040503050406030204" pitchFamily="18" charset="0"/>
                          </a:rPr>
                          <m:t>=</m:t>
                        </m:r>
                        <m:r>
                          <a:rPr lang="pl-PL" sz="1400" b="0" i="1">
                            <a:latin typeface="Cambria Math" panose="02040503050406030204" pitchFamily="18" charset="0"/>
                          </a:rPr>
                          <m:t>𝑥</m:t>
                        </m:r>
                        <m:r>
                          <a:rPr lang="pl-PL" sz="1400" b="0" i="1">
                            <a:latin typeface="Cambria Math" panose="02040503050406030204" pitchFamily="18" charset="0"/>
                          </a:rPr>
                          <m:t>,</m:t>
                        </m:r>
                        <m:r>
                          <a:rPr lang="pl-PL" sz="1400" b="0" i="1">
                            <a:latin typeface="Cambria Math" panose="02040503050406030204" pitchFamily="18" charset="0"/>
                          </a:rPr>
                          <m:t>𝑖𝑙𝑜</m:t>
                        </m:r>
                        <m:r>
                          <a:rPr lang="pl-PL" sz="1400" b="0" i="1">
                            <a:latin typeface="Cambria Math" panose="02040503050406030204" pitchFamily="18" charset="0"/>
                          </a:rPr>
                          <m:t>ść </m:t>
                        </m:r>
                        <m:r>
                          <a:rPr lang="pl-PL" sz="1400" b="0" i="1">
                            <a:latin typeface="Cambria Math" panose="02040503050406030204" pitchFamily="18" charset="0"/>
                          </a:rPr>
                          <m:t>𝑠𝑧𝑐𝑧</m:t>
                        </m:r>
                        <m:r>
                          <a:rPr lang="pl-PL" sz="1400" b="0" i="1">
                            <a:latin typeface="Cambria Math" panose="02040503050406030204" pitchFamily="18" charset="0"/>
                          </a:rPr>
                          <m:t>ą</m:t>
                        </m:r>
                        <m:r>
                          <a:rPr lang="pl-PL" sz="1400" b="0" i="1">
                            <a:latin typeface="Cambria Math" panose="02040503050406030204" pitchFamily="18" charset="0"/>
                          </a:rPr>
                          <m:t>𝑡𝑘</m:t>
                        </m:r>
                        <m:r>
                          <a:rPr lang="pl-PL" sz="1400" b="0" i="1">
                            <a:latin typeface="Cambria Math" panose="02040503050406030204" pitchFamily="18" charset="0"/>
                          </a:rPr>
                          <m:t>ó</m:t>
                        </m:r>
                        <m:r>
                          <a:rPr lang="pl-PL" sz="1400" b="0" i="1">
                            <a:latin typeface="Cambria Math" panose="02040503050406030204" pitchFamily="18" charset="0"/>
                          </a:rPr>
                          <m:t>𝑤</m:t>
                        </m:r>
                        <m:r>
                          <a:rPr lang="pl-PL" sz="1400" b="0" i="1">
                            <a:latin typeface="Cambria Math" panose="02040503050406030204" pitchFamily="18" charset="0"/>
                          </a:rPr>
                          <m:t>=</m:t>
                        </m:r>
                        <m:r>
                          <a:rPr lang="pl-PL" sz="1400" b="0" i="1">
                            <a:latin typeface="Cambria Math" panose="02040503050406030204" pitchFamily="18" charset="0"/>
                          </a:rPr>
                          <m:t>𝑠</m:t>
                        </m:r>
                        <m:r>
                          <a:rPr lang="pl-PL" sz="1400" b="0" i="1">
                            <a:latin typeface="Cambria Math" panose="02040503050406030204" pitchFamily="18" charset="0"/>
                          </a:rPr>
                          <m:t>,</m:t>
                        </m:r>
                        <m:r>
                          <a:rPr lang="pl-PL" sz="1400" b="0" i="1">
                            <a:latin typeface="Cambria Math" panose="02040503050406030204" pitchFamily="18" charset="0"/>
                          </a:rPr>
                          <m:t>𝑐𝑧𝑦</m:t>
                        </m:r>
                        <m:r>
                          <a:rPr lang="pl-PL" sz="1400" b="0" i="1">
                            <a:latin typeface="Cambria Math" panose="02040503050406030204" pitchFamily="18" charset="0"/>
                          </a:rPr>
                          <m:t> </m:t>
                        </m:r>
                        <m:r>
                          <a:rPr lang="pl-PL" sz="1400" b="0" i="1">
                            <a:latin typeface="Cambria Math" panose="02040503050406030204" pitchFamily="18" charset="0"/>
                          </a:rPr>
                          <m:t>𝑠</m:t>
                        </m:r>
                        <m:r>
                          <a:rPr lang="pl-PL" sz="1400" b="0" i="1">
                            <a:latin typeface="Cambria Math" panose="02040503050406030204" pitchFamily="18" charset="0"/>
                          </a:rPr>
                          <m:t>ą </m:t>
                        </m:r>
                        <m:r>
                          <a:rPr lang="pl-PL" sz="1400" b="0" i="1">
                            <a:latin typeface="Cambria Math" panose="02040503050406030204" pitchFamily="18" charset="0"/>
                          </a:rPr>
                          <m:t>𝑑𝑧𝑖𝑒𝑑𝑖</m:t>
                        </m:r>
                        <m:r>
                          <a:rPr lang="pl-PL" sz="1400" b="0" i="1">
                            <a:latin typeface="Cambria Math" panose="02040503050406030204" pitchFamily="18" charset="0"/>
                          </a:rPr>
                          <m:t>=0 </m:t>
                        </m:r>
                        <m:r>
                          <a:rPr lang="pl-PL" sz="1400" b="0" i="1">
                            <a:latin typeface="Cambria Math" panose="02040503050406030204" pitchFamily="18" charset="0"/>
                          </a:rPr>
                          <m:t>𝑙𝑢𝑏</m:t>
                        </m:r>
                        <m:r>
                          <a:rPr lang="pl-PL" sz="1400" b="0" i="1">
                            <a:latin typeface="Cambria Math" panose="02040503050406030204" pitchFamily="18" charset="0"/>
                          </a:rPr>
                          <m:t> 2=</m:t>
                        </m:r>
                        <m:r>
                          <a:rPr lang="pl-PL" sz="1400" b="0" i="1">
                            <a:latin typeface="Cambria Math" panose="02040503050406030204" pitchFamily="18" charset="0"/>
                          </a:rPr>
                          <m:t>𝑧</m:t>
                        </m:r>
                      </m:e>
                    </m:d>
                    <m:r>
                      <a:rPr lang="pl-PL" sz="1400" b="0" i="1">
                        <a:latin typeface="Cambria Math" panose="02040503050406030204" pitchFamily="18" charset="0"/>
                      </a:rPr>
                      <m:t>=</m:t>
                    </m:r>
                    <m:f>
                      <m:fPr>
                        <m:ctrlPr>
                          <a:rPr lang="pl-PL" sz="1400" b="0" i="1">
                            <a:latin typeface="Cambria Math" panose="02040503050406030204" pitchFamily="18" charset="0"/>
                          </a:rPr>
                        </m:ctrlPr>
                      </m:fPr>
                      <m:num>
                        <m:r>
                          <m:rPr>
                            <m:sty m:val="p"/>
                          </m:rPr>
                          <a:rPr lang="pl-PL" sz="1400" b="0" i="0">
                            <a:latin typeface="Cambria Math" panose="02040503050406030204" pitchFamily="18" charset="0"/>
                          </a:rPr>
                          <m:t>exp</m:t>
                        </m:r>
                        <m:r>
                          <a:rPr lang="pl-PL" sz="1400" b="0" i="1">
                            <a:latin typeface="Cambria Math" panose="02040503050406030204" pitchFamily="18" charset="0"/>
                          </a:rPr>
                          <m:t>⁡(</m:t>
                        </m:r>
                        <m:sSub>
                          <m:sSubPr>
                            <m:ctrlPr>
                              <a:rPr lang="pl-PL" sz="1400" b="0" i="1">
                                <a:latin typeface="Cambria Math" panose="02040503050406030204" pitchFamily="18" charset="0"/>
                              </a:rPr>
                            </m:ctrlPr>
                          </m:sSubPr>
                          <m:e>
                            <m:r>
                              <a:rPr lang="pl-PL" sz="1400" b="0" i="1">
                                <a:latin typeface="Cambria Math" panose="02040503050406030204" pitchFamily="18" charset="0"/>
                              </a:rPr>
                              <m:t>𝑎</m:t>
                            </m:r>
                          </m:e>
                          <m:sub>
                            <m:r>
                              <a:rPr lang="pl-PL" sz="1400" b="0" i="1">
                                <a:latin typeface="Cambria Math" panose="02040503050406030204" pitchFamily="18" charset="0"/>
                              </a:rPr>
                              <m:t>0</m:t>
                            </m:r>
                          </m:sub>
                        </m:sSub>
                        <m:r>
                          <a:rPr lang="pl-PL" sz="1400" b="0" i="1">
                            <a:latin typeface="Cambria Math" panose="02040503050406030204" pitchFamily="18" charset="0"/>
                          </a:rPr>
                          <m:t>)</m:t>
                        </m:r>
                        <m:r>
                          <a:rPr lang="pl-PL" sz="1400" b="0" i="1">
                            <a:latin typeface="Cambria Math" panose="02040503050406030204" pitchFamily="18" charset="0"/>
                            <a:ea typeface="Cambria Math" panose="02040503050406030204" pitchFamily="18" charset="0"/>
                          </a:rPr>
                          <m:t>∙</m:t>
                        </m:r>
                        <m:r>
                          <m:rPr>
                            <m:sty m:val="p"/>
                          </m:rPr>
                          <a:rPr lang="pl-PL" sz="1400" b="0" i="0">
                            <a:latin typeface="Cambria Math" panose="02040503050406030204" pitchFamily="18" charset="0"/>
                            <a:ea typeface="Cambria Math" panose="02040503050406030204" pitchFamily="18" charset="0"/>
                          </a:rPr>
                          <m:t>exp</m:t>
                        </m:r>
                        <m:r>
                          <a:rPr lang="pl-PL" sz="1400" b="0" i="1">
                            <a:latin typeface="Cambria Math" panose="02040503050406030204" pitchFamily="18" charset="0"/>
                            <a:ea typeface="Cambria Math" panose="02040503050406030204" pitchFamily="18" charset="0"/>
                          </a:rPr>
                          <m:t>⁡(</m:t>
                        </m:r>
                        <m:sSub>
                          <m:sSubPr>
                            <m:ctrlPr>
                              <a:rPr lang="pl-PL" sz="1400" b="0" i="1">
                                <a:latin typeface="Cambria Math" panose="02040503050406030204" pitchFamily="18" charset="0"/>
                                <a:ea typeface="Cambria Math" panose="02040503050406030204" pitchFamily="18" charset="0"/>
                              </a:rPr>
                            </m:ctrlPr>
                          </m:sSubPr>
                          <m:e>
                            <m:r>
                              <a:rPr lang="pl-PL" sz="1400" b="0" i="1">
                                <a:latin typeface="Cambria Math" panose="02040503050406030204" pitchFamily="18" charset="0"/>
                                <a:ea typeface="Cambria Math" panose="02040503050406030204" pitchFamily="18" charset="0"/>
                              </a:rPr>
                              <m:t>𝑎</m:t>
                            </m:r>
                          </m:e>
                          <m:sub>
                            <m:r>
                              <a:rPr lang="pl-PL" sz="1400" b="0" i="1">
                                <a:latin typeface="Cambria Math" panose="02040503050406030204" pitchFamily="18" charset="0"/>
                                <a:ea typeface="Cambria Math" panose="02040503050406030204" pitchFamily="18" charset="0"/>
                              </a:rPr>
                              <m:t>1</m:t>
                            </m:r>
                          </m:sub>
                        </m:sSub>
                        <m:r>
                          <a:rPr lang="pl-PL" sz="1400" b="0" i="1">
                            <a:latin typeface="Cambria Math" panose="02040503050406030204" pitchFamily="18" charset="0"/>
                            <a:ea typeface="Cambria Math" panose="02040503050406030204" pitchFamily="18" charset="0"/>
                          </a:rPr>
                          <m:t>∙</m:t>
                        </m:r>
                        <m:r>
                          <a:rPr lang="pl-PL" sz="1400" b="0" i="1">
                            <a:latin typeface="Cambria Math" panose="02040503050406030204" pitchFamily="18" charset="0"/>
                            <a:ea typeface="Cambria Math" panose="02040503050406030204" pitchFamily="18" charset="0"/>
                          </a:rPr>
                          <m:t>𝑥</m:t>
                        </m:r>
                        <m:r>
                          <a:rPr lang="pl-PL" sz="1400" b="0" i="1">
                            <a:latin typeface="Cambria Math" panose="02040503050406030204" pitchFamily="18" charset="0"/>
                            <a:ea typeface="Cambria Math" panose="02040503050406030204" pitchFamily="18" charset="0"/>
                          </a:rPr>
                          <m:t>+</m:t>
                        </m:r>
                        <m:sSub>
                          <m:sSubPr>
                            <m:ctrlPr>
                              <a:rPr lang="pl-PL" sz="1400" b="0" i="1">
                                <a:latin typeface="Cambria Math" panose="02040503050406030204" pitchFamily="18" charset="0"/>
                                <a:ea typeface="Cambria Math" panose="02040503050406030204" pitchFamily="18" charset="0"/>
                              </a:rPr>
                            </m:ctrlPr>
                          </m:sSubPr>
                          <m:e>
                            <m:r>
                              <a:rPr lang="pl-PL" sz="1400" b="0" i="1">
                                <a:latin typeface="Cambria Math" panose="02040503050406030204" pitchFamily="18" charset="0"/>
                                <a:ea typeface="Cambria Math" panose="02040503050406030204" pitchFamily="18" charset="0"/>
                              </a:rPr>
                              <m:t>𝑎</m:t>
                            </m:r>
                          </m:e>
                          <m:sub>
                            <m:r>
                              <a:rPr lang="pl-PL" sz="1400" b="0" i="1">
                                <a:latin typeface="Cambria Math" panose="02040503050406030204" pitchFamily="18" charset="0"/>
                                <a:ea typeface="Cambria Math" panose="02040503050406030204" pitchFamily="18" charset="0"/>
                              </a:rPr>
                              <m:t>2</m:t>
                            </m:r>
                          </m:sub>
                        </m:sSub>
                        <m:r>
                          <a:rPr lang="pl-PL" sz="1400" b="0" i="1">
                            <a:latin typeface="Cambria Math" panose="02040503050406030204" pitchFamily="18" charset="0"/>
                            <a:ea typeface="Cambria Math" panose="02040503050406030204" pitchFamily="18" charset="0"/>
                          </a:rPr>
                          <m:t>∙</m:t>
                        </m:r>
                        <m:r>
                          <a:rPr lang="pl-PL" sz="1400" b="0" i="1">
                            <a:latin typeface="Cambria Math" panose="02040503050406030204" pitchFamily="18" charset="0"/>
                            <a:ea typeface="Cambria Math" panose="02040503050406030204" pitchFamily="18" charset="0"/>
                          </a:rPr>
                          <m:t>𝑠</m:t>
                        </m:r>
                        <m:r>
                          <a:rPr lang="pl-PL" sz="1400" b="0" i="1">
                            <a:latin typeface="Cambria Math" panose="02040503050406030204" pitchFamily="18" charset="0"/>
                            <a:ea typeface="Cambria Math" panose="02040503050406030204" pitchFamily="18" charset="0"/>
                          </a:rPr>
                          <m:t>+</m:t>
                        </m:r>
                        <m:sSub>
                          <m:sSubPr>
                            <m:ctrlPr>
                              <a:rPr lang="pl-PL" sz="1400" b="0" i="1">
                                <a:solidFill>
                                  <a:schemeClr val="tx1"/>
                                </a:solidFill>
                                <a:effectLst/>
                                <a:latin typeface="Cambria Math" panose="02040503050406030204" pitchFamily="18" charset="0"/>
                              </a:rPr>
                            </m:ctrlPr>
                          </m:sSubPr>
                          <m:e>
                            <m:r>
                              <a:rPr lang="pl-PL" sz="1400" b="0" i="1">
                                <a:solidFill>
                                  <a:schemeClr val="tx1"/>
                                </a:solidFill>
                                <a:effectLst/>
                                <a:latin typeface="Cambria Math" panose="02040503050406030204" pitchFamily="18" charset="0"/>
                              </a:rPr>
                              <m:t>𝑎</m:t>
                            </m:r>
                          </m:e>
                          <m:sub>
                            <m:r>
                              <a:rPr lang="pl-PL" sz="1400" b="0" i="1">
                                <a:solidFill>
                                  <a:schemeClr val="tx1"/>
                                </a:solidFill>
                                <a:effectLst/>
                                <a:latin typeface="Cambria Math" panose="02040503050406030204" pitchFamily="18" charset="0"/>
                              </a:rPr>
                              <m:t>3</m:t>
                            </m:r>
                          </m:sub>
                        </m:sSub>
                        <m:r>
                          <a:rPr lang="pl-PL" sz="1400" b="0" i="1">
                            <a:solidFill>
                              <a:schemeClr val="tx1"/>
                            </a:solidFill>
                            <a:effectLst/>
                            <a:latin typeface="Cambria Math" panose="02040503050406030204" pitchFamily="18" charset="0"/>
                          </a:rPr>
                          <m:t>∙</m:t>
                        </m:r>
                        <m:r>
                          <a:rPr lang="pl-PL" sz="1400" b="0" i="1">
                            <a:solidFill>
                              <a:schemeClr val="tx1"/>
                            </a:solidFill>
                            <a:effectLst/>
                            <a:latin typeface="Cambria Math" panose="02040503050406030204" pitchFamily="18" charset="0"/>
                          </a:rPr>
                          <m:t>𝑧</m:t>
                        </m:r>
                        <m:r>
                          <a:rPr lang="pl-PL" sz="1400" b="0" i="1">
                            <a:latin typeface="Cambria Math" panose="02040503050406030204" pitchFamily="18" charset="0"/>
                            <a:ea typeface="Cambria Math" panose="02040503050406030204" pitchFamily="18" charset="0"/>
                          </a:rPr>
                          <m:t>)</m:t>
                        </m:r>
                      </m:num>
                      <m:den>
                        <m:r>
                          <a:rPr lang="pl-PL" sz="1400" b="0" i="1">
                            <a:latin typeface="Cambria Math" panose="02040503050406030204" pitchFamily="18" charset="0"/>
                          </a:rPr>
                          <m:t>1+</m:t>
                        </m:r>
                        <m:r>
                          <m:rPr>
                            <m:sty m:val="p"/>
                          </m:rPr>
                          <a:rPr lang="pl-PL" sz="1400" b="0" i="0">
                            <a:solidFill>
                              <a:schemeClr val="tx1"/>
                            </a:solidFill>
                            <a:effectLst/>
                            <a:latin typeface="Cambria Math"/>
                          </a:rPr>
                          <m:t>exp</m:t>
                        </m:r>
                        <m:r>
                          <a:rPr lang="pl-PL" sz="1400" b="0" i="1">
                            <a:solidFill>
                              <a:schemeClr val="tx1"/>
                            </a:solidFill>
                            <a:effectLst/>
                            <a:latin typeface="Cambria Math"/>
                          </a:rPr>
                          <m:t>(</m:t>
                        </m:r>
                        <m:sSub>
                          <m:sSubPr>
                            <m:ctrlPr>
                              <a:rPr lang="pl-PL" sz="1400" b="0" i="1">
                                <a:solidFill>
                                  <a:schemeClr val="tx1"/>
                                </a:solidFill>
                                <a:effectLst/>
                                <a:latin typeface="Cambria Math" panose="02040503050406030204" pitchFamily="18" charset="0"/>
                              </a:rPr>
                            </m:ctrlPr>
                          </m:sSubPr>
                          <m:e>
                            <m:r>
                              <a:rPr lang="pl-PL" sz="1400" b="0" i="1">
                                <a:solidFill>
                                  <a:schemeClr val="tx1"/>
                                </a:solidFill>
                                <a:effectLst/>
                                <a:latin typeface="Cambria Math"/>
                              </a:rPr>
                              <m:t>𝑎</m:t>
                            </m:r>
                          </m:e>
                          <m:sub>
                            <m:r>
                              <a:rPr lang="pl-PL" sz="1400" b="0" i="1">
                                <a:solidFill>
                                  <a:schemeClr val="tx1"/>
                                </a:solidFill>
                                <a:effectLst/>
                                <a:latin typeface="Cambria Math"/>
                              </a:rPr>
                              <m:t>0</m:t>
                            </m:r>
                          </m:sub>
                        </m:sSub>
                        <m:r>
                          <a:rPr lang="pl-PL" sz="1400" b="0" i="1">
                            <a:solidFill>
                              <a:schemeClr val="tx1"/>
                            </a:solidFill>
                            <a:effectLst/>
                            <a:latin typeface="Cambria Math"/>
                          </a:rPr>
                          <m:t>)∙</m:t>
                        </m:r>
                        <m:r>
                          <m:rPr>
                            <m:sty m:val="p"/>
                          </m:rPr>
                          <a:rPr lang="pl-PL" sz="1400" b="0" i="0">
                            <a:solidFill>
                              <a:schemeClr val="tx1"/>
                            </a:solidFill>
                            <a:effectLst/>
                            <a:latin typeface="Cambria Math"/>
                          </a:rPr>
                          <m:t>exp</m:t>
                        </m:r>
                        <m:r>
                          <a:rPr lang="pl-PL" sz="1400" b="0" i="1">
                            <a:solidFill>
                              <a:schemeClr val="tx1"/>
                            </a:solidFill>
                            <a:effectLst/>
                            <a:latin typeface="Cambria Math"/>
                          </a:rPr>
                          <m:t>(</m:t>
                        </m:r>
                        <m:sSub>
                          <m:sSubPr>
                            <m:ctrlPr>
                              <a:rPr lang="pl-PL" sz="1400" b="0" i="1">
                                <a:solidFill>
                                  <a:schemeClr val="tx1"/>
                                </a:solidFill>
                                <a:effectLst/>
                                <a:latin typeface="Cambria Math" panose="02040503050406030204" pitchFamily="18" charset="0"/>
                              </a:rPr>
                            </m:ctrlPr>
                          </m:sSubPr>
                          <m:e>
                            <m:r>
                              <a:rPr lang="pl-PL" sz="1400" b="0" i="1">
                                <a:solidFill>
                                  <a:schemeClr val="tx1"/>
                                </a:solidFill>
                                <a:effectLst/>
                                <a:latin typeface="Cambria Math" panose="02040503050406030204" pitchFamily="18" charset="0"/>
                              </a:rPr>
                              <m:t>𝑎</m:t>
                            </m:r>
                          </m:e>
                          <m:sub>
                            <m:r>
                              <a:rPr lang="pl-PL" sz="1400" b="0" i="1">
                                <a:solidFill>
                                  <a:schemeClr val="tx1"/>
                                </a:solidFill>
                                <a:effectLst/>
                                <a:latin typeface="Cambria Math" panose="02040503050406030204" pitchFamily="18" charset="0"/>
                              </a:rPr>
                              <m:t>1</m:t>
                            </m:r>
                          </m:sub>
                        </m:sSub>
                        <m:r>
                          <a:rPr lang="pl-PL" sz="1400" b="0" i="1">
                            <a:solidFill>
                              <a:schemeClr val="tx1"/>
                            </a:solidFill>
                            <a:effectLst/>
                            <a:latin typeface="Cambria Math" panose="02040503050406030204" pitchFamily="18" charset="0"/>
                          </a:rPr>
                          <m:t>∙</m:t>
                        </m:r>
                        <m:r>
                          <a:rPr lang="pl-PL" sz="1400" b="0" i="1">
                            <a:solidFill>
                              <a:schemeClr val="tx1"/>
                            </a:solidFill>
                            <a:effectLst/>
                            <a:latin typeface="Cambria Math" panose="02040503050406030204" pitchFamily="18" charset="0"/>
                          </a:rPr>
                          <m:t>𝑥</m:t>
                        </m:r>
                        <m:r>
                          <a:rPr lang="pl-PL" sz="1400" b="0" i="1">
                            <a:solidFill>
                              <a:schemeClr val="tx1"/>
                            </a:solidFill>
                            <a:effectLst/>
                            <a:latin typeface="Cambria Math" panose="02040503050406030204" pitchFamily="18" charset="0"/>
                          </a:rPr>
                          <m:t>+</m:t>
                        </m:r>
                        <m:sSub>
                          <m:sSubPr>
                            <m:ctrlPr>
                              <a:rPr lang="pl-PL" sz="1400" b="0" i="1">
                                <a:solidFill>
                                  <a:schemeClr val="tx1"/>
                                </a:solidFill>
                                <a:effectLst/>
                                <a:latin typeface="Cambria Math" panose="02040503050406030204" pitchFamily="18" charset="0"/>
                              </a:rPr>
                            </m:ctrlPr>
                          </m:sSubPr>
                          <m:e>
                            <m:r>
                              <a:rPr lang="pl-PL" sz="1400" b="0" i="1">
                                <a:solidFill>
                                  <a:schemeClr val="tx1"/>
                                </a:solidFill>
                                <a:effectLst/>
                                <a:latin typeface="Cambria Math" panose="02040503050406030204" pitchFamily="18" charset="0"/>
                              </a:rPr>
                              <m:t>𝑎</m:t>
                            </m:r>
                          </m:e>
                          <m:sub>
                            <m:r>
                              <a:rPr lang="pl-PL" sz="1400" b="0" i="1">
                                <a:solidFill>
                                  <a:schemeClr val="tx1"/>
                                </a:solidFill>
                                <a:effectLst/>
                                <a:latin typeface="Cambria Math" panose="02040503050406030204" pitchFamily="18" charset="0"/>
                              </a:rPr>
                              <m:t>2</m:t>
                            </m:r>
                          </m:sub>
                        </m:sSub>
                        <m:r>
                          <a:rPr lang="pl-PL" sz="1400" b="0" i="1">
                            <a:solidFill>
                              <a:schemeClr val="tx1"/>
                            </a:solidFill>
                            <a:effectLst/>
                            <a:latin typeface="Cambria Math" panose="02040503050406030204" pitchFamily="18" charset="0"/>
                          </a:rPr>
                          <m:t>∙</m:t>
                        </m:r>
                        <m:r>
                          <a:rPr lang="pl-PL" sz="1400" b="0" i="1">
                            <a:solidFill>
                              <a:schemeClr val="tx1"/>
                            </a:solidFill>
                            <a:effectLst/>
                            <a:latin typeface="Cambria Math" panose="02040503050406030204" pitchFamily="18" charset="0"/>
                          </a:rPr>
                          <m:t>𝑠</m:t>
                        </m:r>
                        <m:r>
                          <a:rPr lang="pl-PL" sz="1400" b="0" i="1">
                            <a:solidFill>
                              <a:schemeClr val="tx1"/>
                            </a:solidFill>
                            <a:effectLst/>
                            <a:latin typeface="Cambria Math" panose="02040503050406030204" pitchFamily="18" charset="0"/>
                          </a:rPr>
                          <m:t>+</m:t>
                        </m:r>
                        <m:sSub>
                          <m:sSubPr>
                            <m:ctrlPr>
                              <a:rPr lang="pl-PL" sz="1400" b="0" i="1">
                                <a:solidFill>
                                  <a:schemeClr val="tx1"/>
                                </a:solidFill>
                                <a:effectLst/>
                                <a:latin typeface="Cambria Math" panose="02040503050406030204" pitchFamily="18" charset="0"/>
                              </a:rPr>
                            </m:ctrlPr>
                          </m:sSubPr>
                          <m:e>
                            <m:r>
                              <a:rPr lang="pl-PL" sz="1400" b="0" i="1">
                                <a:solidFill>
                                  <a:schemeClr val="tx1"/>
                                </a:solidFill>
                                <a:effectLst/>
                                <a:latin typeface="Cambria Math" panose="02040503050406030204" pitchFamily="18" charset="0"/>
                              </a:rPr>
                              <m:t>𝑎</m:t>
                            </m:r>
                          </m:e>
                          <m:sub>
                            <m:r>
                              <a:rPr lang="pl-PL" sz="1400" b="0" i="1">
                                <a:solidFill>
                                  <a:schemeClr val="tx1"/>
                                </a:solidFill>
                                <a:effectLst/>
                                <a:latin typeface="Cambria Math" panose="02040503050406030204" pitchFamily="18" charset="0"/>
                              </a:rPr>
                              <m:t>3</m:t>
                            </m:r>
                          </m:sub>
                        </m:sSub>
                        <m:r>
                          <a:rPr lang="pl-PL" sz="1400" b="0" i="1">
                            <a:solidFill>
                              <a:schemeClr val="tx1"/>
                            </a:solidFill>
                            <a:effectLst/>
                            <a:latin typeface="Cambria Math" panose="02040503050406030204" pitchFamily="18" charset="0"/>
                          </a:rPr>
                          <m:t>∙</m:t>
                        </m:r>
                        <m:r>
                          <a:rPr lang="pl-PL" sz="1400" b="0" i="1">
                            <a:solidFill>
                              <a:schemeClr val="tx1"/>
                            </a:solidFill>
                            <a:effectLst/>
                            <a:latin typeface="Cambria Math" panose="02040503050406030204" pitchFamily="18" charset="0"/>
                          </a:rPr>
                          <m:t>𝑧</m:t>
                        </m:r>
                        <m:r>
                          <a:rPr lang="pl-PL" sz="1400" b="0" i="1">
                            <a:solidFill>
                              <a:schemeClr val="tx1"/>
                            </a:solidFill>
                            <a:effectLst/>
                            <a:latin typeface="Cambria Math"/>
                          </a:rPr>
                          <m:t>)</m:t>
                        </m:r>
                      </m:den>
                    </m:f>
                  </m:oMath>
                </a14:m>
                <a:endParaRPr lang="pl-PL" sz="1400" dirty="0">
                  <a:latin typeface="Times New Roman" panose="02020603050405020304" pitchFamily="18" charset="0"/>
                  <a:cs typeface="Times New Roman" panose="02020603050405020304" pitchFamily="18" charset="0"/>
                </a:endParaRPr>
              </a:p>
            </p:txBody>
          </p:sp>
        </mc:Choice>
        <mc:Fallback xmlns="">
          <p:sp>
            <p:nvSpPr>
              <p:cNvPr id="11" name="pole tekstowe 1">
                <a:extLst>
                  <a:ext uri="{FF2B5EF4-FFF2-40B4-BE49-F238E27FC236}">
                    <a16:creationId xmlns:xdr="http://schemas.openxmlformats.org/drawingml/2006/spreadsheetDrawing" xmlns:a14="http://schemas.microsoft.com/office/drawing/2010/main" xmlns="" xmlns:a16="http://schemas.microsoft.com/office/drawing/2014/main" xmlns:lc="http://schemas.openxmlformats.org/drawingml/2006/lockedCanvas" id="{00000000-0008-0000-0000-000002000000}"/>
                  </a:ext>
                </a:extLst>
              </p:cNvPr>
              <p:cNvSpPr txBox="1">
                <a:spLocks noRot="1" noChangeAspect="1" noMove="1" noResize="1" noEditPoints="1" noAdjustHandles="1" noChangeArrowheads="1" noChangeShapeType="1" noTextEdit="1"/>
              </p:cNvSpPr>
              <p:nvPr/>
            </p:nvSpPr>
            <p:spPr>
              <a:xfrm>
                <a:off x="817972" y="2924999"/>
                <a:ext cx="8069354" cy="343171"/>
              </a:xfrm>
              <a:prstGeom prst="rect">
                <a:avLst/>
              </a:prstGeom>
              <a:blipFill rotWithShape="0">
                <a:blip r:embed="rId9"/>
                <a:stretch>
                  <a:fillRect l="-1208" t="-3571" r="-831" b="-17857"/>
                </a:stretch>
              </a:blipFill>
            </p:spPr>
            <p:txBody>
              <a:bodyPr/>
              <a:lstStyle/>
              <a:p>
                <a:r>
                  <a:rPr lang="pl-PL">
                    <a:noFill/>
                  </a:rPr>
                  <a:t> </a:t>
                </a:r>
              </a:p>
            </p:txBody>
          </p:sp>
        </mc:Fallback>
      </mc:AlternateContent>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0" name="Obiekt 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2584" name="Graph" r:id="rId10" imgW="5943600" imgH="4457880" progId="STATISTICA.Graph">
                  <p:embed/>
                </p:oleObj>
              </mc:Choice>
              <mc:Fallback>
                <p:oleObj name="Graph" r:id="rId10" imgW="5943600" imgH="4457880" progId="STATISTICA.Graph">
                  <p:embed/>
                  <p:pic>
                    <p:nvPicPr>
                      <p:cNvPr id="0" name=""/>
                      <p:cNvPicPr/>
                      <p:nvPr/>
                    </p:nvPicPr>
                    <p:blipFill>
                      <a:blip r:embed="rId11"/>
                      <a:stretch>
                        <a:fillRect/>
                      </a:stretch>
                    </p:blipFill>
                    <p:spPr>
                      <a:xfrm>
                        <a:off x="85021" y="126407"/>
                        <a:ext cx="1137918" cy="853439"/>
                      </a:xfrm>
                      <a:prstGeom prst="rect">
                        <a:avLst/>
                      </a:prstGeom>
                    </p:spPr>
                  </p:pic>
                </p:oleObj>
              </mc:Fallback>
            </mc:AlternateContent>
          </a:graphicData>
        </a:graphic>
      </p:graphicFrame>
      <p:graphicFrame>
        <p:nvGraphicFramePr>
          <p:cNvPr id="12" name="Obiekt 11"/>
          <p:cNvGraphicFramePr>
            <a:graphicFrameLocks noChangeAspect="1"/>
          </p:cNvGraphicFramePr>
          <p:nvPr>
            <p:extLst>
              <p:ext uri="{D42A27DB-BD31-4B8C-83A1-F6EECF244321}">
                <p14:modId xmlns:p14="http://schemas.microsoft.com/office/powerpoint/2010/main" val="2347194853"/>
              </p:ext>
            </p:extLst>
          </p:nvPr>
        </p:nvGraphicFramePr>
        <p:xfrm>
          <a:off x="8726805" y="3344751"/>
          <a:ext cx="3190875" cy="3219450"/>
        </p:xfrm>
        <a:graphic>
          <a:graphicData uri="http://schemas.openxmlformats.org/presentationml/2006/ole">
            <mc:AlternateContent xmlns:mc="http://schemas.openxmlformats.org/markup-compatibility/2006">
              <mc:Choice xmlns:v="urn:schemas-microsoft-com:vml" Requires="v">
                <p:oleObj spid="_x0000_s12585" name="Graph" r:id="rId12" imgW="3192840" imgH="3192840" progId="STATISTICA.Graph">
                  <p:embed/>
                </p:oleObj>
              </mc:Choice>
              <mc:Fallback>
                <p:oleObj name="Graph" r:id="rId12" imgW="3192840" imgH="3192840" progId="STATISTICA.Graph">
                  <p:embed/>
                  <p:pic>
                    <p:nvPicPr>
                      <p:cNvPr id="0" name="Object 28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26805" y="3344751"/>
                        <a:ext cx="3190875" cy="3219450"/>
                      </a:xfrm>
                      <a:prstGeom prst="rect">
                        <a:avLst/>
                      </a:prstGeom>
                      <a:solidFill>
                        <a:srgbClr val="FFFFFF"/>
                      </a:solidFill>
                      <a:ln w="9525">
                        <a:solidFill>
                          <a:srgbClr val="000000"/>
                        </a:solidFill>
                        <a:miter lim="800000"/>
                        <a:headEnd/>
                        <a:tailEnd/>
                      </a:ln>
                    </p:spPr>
                  </p:pic>
                </p:oleObj>
              </mc:Fallback>
            </mc:AlternateContent>
          </a:graphicData>
        </a:graphic>
      </p:graphicFrame>
    </p:spTree>
    <p:extLst>
      <p:ext uri="{BB962C8B-B14F-4D97-AF65-F5344CB8AC3E}">
        <p14:creationId xmlns:p14="http://schemas.microsoft.com/office/powerpoint/2010/main" val="25200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703596" y="1052170"/>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402055" y="1828800"/>
            <a:ext cx="952800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Ważna kwestia to wpływ cmentarzyska na poszczególne cechy. Temu należy się bliżej przyjrzeć, gdyż nie ma prawidłowości i jakiś cech przewodnich</a:t>
            </a:r>
            <a:endParaRPr lang="pl-PL" dirty="0">
              <a:latin typeface="Times New Roman" panose="02020603050405020304" pitchFamily="18" charset="0"/>
              <a:cs typeface="Times New Roman" panose="02020603050405020304" pitchFamily="18" charset="0"/>
            </a:endParaRPr>
          </a:p>
        </p:txBody>
      </p:sp>
      <p:graphicFrame>
        <p:nvGraphicFramePr>
          <p:cNvPr id="7" name="Obiekt 6"/>
          <p:cNvGraphicFramePr>
            <a:graphicFrameLocks noChangeAspect="1"/>
          </p:cNvGraphicFramePr>
          <p:nvPr>
            <p:extLst>
              <p:ext uri="{D42A27DB-BD31-4B8C-83A1-F6EECF244321}">
                <p14:modId xmlns:p14="http://schemas.microsoft.com/office/powerpoint/2010/main" val="1623916893"/>
              </p:ext>
            </p:extLst>
          </p:nvPr>
        </p:nvGraphicFramePr>
        <p:xfrm>
          <a:off x="402055" y="2543875"/>
          <a:ext cx="4603082" cy="3602854"/>
        </p:xfrm>
        <a:graphic>
          <a:graphicData uri="http://schemas.openxmlformats.org/presentationml/2006/ole">
            <mc:AlternateContent xmlns:mc="http://schemas.openxmlformats.org/markup-compatibility/2006">
              <mc:Choice xmlns:v="urn:schemas-microsoft-com:vml" Requires="v">
                <p:oleObj spid="_x0000_s7325" name="Graph" r:id="rId3" imgW="4297680" imgH="3223440" progId="STATISTICA.Graph">
                  <p:embed/>
                </p:oleObj>
              </mc:Choice>
              <mc:Fallback>
                <p:oleObj name="Graph" r:id="rId3" imgW="4297680" imgH="3223440" progId="STATISTICA.Graph">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055" y="2543875"/>
                        <a:ext cx="4603082" cy="3602854"/>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6" name="Prostokąt 5"/>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7326"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49938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4" name="pole tekstowe 33"/>
          <p:cNvSpPr txBox="1"/>
          <p:nvPr/>
        </p:nvSpPr>
        <p:spPr>
          <a:xfrm>
            <a:off x="8879513" y="1867996"/>
            <a:ext cx="1176933" cy="369332"/>
          </a:xfrm>
          <a:prstGeom prst="rect">
            <a:avLst/>
          </a:prstGeom>
          <a:noFill/>
        </p:spPr>
        <p:txBody>
          <a:bodyPr wrap="square" rtlCol="0">
            <a:spAutoFit/>
          </a:bodyPr>
          <a:lstStyle/>
          <a:p>
            <a:endParaRPr lang="pl-PL" dirty="0"/>
          </a:p>
        </p:txBody>
      </p:sp>
      <p:sp>
        <p:nvSpPr>
          <p:cNvPr id="36" name="pole tekstowe 35"/>
          <p:cNvSpPr txBox="1"/>
          <p:nvPr/>
        </p:nvSpPr>
        <p:spPr>
          <a:xfrm>
            <a:off x="9686943" y="5410148"/>
            <a:ext cx="1828031" cy="714205"/>
          </a:xfrm>
          <a:prstGeom prst="rect">
            <a:avLst/>
          </a:prstGeom>
          <a:noFill/>
        </p:spPr>
        <p:txBody>
          <a:bodyPr wrap="square" rtlCol="0">
            <a:spAutoFit/>
          </a:bodyPr>
          <a:lstStyle/>
          <a:p>
            <a:endParaRPr lang="pl-PL" dirty="0"/>
          </a:p>
        </p:txBody>
      </p:sp>
      <p:sp>
        <p:nvSpPr>
          <p:cNvPr id="38" name="pole tekstowe 37"/>
          <p:cNvSpPr txBox="1"/>
          <p:nvPr/>
        </p:nvSpPr>
        <p:spPr>
          <a:xfrm>
            <a:off x="256564" y="4704991"/>
            <a:ext cx="8933155" cy="1569660"/>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Jest jeszcze kwestia </a:t>
            </a:r>
            <a:r>
              <a:rPr lang="pl-PL" sz="1600" b="1" dirty="0" err="1" smtClean="0">
                <a:latin typeface="Times New Roman" panose="02020603050405020304" pitchFamily="18" charset="0"/>
                <a:cs typeface="Times New Roman" panose="02020603050405020304" pitchFamily="18" charset="0"/>
              </a:rPr>
              <a:t>gender</a:t>
            </a:r>
            <a:r>
              <a:rPr lang="pl-PL" sz="1600" dirty="0" smtClean="0">
                <a:latin typeface="Times New Roman" panose="02020603050405020304" pitchFamily="18" charset="0"/>
                <a:cs typeface="Times New Roman" panose="02020603050405020304" pitchFamily="18" charset="0"/>
              </a:rPr>
              <a:t>  czyli płci kulturowej. Antropologia kulturowa dostarcza przykłady (chociażby </a:t>
            </a:r>
            <a:r>
              <a:rPr lang="pl-PL" sz="1600" b="1" dirty="0" err="1" smtClean="0"/>
              <a:t>Hidźra</a:t>
            </a:r>
            <a:r>
              <a:rPr lang="pl-PL" sz="1600" dirty="0"/>
              <a:t> </a:t>
            </a:r>
            <a:r>
              <a:rPr lang="pl-PL" sz="1600" dirty="0" smtClean="0"/>
              <a:t> w Indiach)</a:t>
            </a:r>
            <a:r>
              <a:rPr lang="pl-PL" sz="1600" dirty="0" smtClean="0">
                <a:latin typeface="Times New Roman" panose="02020603050405020304" pitchFamily="18" charset="0"/>
                <a:cs typeface="Times New Roman" panose="02020603050405020304" pitchFamily="18" charset="0"/>
              </a:rPr>
              <a:t> gdy mężczyzna był traktowany jak kobieta, a i odwrotne przypadki (mit amazonek) są znane. W takim ujęciu  możemy mieć sytuacje gdy przewaga przedmiotów w pochówkach kobiet </a:t>
            </a:r>
            <a:r>
              <a:rPr lang="pl-PL" sz="1600" dirty="0" err="1" smtClean="0">
                <a:latin typeface="Times New Roman" panose="02020603050405020304" pitchFamily="18" charset="0"/>
                <a:cs typeface="Times New Roman" panose="02020603050405020304" pitchFamily="18" charset="0"/>
              </a:rPr>
              <a:t>świadczączyła</a:t>
            </a:r>
            <a:r>
              <a:rPr lang="pl-PL" sz="1600" dirty="0" smtClean="0">
                <a:latin typeface="Times New Roman" panose="02020603050405020304" pitchFamily="18" charset="0"/>
                <a:cs typeface="Times New Roman" panose="02020603050405020304" pitchFamily="18" charset="0"/>
              </a:rPr>
              <a:t> by za tym, że faktycznie są to wyznaczniki tej płci. W takim ujęciu pojawianie się tych przedmiotów w grobach mężczyzn może być przejawem takich praktyk lub pomyłki antropologa fizycznego. </a:t>
            </a:r>
            <a:endParaRPr lang="pl-PL" sz="1600" dirty="0">
              <a:latin typeface="Times New Roman" panose="02020603050405020304" pitchFamily="18" charset="0"/>
              <a:cs typeface="Times New Roman" panose="02020603050405020304" pitchFamily="18" charset="0"/>
            </a:endParaRPr>
          </a:p>
        </p:txBody>
      </p:sp>
      <p:sp>
        <p:nvSpPr>
          <p:cNvPr id="25" name="Prostokąt 24"/>
          <p:cNvSpPr/>
          <p:nvPr/>
        </p:nvSpPr>
        <p:spPr>
          <a:xfrm>
            <a:off x="0" y="0"/>
            <a:ext cx="12192000" cy="795010"/>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26" name="Obiekt 25"/>
          <p:cNvGraphicFramePr>
            <a:graphicFrameLocks noChangeAspect="1"/>
          </p:cNvGraphicFramePr>
          <p:nvPr>
            <p:extLst>
              <p:ext uri="{D42A27DB-BD31-4B8C-83A1-F6EECF244321}">
                <p14:modId xmlns:p14="http://schemas.microsoft.com/office/powerpoint/2010/main" val="1046339587"/>
              </p:ext>
            </p:extLst>
          </p:nvPr>
        </p:nvGraphicFramePr>
        <p:xfrm>
          <a:off x="94033" y="82207"/>
          <a:ext cx="840793" cy="630595"/>
        </p:xfrm>
        <a:graphic>
          <a:graphicData uri="http://schemas.openxmlformats.org/presentationml/2006/ole">
            <mc:AlternateContent xmlns:mc="http://schemas.openxmlformats.org/markup-compatibility/2006">
              <mc:Choice xmlns:v="urn:schemas-microsoft-com:vml" Requires="v">
                <p:oleObj spid="_x0000_s57379"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94033" y="82207"/>
                        <a:ext cx="840793" cy="630595"/>
                      </a:xfrm>
                      <a:prstGeom prst="rect">
                        <a:avLst/>
                      </a:prstGeom>
                    </p:spPr>
                  </p:pic>
                </p:oleObj>
              </mc:Fallback>
            </mc:AlternateContent>
          </a:graphicData>
        </a:graphic>
      </p:graphicFrame>
      <p:sp>
        <p:nvSpPr>
          <p:cNvPr id="27" name="Prostokąt 26"/>
          <p:cNvSpPr/>
          <p:nvPr/>
        </p:nvSpPr>
        <p:spPr>
          <a:xfrm>
            <a:off x="352745" y="760862"/>
            <a:ext cx="11839255" cy="954107"/>
          </a:xfrm>
          <a:prstGeom prst="rect">
            <a:avLst/>
          </a:prstGeom>
        </p:spPr>
        <p:txBody>
          <a:bodyPr wrap="square">
            <a:spAutoFit/>
          </a:bodyPr>
          <a:lstStyle/>
          <a:p>
            <a:pPr algn="ctr"/>
            <a:r>
              <a:rPr lang="pl-PL" sz="2800" b="1" dirty="0">
                <a:latin typeface="Times New Roman" panose="02020603050405020304" pitchFamily="18" charset="0"/>
                <a:cs typeface="Times New Roman" panose="02020603050405020304" pitchFamily="18" charset="0"/>
              </a:rPr>
              <a:t>Kilka słów wstępu o tarnobrzeskiej kulturze łużyckiej, cmentarzyskach poddanych analizom, oraz potencjalnych problemach badawczych</a:t>
            </a:r>
          </a:p>
        </p:txBody>
      </p:sp>
      <p:sp>
        <p:nvSpPr>
          <p:cNvPr id="2" name="pole tekstowe 1"/>
          <p:cNvSpPr txBox="1"/>
          <p:nvPr/>
        </p:nvSpPr>
        <p:spPr>
          <a:xfrm>
            <a:off x="3301383" y="2091858"/>
            <a:ext cx="5740662" cy="2554545"/>
          </a:xfrm>
          <a:prstGeom prst="rect">
            <a:avLst/>
          </a:prstGeom>
          <a:noFill/>
        </p:spPr>
        <p:txBody>
          <a:bodyPr wrap="square" rtlCol="0">
            <a:spAutoFit/>
          </a:bodyPr>
          <a:lstStyle/>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Kwestia wieku. Znamy obrzędy przejścia, które sprawiały że osobnik małoletni wchodził w dorosłość. Nie spełnienie tych obrzędów nie dawało takiej osobie pełni praw  dorosłego. Wychwycenie jakiś wyznaczników grobów dzieci może nam świadczyć że to dziecko nie przeszło tych obrzędów. Tu jednak rodzi się pytanie o to co nazwiemy dzieckiem. Obecnie dla nas dzieckiem jest osoba 13-14 letnia w pradziejowej społeczności takie osoby mogły być już dorosłe.  Czyli nie można wykluczyć w części pochówków  dziecięcych obecności wyznaczników grobów osób dorosłych a w części wyznaczników dziecięcych.</a:t>
            </a:r>
            <a:endParaRPr lang="pl-PL" sz="1600" dirty="0">
              <a:latin typeface="Times New Roman" panose="02020603050405020304" pitchFamily="18" charset="0"/>
              <a:cs typeface="Times New Roman" panose="02020603050405020304" pitchFamily="18" charset="0"/>
            </a:endParaRPr>
          </a:p>
        </p:txBody>
      </p:sp>
      <p:pic>
        <p:nvPicPr>
          <p:cNvPr id="57355" name="Picture 11" descr="https://upload.wikimedia.org/wikipedia/commons/thumb/6/64/Hijra.jpg/300px-Hijr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2045" y="2122507"/>
            <a:ext cx="2857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57357" name="Picture 13" descr="Znaleziony obraz"/>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2745" y="2131444"/>
            <a:ext cx="2959113" cy="2352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55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3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Obiekt 3"/>
          <p:cNvGraphicFramePr>
            <a:graphicFrameLocks noChangeAspect="1"/>
          </p:cNvGraphicFramePr>
          <p:nvPr>
            <p:extLst>
              <p:ext uri="{D42A27DB-BD31-4B8C-83A1-F6EECF244321}">
                <p14:modId xmlns:p14="http://schemas.microsoft.com/office/powerpoint/2010/main" val="3757497634"/>
              </p:ext>
            </p:extLst>
          </p:nvPr>
        </p:nvGraphicFramePr>
        <p:xfrm>
          <a:off x="471437" y="2475131"/>
          <a:ext cx="4421606" cy="3445946"/>
        </p:xfrm>
        <a:graphic>
          <a:graphicData uri="http://schemas.openxmlformats.org/presentationml/2006/ole">
            <mc:AlternateContent xmlns:mc="http://schemas.openxmlformats.org/markup-compatibility/2006">
              <mc:Choice xmlns:v="urn:schemas-microsoft-com:vml" Requires="v">
                <p:oleObj spid="_x0000_s8336" name="Graph" r:id="rId3" imgW="4053960" imgH="3040560" progId="STATISTICA.Graph">
                  <p:embed/>
                </p:oleObj>
              </mc:Choice>
              <mc:Fallback>
                <p:oleObj name="Graph" r:id="rId3" imgW="4053960" imgH="304056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37" y="2475131"/>
                        <a:ext cx="4421606" cy="3445946"/>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5" name="pole tekstowe 4"/>
          <p:cNvSpPr txBox="1"/>
          <p:nvPr/>
        </p:nvSpPr>
        <p:spPr>
          <a:xfrm>
            <a:off x="2682240" y="1028305"/>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402055" y="1828800"/>
            <a:ext cx="952800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Ważna kwestia to wpływ cmentarzyska na poszczególne cechy. Temu należy się bliżej przyjrzeć, gdyż nie ma prawidłowości i jakiś cech przewodnich</a:t>
            </a:r>
            <a:endParaRPr lang="pl-PL" dirty="0">
              <a:latin typeface="Times New Roman" panose="02020603050405020304" pitchFamily="18" charset="0"/>
              <a:cs typeface="Times New Roman" panose="02020603050405020304" pitchFamily="18" charset="0"/>
            </a:endParaRPr>
          </a:p>
        </p:txBody>
      </p:sp>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8337"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09880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651760" y="1074609"/>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402055" y="1828800"/>
            <a:ext cx="952800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Ważna kwestia to wpływ cmentarzyska na poszczególne cechy. Temu należy się bliżej przyjrzeć, gdyż nie ma prawidłowości i jakiś cech przewodnich</a:t>
            </a:r>
            <a:endParaRPr lang="pl-PL" dirty="0">
              <a:latin typeface="Times New Roman" panose="02020603050405020304" pitchFamily="18" charset="0"/>
              <a:cs typeface="Times New Roman" panose="02020603050405020304" pitchFamily="18" charset="0"/>
            </a:endParaRPr>
          </a:p>
        </p:txBody>
      </p:sp>
      <p:graphicFrame>
        <p:nvGraphicFramePr>
          <p:cNvPr id="6" name="Obiekt 5"/>
          <p:cNvGraphicFramePr>
            <a:graphicFrameLocks noChangeAspect="1"/>
          </p:cNvGraphicFramePr>
          <p:nvPr>
            <p:extLst>
              <p:ext uri="{D42A27DB-BD31-4B8C-83A1-F6EECF244321}">
                <p14:modId xmlns:p14="http://schemas.microsoft.com/office/powerpoint/2010/main" val="2721176511"/>
              </p:ext>
            </p:extLst>
          </p:nvPr>
        </p:nvGraphicFramePr>
        <p:xfrm>
          <a:off x="402055" y="2475130"/>
          <a:ext cx="4779545" cy="3716125"/>
        </p:xfrm>
        <a:graphic>
          <a:graphicData uri="http://schemas.openxmlformats.org/presentationml/2006/ole">
            <mc:AlternateContent xmlns:mc="http://schemas.openxmlformats.org/markup-compatibility/2006">
              <mc:Choice xmlns:v="urn:schemas-microsoft-com:vml" Requires="v">
                <p:oleObj spid="_x0000_s9360" name="Graph" r:id="rId3" imgW="3893760" imgH="2918520" progId="STATISTICA.Graph">
                  <p:embed/>
                </p:oleObj>
              </mc:Choice>
              <mc:Fallback>
                <p:oleObj name="Graph" r:id="rId3" imgW="3893760" imgH="291852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055" y="2475130"/>
                        <a:ext cx="4779545" cy="3716125"/>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7" name="Prostokąt 6"/>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9361"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74838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aphicFrame>
        <p:nvGraphicFramePr>
          <p:cNvPr id="4" name="Obiekt 3"/>
          <p:cNvGraphicFramePr>
            <a:graphicFrameLocks noChangeAspect="1"/>
          </p:cNvGraphicFramePr>
          <p:nvPr>
            <p:extLst>
              <p:ext uri="{D42A27DB-BD31-4B8C-83A1-F6EECF244321}">
                <p14:modId xmlns:p14="http://schemas.microsoft.com/office/powerpoint/2010/main" val="1090456057"/>
              </p:ext>
            </p:extLst>
          </p:nvPr>
        </p:nvGraphicFramePr>
        <p:xfrm>
          <a:off x="402055" y="2543875"/>
          <a:ext cx="4608302" cy="3602854"/>
        </p:xfrm>
        <a:graphic>
          <a:graphicData uri="http://schemas.openxmlformats.org/presentationml/2006/ole">
            <mc:AlternateContent xmlns:mc="http://schemas.openxmlformats.org/markup-compatibility/2006">
              <mc:Choice xmlns:v="urn:schemas-microsoft-com:vml" Requires="v">
                <p:oleObj spid="_x0000_s10383" name="Graph" r:id="rId3" imgW="3665160" imgH="2750760" progId="STATISTICA.Graph">
                  <p:embed/>
                </p:oleObj>
              </mc:Choice>
              <mc:Fallback>
                <p:oleObj name="Graph" r:id="rId3" imgW="3665160" imgH="2750760"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055" y="2543875"/>
                        <a:ext cx="4608302" cy="3602854"/>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6" name="pole tekstowe 5"/>
          <p:cNvSpPr txBox="1"/>
          <p:nvPr/>
        </p:nvSpPr>
        <p:spPr>
          <a:xfrm>
            <a:off x="2706206" y="1052170"/>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7" name="pole tekstowe 6"/>
          <p:cNvSpPr txBox="1"/>
          <p:nvPr/>
        </p:nvSpPr>
        <p:spPr>
          <a:xfrm>
            <a:off x="402055" y="1828800"/>
            <a:ext cx="952800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Ważna kwestia to wpływ cmentarzyska na poszczególne cechy. Temu należy się bliżej przyjrzeć, gdyż nie ma prawidłowości i jakiś cech przewodnich</a:t>
            </a:r>
            <a:endParaRPr lang="pl-PL" dirty="0">
              <a:latin typeface="Times New Roman" panose="02020603050405020304" pitchFamily="18" charset="0"/>
              <a:cs typeface="Times New Roman" panose="02020603050405020304" pitchFamily="18" charset="0"/>
            </a:endParaRPr>
          </a:p>
        </p:txBody>
      </p:sp>
      <p:sp>
        <p:nvSpPr>
          <p:cNvPr id="5" name="Prostokąt 4"/>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8" name="Obiekt 7"/>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0384"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10690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 name="pole tekstowe 4"/>
          <p:cNvSpPr txBox="1"/>
          <p:nvPr/>
        </p:nvSpPr>
        <p:spPr>
          <a:xfrm>
            <a:off x="2682239" y="1028305"/>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402055" y="1828800"/>
            <a:ext cx="9528008" cy="646331"/>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Ważna kwestia to wpływ cmentarzyska na poszczególne cechy. Temu należy się bliżej przyjrzeć, gdyż nie ma prawidłowości i jakiś cech przewodnich</a:t>
            </a:r>
            <a:endParaRPr lang="pl-PL" dirty="0">
              <a:latin typeface="Times New Roman" panose="02020603050405020304" pitchFamily="18" charset="0"/>
              <a:cs typeface="Times New Roman" panose="02020603050405020304" pitchFamily="18" charset="0"/>
            </a:endParaRPr>
          </a:p>
        </p:txBody>
      </p:sp>
      <p:graphicFrame>
        <p:nvGraphicFramePr>
          <p:cNvPr id="7" name="Obiekt 6"/>
          <p:cNvGraphicFramePr>
            <a:graphicFrameLocks noChangeAspect="1"/>
          </p:cNvGraphicFramePr>
          <p:nvPr>
            <p:extLst>
              <p:ext uri="{D42A27DB-BD31-4B8C-83A1-F6EECF244321}">
                <p14:modId xmlns:p14="http://schemas.microsoft.com/office/powerpoint/2010/main" val="782632972"/>
              </p:ext>
            </p:extLst>
          </p:nvPr>
        </p:nvGraphicFramePr>
        <p:xfrm>
          <a:off x="272665" y="2475131"/>
          <a:ext cx="4819149" cy="3758936"/>
        </p:xfrm>
        <a:graphic>
          <a:graphicData uri="http://schemas.openxmlformats.org/presentationml/2006/ole">
            <mc:AlternateContent xmlns:mc="http://schemas.openxmlformats.org/markup-compatibility/2006">
              <mc:Choice xmlns:v="urn:schemas-microsoft-com:vml" Requires="v">
                <p:oleObj spid="_x0000_s11409" name="Graph" r:id="rId3" imgW="3809880" imgH="2857680" progId="STATISTICA.Graph">
                  <p:embed/>
                </p:oleObj>
              </mc:Choice>
              <mc:Fallback>
                <p:oleObj name="Graph" r:id="rId3" imgW="3809880" imgH="2857680" progId="STATISTICA.Graph">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665" y="2475131"/>
                        <a:ext cx="4819149" cy="3758936"/>
                      </a:xfrm>
                      <a:prstGeom prst="rect">
                        <a:avLst/>
                      </a:prstGeom>
                      <a:solidFill>
                        <a:srgbClr val="FFFFFF"/>
                      </a:solidFill>
                      <a:ln w="9525">
                        <a:solidFill>
                          <a:srgbClr val="000000"/>
                        </a:solidFill>
                        <a:miter lim="800000"/>
                        <a:headEnd/>
                        <a:tailEnd/>
                      </a:ln>
                    </p:spPr>
                  </p:pic>
                </p:oleObj>
              </mc:Fallback>
            </mc:AlternateContent>
          </a:graphicData>
        </a:graphic>
      </p:graphicFrame>
      <p:sp>
        <p:nvSpPr>
          <p:cNvPr id="8" name="Prostokąt 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9" name="Obiekt 8"/>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1410"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425101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2682239" y="1011097"/>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352923" y="1782409"/>
            <a:ext cx="3721769" cy="369332"/>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Jeszcze kilka przykładów.   </a:t>
            </a:r>
            <a:endParaRPr lang="pl-PL" dirty="0">
              <a:latin typeface="Times New Roman" panose="02020603050405020304" pitchFamily="18" charset="0"/>
              <a:cs typeface="Times New Roman" panose="02020603050405020304" pitchFamily="18" charset="0"/>
            </a:endParaRPr>
          </a:p>
        </p:txBody>
      </p:sp>
      <p:sp>
        <p:nvSpPr>
          <p:cNvPr id="7" name="pole tekstowe 6"/>
          <p:cNvSpPr txBox="1"/>
          <p:nvPr/>
        </p:nvSpPr>
        <p:spPr>
          <a:xfrm>
            <a:off x="352923" y="2128674"/>
            <a:ext cx="5165560"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Obecność przystawek tych niemal brak w Kłyżowie i </a:t>
            </a:r>
            <a:r>
              <a:rPr lang="pl-PL" dirty="0" err="1" smtClean="0">
                <a:latin typeface="Times New Roman" panose="02020603050405020304" pitchFamily="18" charset="0"/>
                <a:cs typeface="Times New Roman" panose="02020603050405020304" pitchFamily="18" charset="0"/>
              </a:rPr>
              <a:t>Mokrzyszowie</a:t>
            </a:r>
            <a:r>
              <a:rPr lang="pl-PL" dirty="0" smtClean="0">
                <a:latin typeface="Times New Roman" panose="02020603050405020304" pitchFamily="18" charset="0"/>
                <a:cs typeface="Times New Roman" panose="02020603050405020304" pitchFamily="18" charset="0"/>
              </a:rPr>
              <a:t>. Po około 10% w Pysznicy, Zbydniowie i Wierzawicach, na pozostałych udział od 20 do nawet 50% (w Furmanach)</a:t>
            </a:r>
            <a:endParaRPr lang="pl-PL" dirty="0">
              <a:latin typeface="Times New Roman" panose="02020603050405020304" pitchFamily="18" charset="0"/>
              <a:cs typeface="Times New Roman" panose="02020603050405020304" pitchFamily="18" charset="0"/>
            </a:endParaRPr>
          </a:p>
        </p:txBody>
      </p:sp>
      <p:graphicFrame>
        <p:nvGraphicFramePr>
          <p:cNvPr id="9" name="Tabela 8"/>
          <p:cNvGraphicFramePr>
            <a:graphicFrameLocks noGrp="1"/>
          </p:cNvGraphicFramePr>
          <p:nvPr>
            <p:extLst>
              <p:ext uri="{D42A27DB-BD31-4B8C-83A1-F6EECF244321}">
                <p14:modId xmlns:p14="http://schemas.microsoft.com/office/powerpoint/2010/main" val="2168859905"/>
              </p:ext>
            </p:extLst>
          </p:nvPr>
        </p:nvGraphicFramePr>
        <p:xfrm>
          <a:off x="5518483" y="1814711"/>
          <a:ext cx="5582652" cy="3640288"/>
        </p:xfrm>
        <a:graphic>
          <a:graphicData uri="http://schemas.openxmlformats.org/drawingml/2006/table">
            <a:tbl>
              <a:tblPr>
                <a:tableStyleId>{5C22544A-7EE6-4342-B048-85BDC9FD1C3A}</a:tableStyleId>
              </a:tblPr>
              <a:tblGrid>
                <a:gridCol w="465221"/>
                <a:gridCol w="465221"/>
                <a:gridCol w="465221"/>
                <a:gridCol w="465221"/>
                <a:gridCol w="465221"/>
                <a:gridCol w="465221"/>
                <a:gridCol w="465221"/>
                <a:gridCol w="465221"/>
                <a:gridCol w="465221"/>
                <a:gridCol w="465221"/>
                <a:gridCol w="465221"/>
                <a:gridCol w="465221"/>
              </a:tblGrid>
              <a:tr h="307571">
                <a:tc>
                  <a:txBody>
                    <a:bodyPr/>
                    <a:lstStyle/>
                    <a:p>
                      <a:pPr algn="l" fontAlgn="ctr"/>
                      <a:endParaRPr lang="pl-PL" sz="800" b="0" i="0" u="none" strike="noStrike" dirty="0">
                        <a:solidFill>
                          <a:srgbClr val="000000"/>
                        </a:solidFill>
                        <a:effectLst/>
                        <a:latin typeface="Calibri" panose="020F050202020403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Kłyżów 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Mokrzyszów 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Chodaczów 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Grodzisko Dolne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Zbydniów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Knapy 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Pysznica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Wierzawice 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Bachórz Chodorówka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Furmany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ctr"/>
                      <a:r>
                        <a:rPr lang="pl-PL" sz="700" u="none" strike="noStrike">
                          <a:effectLst/>
                        </a:rPr>
                        <a:t>Grzęska 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gridSpan="12">
                  <a:txBody>
                    <a:bodyPr/>
                    <a:lstStyle/>
                    <a:p>
                      <a:pPr algn="l" fontAlgn="ctr"/>
                      <a:r>
                        <a:rPr lang="pl-PL" sz="700" u="none" strike="noStrike">
                          <a:effectLst/>
                        </a:rPr>
                        <a:t>obecność przystawek</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108303">
                <a:tc>
                  <a:txBody>
                    <a:bodyPr/>
                    <a:lstStyle/>
                    <a:p>
                      <a:pPr algn="l" fontAlgn="ctr"/>
                      <a:r>
                        <a:rPr lang="pl-PL" sz="700" u="none" strike="noStrike">
                          <a:effectLst/>
                        </a:rPr>
                        <a:t>jest</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2,43%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2,30%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22,73%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20,28%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9,42%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23,81%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10,58%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8,70%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36,83%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51,71%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21,05%</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a:txBody>
                    <a:bodyPr/>
                    <a:lstStyle/>
                    <a:p>
                      <a:pPr algn="l" fontAlgn="ctr"/>
                      <a:r>
                        <a:rPr lang="pl-PL" sz="700" u="none" strike="noStrike">
                          <a:effectLst/>
                        </a:rPr>
                        <a:t>nie ma</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97,57%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97,70%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77,27%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79,72%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90,58%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76,19%</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89,42%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91,30%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63,17%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48,29%</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78,95%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a:txBody>
                    <a:bodyPr/>
                    <a:lstStyle/>
                    <a:p>
                      <a:pPr algn="l" fontAlgn="ctr"/>
                      <a:r>
                        <a:rPr lang="pl-PL" sz="700" u="none" strike="noStrike">
                          <a:effectLst/>
                        </a:rPr>
                        <a:t>Razem</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6,66%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5,63%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3,56%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4,62%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7,21%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7,47%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25,06%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0,74%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25,90%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11,32%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1,84%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gridSpan="12">
                  <a:txBody>
                    <a:bodyPr/>
                    <a:lstStyle/>
                    <a:p>
                      <a:pPr algn="l" fontAlgn="ctr"/>
                      <a:r>
                        <a:rPr lang="pl-PL" sz="700" u="none" strike="noStrike">
                          <a:effectLst/>
                        </a:rPr>
                        <a:t>typ naczynia</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108303">
                <a:tc>
                  <a:txBody>
                    <a:bodyPr/>
                    <a:lstStyle/>
                    <a:p>
                      <a:pPr algn="l" fontAlgn="ctr"/>
                      <a:r>
                        <a:rPr lang="pl-PL" sz="700" u="none" strike="noStrike">
                          <a:effectLst/>
                        </a:rPr>
                        <a:t>Waza</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95,38%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71,96%</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81,82%</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44,44%</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31,38%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79,25%</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54,00%</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36,36%</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57,68%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35,42%</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65,52%</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7091">
                <a:tc>
                  <a:txBody>
                    <a:bodyPr/>
                    <a:lstStyle/>
                    <a:p>
                      <a:pPr algn="l" fontAlgn="ctr"/>
                      <a:r>
                        <a:rPr lang="pl-PL" sz="700" u="none" strike="noStrike">
                          <a:effectLst/>
                        </a:rPr>
                        <a:t>Czerpaki i kubki</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0,93%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3,03%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5,32%</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1,14%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2,90%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0,74%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a:txBody>
                    <a:bodyPr/>
                    <a:lstStyle/>
                    <a:p>
                      <a:pPr algn="l" fontAlgn="ctr"/>
                      <a:r>
                        <a:rPr lang="pl-PL" sz="700" u="none" strike="noStrike">
                          <a:effectLst/>
                        </a:rPr>
                        <a:t>Dzbany</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0,58%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1,87%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0,53%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0,47%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1,71%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0,51%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4,80%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1,72%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65343">
                <a:tc>
                  <a:txBody>
                    <a:bodyPr/>
                    <a:lstStyle/>
                    <a:p>
                      <a:pPr algn="l" fontAlgn="ctr"/>
                      <a:r>
                        <a:rPr lang="pl-PL" sz="700" u="none" strike="noStrike">
                          <a:effectLst/>
                        </a:rPr>
                        <a:t>Waza nadsańska</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1,73%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60,11%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41,86%</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0,17%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52,03%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7091">
                <a:tc>
                  <a:txBody>
                    <a:bodyPr/>
                    <a:lstStyle/>
                    <a:p>
                      <a:pPr algn="l" fontAlgn="ctr"/>
                      <a:r>
                        <a:rPr lang="pl-PL" sz="700" u="none" strike="noStrike">
                          <a:effectLst/>
                        </a:rPr>
                        <a:t>Garnek jajowaty</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2,31%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25,23%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4,04%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0,53%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20,28%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3,07%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5,17%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32,76%</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65343">
                <a:tc>
                  <a:txBody>
                    <a:bodyPr/>
                    <a:lstStyle/>
                    <a:p>
                      <a:pPr algn="l" fontAlgn="ctr"/>
                      <a:r>
                        <a:rPr lang="pl-PL" sz="700" u="none" strike="noStrike">
                          <a:effectLst/>
                        </a:rPr>
                        <a:t>Garnek Tulipanowaty</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18,18%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48,48%</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2,13%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0,29%</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63,64%</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35,67%</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1,85%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gridSpan="12">
                  <a:txBody>
                    <a:bodyPr/>
                    <a:lstStyle/>
                    <a:p>
                      <a:pPr algn="l" fontAlgn="ctr"/>
                      <a:r>
                        <a:rPr lang="pl-PL" sz="700" u="none" strike="noStrike">
                          <a:effectLst/>
                        </a:rPr>
                        <a:t>wylew</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108303">
                <a:tc>
                  <a:txBody>
                    <a:bodyPr/>
                    <a:lstStyle/>
                    <a:p>
                      <a:pPr algn="l" fontAlgn="ctr"/>
                      <a:r>
                        <a:rPr lang="pl-PL" sz="700" u="none" strike="noStrike">
                          <a:effectLst/>
                        </a:rPr>
                        <a:t>Prosty</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65,85%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57,45%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68,75%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40,86%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11,27%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56,38%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30,68%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9,09%</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45,09%</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25,45%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83,67%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65343">
                <a:tc>
                  <a:txBody>
                    <a:bodyPr/>
                    <a:lstStyle/>
                    <a:p>
                      <a:pPr algn="l" fontAlgn="ctr"/>
                      <a:r>
                        <a:rPr lang="pl-PL" sz="700" u="none" strike="noStrike" dirty="0">
                          <a:effectLst/>
                        </a:rPr>
                        <a:t>Wychylony na zewnątrz</a:t>
                      </a:r>
                      <a:endParaRPr lang="pl-PL" sz="700" b="0" i="0" u="none" strike="noStrike" dirty="0">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34,15%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42,55%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31,25%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59,14%</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88,73%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43,62%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69,32%</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90,91%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54,91%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74,55%</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16,33%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gridSpan="12">
                  <a:txBody>
                    <a:bodyPr/>
                    <a:lstStyle/>
                    <a:p>
                      <a:pPr algn="l" fontAlgn="ctr"/>
                      <a:r>
                        <a:rPr lang="pl-PL" sz="700" u="none" strike="noStrike">
                          <a:effectLst/>
                        </a:rPr>
                        <a:t>drugi element wylewu</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r h="207091">
                <a:tc>
                  <a:txBody>
                    <a:bodyPr/>
                    <a:lstStyle/>
                    <a:p>
                      <a:pPr algn="l" fontAlgn="ctr"/>
                      <a:r>
                        <a:rPr lang="pl-PL" sz="700" u="none" strike="noStrike">
                          <a:effectLst/>
                        </a:rPr>
                        <a:t>Szerokootworowe</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53,23%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80,85%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87,50%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95,70%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42,96%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87,25%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67,33%</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100,00%</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91,00%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46,82%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62,75%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a:txBody>
                    <a:bodyPr/>
                    <a:lstStyle/>
                    <a:p>
                      <a:pPr algn="l" fontAlgn="ctr"/>
                      <a:r>
                        <a:rPr lang="pl-PL" sz="700" u="none" strike="noStrike">
                          <a:effectLst/>
                        </a:rPr>
                        <a:t>Wasko</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46,77%</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19,15%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12,50%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4,30%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38,73%</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12,75%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23,90%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40,00%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37,25%</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38629">
                <a:tc>
                  <a:txBody>
                    <a:bodyPr/>
                    <a:lstStyle/>
                    <a:p>
                      <a:pPr algn="l" fontAlgn="ctr"/>
                      <a:r>
                        <a:rPr lang="pl-PL" sz="700" u="none" strike="noStrike">
                          <a:effectLst/>
                        </a:rPr>
                        <a:t>Zbliżony szerokością wylewu z brzuścem</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18,31%</a:t>
                      </a:r>
                      <a:endParaRPr lang="pl-PL" sz="700" b="1" i="0" u="none" strike="noStrike">
                        <a:solidFill>
                          <a:srgbClr val="FF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8,76%</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13,18%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0,00%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8303">
                <a:tc>
                  <a:txBody>
                    <a:bodyPr/>
                    <a:lstStyle/>
                    <a:p>
                      <a:pPr algn="l" fontAlgn="ctr"/>
                      <a:r>
                        <a:rPr lang="pl-PL" sz="700" u="none" strike="noStrike">
                          <a:effectLst/>
                        </a:rPr>
                        <a:t>Razem</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7,84%</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2,97%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1,01%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5,88%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8,98%</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9,42%</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15,87%</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0,70%</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30,21%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a:effectLst/>
                        </a:rPr>
                        <a:t>13,91%</a:t>
                      </a:r>
                      <a:endParaRPr lang="pl-PL" sz="700" b="0" i="0" u="none" strike="noStrike">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fontAlgn="ctr"/>
                      <a:r>
                        <a:rPr lang="pl-PL" sz="700" u="none" strike="noStrike" dirty="0">
                          <a:effectLst/>
                        </a:rPr>
                        <a:t>3,22%</a:t>
                      </a:r>
                      <a:endParaRPr lang="pl-PL" sz="700" b="0" i="0" u="none" strike="noStrike" dirty="0">
                        <a:solidFill>
                          <a:srgbClr val="000000"/>
                        </a:solidFill>
                        <a:effectLst/>
                        <a:latin typeface="Arial" panose="020B0604020202020204" pitchFamily="34" charset="0"/>
                      </a:endParaRPr>
                    </a:p>
                  </a:txBody>
                  <a:tcPr marL="6509" marR="6509" marT="650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10" name="pole tekstowe 9"/>
          <p:cNvSpPr txBox="1"/>
          <p:nvPr/>
        </p:nvSpPr>
        <p:spPr>
          <a:xfrm>
            <a:off x="352923" y="3653126"/>
            <a:ext cx="5165560" cy="1754326"/>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Typy naczyń (tylko liczniej występujące) tu warunkowane chronologią istnienia cmentarzyska stąd garnki </a:t>
            </a:r>
            <a:r>
              <a:rPr lang="pl-PL" dirty="0" err="1" smtClean="0">
                <a:latin typeface="Times New Roman" panose="02020603050405020304" pitchFamily="18" charset="0"/>
                <a:cs typeface="Times New Roman" panose="02020603050405020304" pitchFamily="18" charset="0"/>
              </a:rPr>
              <a:t>tulipanowate</a:t>
            </a:r>
            <a:r>
              <a:rPr lang="pl-PL" dirty="0" smtClean="0">
                <a:latin typeface="Times New Roman" panose="02020603050405020304" pitchFamily="18" charset="0"/>
                <a:cs typeface="Times New Roman" panose="02020603050405020304" pitchFamily="18" charset="0"/>
              </a:rPr>
              <a:t> to Bachórz Chodorówka, Wierzawice i Grodzisko Dolne, garnki jajowate- </a:t>
            </a:r>
            <a:r>
              <a:rPr lang="pl-PL" dirty="0" err="1" smtClean="0">
                <a:latin typeface="Times New Roman" panose="02020603050405020304" pitchFamily="18" charset="0"/>
                <a:cs typeface="Times New Roman" panose="02020603050405020304" pitchFamily="18" charset="0"/>
              </a:rPr>
              <a:t>Mokrzyszów</a:t>
            </a:r>
            <a:r>
              <a:rPr lang="pl-PL" dirty="0" smtClean="0">
                <a:latin typeface="Times New Roman" panose="02020603050405020304" pitchFamily="18" charset="0"/>
                <a:cs typeface="Times New Roman" panose="02020603050405020304" pitchFamily="18" charset="0"/>
              </a:rPr>
              <a:t>, Knapy i Grzęska, a wazy nadsańskie Pysznica, Furmany i Zbydniów.  </a:t>
            </a:r>
            <a:endParaRPr lang="pl-PL" dirty="0">
              <a:latin typeface="Times New Roman" panose="02020603050405020304" pitchFamily="18" charset="0"/>
              <a:cs typeface="Times New Roman" panose="02020603050405020304" pitchFamily="18" charset="0"/>
            </a:endParaRPr>
          </a:p>
        </p:txBody>
      </p:sp>
      <p:sp>
        <p:nvSpPr>
          <p:cNvPr id="11" name="pole tekstowe 10"/>
          <p:cNvSpPr txBox="1"/>
          <p:nvPr/>
        </p:nvSpPr>
        <p:spPr>
          <a:xfrm>
            <a:off x="328861" y="5518425"/>
            <a:ext cx="11839077" cy="1477328"/>
          </a:xfrm>
          <a:prstGeom prst="rect">
            <a:avLst/>
          </a:prstGeom>
          <a:noFill/>
        </p:spPr>
        <p:txBody>
          <a:bodyPr wrap="square" rtlCol="0">
            <a:spAutoFit/>
          </a:bodyPr>
          <a:lstStyle/>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Można tu jeszcze wspomnieć o kwestii wylewu i tak prosty związany był z Kłyżowem, Chodaczowem, </a:t>
            </a:r>
            <a:r>
              <a:rPr lang="pl-PL" dirty="0" err="1" smtClean="0">
                <a:latin typeface="Times New Roman" panose="02020603050405020304" pitchFamily="18" charset="0"/>
                <a:cs typeface="Times New Roman" panose="02020603050405020304" pitchFamily="18" charset="0"/>
              </a:rPr>
              <a:t>Mokrzyszowem</a:t>
            </a:r>
            <a:r>
              <a:rPr lang="pl-PL" dirty="0" smtClean="0">
                <a:latin typeface="Times New Roman" panose="02020603050405020304" pitchFamily="18" charset="0"/>
                <a:cs typeface="Times New Roman" panose="02020603050405020304" pitchFamily="18" charset="0"/>
              </a:rPr>
              <a:t>, i Grzęską jest to ponownie po linii chronologii. </a:t>
            </a:r>
          </a:p>
          <a:p>
            <a:pPr marL="285750" indent="-285750">
              <a:buFont typeface="Arial" panose="020B0604020202020204" pitchFamily="34" charset="0"/>
              <a:buChar char="•"/>
            </a:pPr>
            <a:r>
              <a:rPr lang="pl-PL" dirty="0" smtClean="0">
                <a:latin typeface="Times New Roman" panose="02020603050405020304" pitchFamily="18" charset="0"/>
                <a:cs typeface="Times New Roman" panose="02020603050405020304" pitchFamily="18" charset="0"/>
              </a:rPr>
              <a:t>No ale już szerokość otworu nie jest do końca związana z chronologią i faktycznie najczęściej </a:t>
            </a:r>
            <a:r>
              <a:rPr lang="pl-PL" dirty="0" err="1" smtClean="0">
                <a:latin typeface="Times New Roman" panose="02020603050405020304" pitchFamily="18" charset="0"/>
                <a:cs typeface="Times New Roman" panose="02020603050405020304" pitchFamily="18" charset="0"/>
              </a:rPr>
              <a:t>wąskootworowe</a:t>
            </a:r>
            <a:r>
              <a:rPr lang="pl-PL" dirty="0" smtClean="0">
                <a:latin typeface="Times New Roman" panose="02020603050405020304" pitchFamily="18" charset="0"/>
                <a:cs typeface="Times New Roman" panose="02020603050405020304" pitchFamily="18" charset="0"/>
              </a:rPr>
              <a:t> naczynia to wczesne cmentarzyska wyjątkiem jest jednak nekropola w Kłyżowie gdzie spory odsetek waz można było zaliczyć do wąsko otworowych.</a:t>
            </a:r>
            <a:endParaRPr lang="pl-PL" dirty="0">
              <a:latin typeface="Times New Roman" panose="02020603050405020304" pitchFamily="18" charset="0"/>
              <a:cs typeface="Times New Roman" panose="02020603050405020304" pitchFamily="18" charset="0"/>
            </a:endParaRPr>
          </a:p>
        </p:txBody>
      </p:sp>
      <p:sp>
        <p:nvSpPr>
          <p:cNvPr id="8" name="Prostokąt 7"/>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2" name="Obiekt 11"/>
          <p:cNvGraphicFramePr>
            <a:graphicFrameLocks noChangeAspect="1"/>
          </p:cNvGraphicFramePr>
          <p:nvPr>
            <p:extLst>
              <p:ext uri="{D42A27DB-BD31-4B8C-83A1-F6EECF244321}">
                <p14:modId xmlns:p14="http://schemas.microsoft.com/office/powerpoint/2010/main" val="1991940091"/>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55332"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81273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2529840" y="670560"/>
            <a:ext cx="7132320" cy="707886"/>
          </a:xfrm>
          <a:prstGeom prst="rect">
            <a:avLst/>
          </a:prstGeom>
          <a:noFill/>
        </p:spPr>
        <p:txBody>
          <a:bodyPr wrap="square" rtlCol="0">
            <a:spAutoFit/>
          </a:bodyPr>
          <a:lstStyle/>
          <a:p>
            <a:r>
              <a:rPr lang="pl-PL" sz="4000" dirty="0" smtClean="0">
                <a:latin typeface="Times New Roman" panose="02020603050405020304" pitchFamily="18" charset="0"/>
                <a:cs typeface="Times New Roman" panose="02020603050405020304" pitchFamily="18" charset="0"/>
              </a:rPr>
              <a:t>Wstępne analizy i ogólne wnioski</a:t>
            </a:r>
            <a:endParaRPr lang="pl-PL" sz="4000" dirty="0">
              <a:latin typeface="Times New Roman" panose="02020603050405020304" pitchFamily="18" charset="0"/>
              <a:cs typeface="Times New Roman" panose="02020603050405020304" pitchFamily="18" charset="0"/>
            </a:endParaRPr>
          </a:p>
        </p:txBody>
      </p:sp>
      <p:sp>
        <p:nvSpPr>
          <p:cNvPr id="4" name="pole tekstowe 3"/>
          <p:cNvSpPr txBox="1"/>
          <p:nvPr/>
        </p:nvSpPr>
        <p:spPr>
          <a:xfrm>
            <a:off x="0" y="1724051"/>
            <a:ext cx="6248400" cy="4832092"/>
          </a:xfrm>
          <a:prstGeom prst="rect">
            <a:avLst/>
          </a:prstGeom>
          <a:noFill/>
        </p:spPr>
        <p:txBody>
          <a:bodyPr wrap="square" rtlCol="0">
            <a:spAutoFit/>
          </a:bodyPr>
          <a:lstStyle/>
          <a:p>
            <a:pPr marL="285750" indent="-285750">
              <a:buFont typeface="Arial" panose="020B0604020202020204" pitchFamily="34" charset="0"/>
              <a:buChar char="•"/>
            </a:pPr>
            <a:r>
              <a:rPr lang="pl-PL" sz="1400" dirty="0" smtClean="0">
                <a:latin typeface="Times New Roman" panose="02020603050405020304" pitchFamily="18" charset="0"/>
                <a:cs typeface="Times New Roman" panose="02020603050405020304" pitchFamily="18" charset="0"/>
              </a:rPr>
              <a:t>Kwestia relacji między różnymi typami przedmiotów nad tym ciągle trwają prace. Tu mamy zaprezentowany związek między głównym rodzajem popielnicy a bogactwem pochówku. Była to próba uchwycenia popielnic związanych tylko z bogatymi pochówkami. Widać tu iż dzbany, misy esowate i dzbany grupują się w jednej grupie gdzie bogactwo pochówku zasadniczo nie przekraczało 3 przedziału bogactwa pochówku (brak tu więc grobów bogatych i bardzo bogatych) do tego główne przedziały mieściły się w przedział 1 i 3 czyli albo pochówki ubogie (bez wyposażenia) albo średnio zamożne (2-4 punkty). Druga grupa gdzie mamy misy zbydniowskie, amfory, garnki esowate i wazy nadsańskie  gdzie częściej mamy rangi 2  oraz w przypadku waz nadsańskich i garnków esowatych mieliśmy mieć wyższy udział grup 4 i 5 (niż w poprzedniej. Misa stożkowata tworzy osobną grupę ze względu na ubóstwo przypadków niemniej można by ją tutaj dosyć dobrze dopasować do grupy 1.  Ostatnia grupa skupiała najwięcej naczyń są to misy półkoliste i zwykłe, garnki jajowate, naczynia </a:t>
            </a:r>
            <a:r>
              <a:rPr lang="pl-PL" sz="1400" dirty="0" err="1" smtClean="0">
                <a:latin typeface="Times New Roman" panose="02020603050405020304" pitchFamily="18" charset="0"/>
                <a:cs typeface="Times New Roman" panose="02020603050405020304" pitchFamily="18" charset="0"/>
              </a:rPr>
              <a:t>garnkowate</a:t>
            </a:r>
            <a:r>
              <a:rPr lang="pl-PL" sz="1400" dirty="0" smtClean="0">
                <a:latin typeface="Times New Roman" panose="02020603050405020304" pitchFamily="18" charset="0"/>
                <a:cs typeface="Times New Roman" panose="02020603050405020304" pitchFamily="18" charset="0"/>
              </a:rPr>
              <a:t> i </a:t>
            </a:r>
            <a:r>
              <a:rPr lang="pl-PL" sz="1400" dirty="0" err="1" smtClean="0">
                <a:latin typeface="Times New Roman" panose="02020603050405020304" pitchFamily="18" charset="0"/>
                <a:cs typeface="Times New Roman" panose="02020603050405020304" pitchFamily="18" charset="0"/>
              </a:rPr>
              <a:t>doniczkowate</a:t>
            </a:r>
            <a:r>
              <a:rPr lang="pl-PL" sz="1400" dirty="0" smtClean="0">
                <a:latin typeface="Times New Roman" panose="02020603050405020304" pitchFamily="18" charset="0"/>
                <a:cs typeface="Times New Roman" panose="02020603050405020304" pitchFamily="18" charset="0"/>
              </a:rPr>
              <a:t>, czerpaki i wazy. Tu główny przedział to 1 niemniej przedziały 4 i 5 zwłaszcza w przypadku waz też są wysokie. Przedział 2 jest tu także obecny jest jednak mniej liczny niż przedział 1. Nie można tu wiec mówić o naczyniach bez względnie związanych z bogatymi pochówkami niemniej najbliższe temu mogłyby być wazy nadsańskie i garnki </a:t>
            </a:r>
            <a:r>
              <a:rPr lang="pl-PL" sz="1400" dirty="0" err="1" smtClean="0">
                <a:latin typeface="Times New Roman" panose="02020603050405020304" pitchFamily="18" charset="0"/>
                <a:cs typeface="Times New Roman" panose="02020603050405020304" pitchFamily="18" charset="0"/>
              </a:rPr>
              <a:t>tulipanowate</a:t>
            </a:r>
            <a:r>
              <a:rPr lang="pl-PL" sz="1400" dirty="0" smtClean="0">
                <a:latin typeface="Times New Roman" panose="02020603050405020304" pitchFamily="18" charset="0"/>
                <a:cs typeface="Times New Roman" panose="02020603050405020304" pitchFamily="18" charset="0"/>
              </a:rPr>
              <a:t> częściej pojawiające się w grobach z przedziałem 2 oraz relatywnie częściej w 4 i 5. Po części może to być jednak związane z chronologią gdzie starsze cmentarzyska są zwykle bogatsze. </a:t>
            </a:r>
            <a:endParaRPr lang="pl-PL" sz="1400" dirty="0">
              <a:latin typeface="Times New Roman" panose="02020603050405020304" pitchFamily="18" charset="0"/>
              <a:cs typeface="Times New Roman" panose="02020603050405020304" pitchFamily="18" charset="0"/>
            </a:endParaRPr>
          </a:p>
        </p:txBody>
      </p:sp>
      <p:graphicFrame>
        <p:nvGraphicFramePr>
          <p:cNvPr id="5" name="Obiekt 4"/>
          <p:cNvGraphicFramePr>
            <a:graphicFrameLocks noChangeAspect="1"/>
          </p:cNvGraphicFramePr>
          <p:nvPr>
            <p:extLst>
              <p:ext uri="{D42A27DB-BD31-4B8C-83A1-F6EECF244321}">
                <p14:modId xmlns:p14="http://schemas.microsoft.com/office/powerpoint/2010/main" val="814622062"/>
              </p:ext>
            </p:extLst>
          </p:nvPr>
        </p:nvGraphicFramePr>
        <p:xfrm>
          <a:off x="6248400" y="1378446"/>
          <a:ext cx="5943600" cy="4457700"/>
        </p:xfrm>
        <a:graphic>
          <a:graphicData uri="http://schemas.openxmlformats.org/presentationml/2006/ole">
            <mc:AlternateContent xmlns:mc="http://schemas.openxmlformats.org/markup-compatibility/2006">
              <mc:Choice xmlns:v="urn:schemas-microsoft-com:vml" Requires="v">
                <p:oleObj spid="_x0000_s13424"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6248400" y="1378446"/>
                        <a:ext cx="5943600" cy="4457700"/>
                      </a:xfrm>
                      <a:prstGeom prst="rect">
                        <a:avLst/>
                      </a:prstGeom>
                    </p:spPr>
                  </p:pic>
                </p:oleObj>
              </mc:Fallback>
            </mc:AlternateContent>
          </a:graphicData>
        </a:graphic>
      </p:graphicFrame>
      <p:sp>
        <p:nvSpPr>
          <p:cNvPr id="6" name="Prostokąt 5"/>
          <p:cNvSpPr/>
          <p:nvPr/>
        </p:nvSpPr>
        <p:spPr>
          <a:xfrm>
            <a:off x="0" y="0"/>
            <a:ext cx="12192000" cy="658450"/>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7" name="Obiekt 6"/>
          <p:cNvGraphicFramePr>
            <a:graphicFrameLocks noChangeAspect="1"/>
          </p:cNvGraphicFramePr>
          <p:nvPr>
            <p:extLst>
              <p:ext uri="{D42A27DB-BD31-4B8C-83A1-F6EECF244321}">
                <p14:modId xmlns:p14="http://schemas.microsoft.com/office/powerpoint/2010/main" val="822666091"/>
              </p:ext>
            </p:extLst>
          </p:nvPr>
        </p:nvGraphicFramePr>
        <p:xfrm>
          <a:off x="1" y="1"/>
          <a:ext cx="877932" cy="658449"/>
        </p:xfrm>
        <a:graphic>
          <a:graphicData uri="http://schemas.openxmlformats.org/presentationml/2006/ole">
            <mc:AlternateContent xmlns:mc="http://schemas.openxmlformats.org/markup-compatibility/2006">
              <mc:Choice xmlns:v="urn:schemas-microsoft-com:vml" Requires="v">
                <p:oleObj spid="_x0000_s13425" name="Graph" r:id="rId5" imgW="5943600" imgH="4457880" progId="STATISTICA.Graph">
                  <p:embed/>
                </p:oleObj>
              </mc:Choice>
              <mc:Fallback>
                <p:oleObj name="Graph" r:id="rId5" imgW="5943600" imgH="4457880" progId="STATISTICA.Graph">
                  <p:embed/>
                  <p:pic>
                    <p:nvPicPr>
                      <p:cNvPr id="0" name=""/>
                      <p:cNvPicPr/>
                      <p:nvPr/>
                    </p:nvPicPr>
                    <p:blipFill>
                      <a:blip r:embed="rId4"/>
                      <a:stretch>
                        <a:fillRect/>
                      </a:stretch>
                    </p:blipFill>
                    <p:spPr>
                      <a:xfrm>
                        <a:off x="1" y="1"/>
                        <a:ext cx="877932" cy="658449"/>
                      </a:xfrm>
                      <a:prstGeom prst="rect">
                        <a:avLst/>
                      </a:prstGeom>
                    </p:spPr>
                  </p:pic>
                </p:oleObj>
              </mc:Fallback>
            </mc:AlternateContent>
          </a:graphicData>
        </a:graphic>
      </p:graphicFrame>
    </p:spTree>
    <p:extLst>
      <p:ext uri="{BB962C8B-B14F-4D97-AF65-F5344CB8AC3E}">
        <p14:creationId xmlns:p14="http://schemas.microsoft.com/office/powerpoint/2010/main" val="1207299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ytuł 1"/>
          <p:cNvSpPr>
            <a:spLocks noGrp="1"/>
          </p:cNvSpPr>
          <p:nvPr>
            <p:ph type="title" idx="4294967295"/>
          </p:nvPr>
        </p:nvSpPr>
        <p:spPr>
          <a:xfrm>
            <a:off x="1066800" y="-271832"/>
            <a:ext cx="10058400" cy="1450975"/>
          </a:xfrm>
        </p:spPr>
        <p:txBody>
          <a:bodyPr>
            <a:normAutofit/>
          </a:bodyPr>
          <a:lstStyle/>
          <a:p>
            <a:pPr algn="ctr"/>
            <a:r>
              <a:rPr lang="pl-PL" sz="4400" b="1" dirty="0" smtClean="0">
                <a:solidFill>
                  <a:schemeClr val="tx1"/>
                </a:solidFill>
                <a:latin typeface="Times New Roman" panose="02020603050405020304" pitchFamily="18" charset="0"/>
                <a:cs typeface="Times New Roman" panose="02020603050405020304" pitchFamily="18" charset="0"/>
              </a:rPr>
              <a:t>Wybór literatury</a:t>
            </a:r>
            <a:endParaRPr lang="pl-PL" sz="4400" b="1" dirty="0">
              <a:solidFill>
                <a:schemeClr val="tx1"/>
              </a:solidFill>
              <a:latin typeface="Times New Roman" panose="02020603050405020304" pitchFamily="18" charset="0"/>
              <a:cs typeface="Times New Roman" panose="02020603050405020304" pitchFamily="18" charset="0"/>
            </a:endParaRPr>
          </a:p>
        </p:txBody>
      </p:sp>
      <p:sp>
        <p:nvSpPr>
          <p:cNvPr id="5" name="pole tekstowe 4"/>
          <p:cNvSpPr txBox="1"/>
          <p:nvPr/>
        </p:nvSpPr>
        <p:spPr>
          <a:xfrm>
            <a:off x="0" y="1179143"/>
            <a:ext cx="12192000" cy="5786199"/>
          </a:xfrm>
          <a:prstGeom prst="rect">
            <a:avLst/>
          </a:prstGeom>
          <a:noFill/>
        </p:spPr>
        <p:txBody>
          <a:bodyPr wrap="square" rtlCol="0">
            <a:spAutoFit/>
          </a:bodyPr>
          <a:lstStyle/>
          <a:p>
            <a:pPr indent="276225">
              <a:buFont typeface="Arial" panose="020B0604020202020204" pitchFamily="34" charset="0"/>
              <a:buChar char="•"/>
            </a:pPr>
            <a:r>
              <a:rPr lang="pl-PL" sz="1600" dirty="0" err="1" smtClean="0">
                <a:latin typeface="Times New Roman" panose="02020603050405020304" pitchFamily="18" charset="0"/>
                <a:cs typeface="Times New Roman" panose="02020603050405020304" pitchFamily="18" charset="0"/>
              </a:rPr>
              <a:t>J.Adamik</a:t>
            </a:r>
            <a:r>
              <a:rPr lang="pl-PL" sz="1600" dirty="0" smtClean="0">
                <a:latin typeface="Times New Roman" panose="02020603050405020304" pitchFamily="18" charset="0"/>
                <a:cs typeface="Times New Roman" panose="02020603050405020304" pitchFamily="18" charset="0"/>
              </a:rPr>
              <a:t>, M. </a:t>
            </a:r>
            <a:r>
              <a:rPr lang="pl-PL" sz="1600" dirty="0" err="1" smtClean="0">
                <a:latin typeface="Times New Roman" panose="02020603050405020304" pitchFamily="18" charset="0"/>
                <a:cs typeface="Times New Roman" panose="02020603050405020304" pitchFamily="18" charset="0"/>
              </a:rPr>
              <a:t>Burghardt</a:t>
            </a:r>
            <a:r>
              <a:rPr lang="pl-PL" sz="1600" dirty="0" smtClean="0">
                <a:latin typeface="Times New Roman" panose="02020603050405020304" pitchFamily="18" charset="0"/>
                <a:cs typeface="Times New Roman" panose="02020603050405020304" pitchFamily="18" charset="0"/>
              </a:rPr>
              <a:t>, W. </a:t>
            </a:r>
            <a:r>
              <a:rPr lang="pl-PL" sz="1600" dirty="0" err="1" smtClean="0">
                <a:latin typeface="Times New Roman" panose="02020603050405020304" pitchFamily="18" charset="0"/>
                <a:cs typeface="Times New Roman" panose="02020603050405020304" pitchFamily="18" charset="0"/>
              </a:rPr>
              <a:t>Rajpold</a:t>
            </a:r>
            <a:r>
              <a:rPr lang="pl-PL" sz="1600" dirty="0" smtClean="0">
                <a:latin typeface="Times New Roman" panose="02020603050405020304" pitchFamily="18" charset="0"/>
                <a:cs typeface="Times New Roman" panose="02020603050405020304" pitchFamily="18" charset="0"/>
              </a:rPr>
              <a:t> 2016- Materiały kultury trzcinieckiej i tarnobrzeskiej kultury łużyckiej ze stanowiska Wierzawice 4, pow. leżajski w świetle analiz archeologicznych, Materiały i Sprawozdania Rzeszowskiego Ośrodka Archeologicznego t. XXXVII, s.85-124</a:t>
            </a: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S</a:t>
            </a:r>
            <a:r>
              <a:rPr lang="pl-PL" sz="1600" dirty="0">
                <a:latin typeface="Times New Roman" panose="02020603050405020304" pitchFamily="18" charset="0"/>
                <a:cs typeface="Times New Roman" panose="02020603050405020304" pitchFamily="18" charset="0"/>
              </a:rPr>
              <a:t>. Czopek, J. </a:t>
            </a:r>
            <a:r>
              <a:rPr lang="pl-PL" sz="1600" dirty="0" err="1">
                <a:latin typeface="Times New Roman" panose="02020603050405020304" pitchFamily="18" charset="0"/>
                <a:cs typeface="Times New Roman" panose="02020603050405020304" pitchFamily="18" charset="0"/>
              </a:rPr>
              <a:t>Ligoda</a:t>
            </a:r>
            <a:r>
              <a:rPr lang="pl-PL" sz="1600" dirty="0">
                <a:latin typeface="Times New Roman" panose="02020603050405020304" pitchFamily="18" charset="0"/>
                <a:cs typeface="Times New Roman" panose="02020603050405020304" pitchFamily="18" charset="0"/>
              </a:rPr>
              <a:t>, J. Podgórska- Czopek, J. </a:t>
            </a:r>
            <a:r>
              <a:rPr lang="pl-PL" sz="1600" dirty="0" err="1">
                <a:latin typeface="Times New Roman" panose="02020603050405020304" pitchFamily="18" charset="0"/>
                <a:cs typeface="Times New Roman" panose="02020603050405020304" pitchFamily="18" charset="0"/>
              </a:rPr>
              <a:t>Rogóż</a:t>
            </a:r>
            <a:r>
              <a:rPr lang="pl-PL" sz="1600" dirty="0">
                <a:latin typeface="Times New Roman" panose="02020603050405020304" pitchFamily="18" charset="0"/>
                <a:cs typeface="Times New Roman" panose="02020603050405020304" pitchFamily="18" charset="0"/>
              </a:rPr>
              <a:t> </a:t>
            </a:r>
            <a:r>
              <a:rPr lang="pl-PL" sz="1600" dirty="0" smtClean="0">
                <a:latin typeface="Times New Roman" panose="02020603050405020304" pitchFamily="18" charset="0"/>
                <a:cs typeface="Times New Roman" panose="02020603050405020304" pitchFamily="18" charset="0"/>
              </a:rPr>
              <a:t>2016- </a:t>
            </a:r>
            <a:r>
              <a:rPr lang="pl-PL" sz="1600" i="1" dirty="0" smtClean="0">
                <a:latin typeface="Times New Roman" panose="02020603050405020304" pitchFamily="18" charset="0"/>
                <a:cs typeface="Times New Roman" panose="02020603050405020304" pitchFamily="18" charset="0"/>
              </a:rPr>
              <a:t>Cmentarzysko tarnobrzeskiej kultury łużyckiej w </a:t>
            </a:r>
            <a:r>
              <a:rPr lang="pl-PL" sz="1600" i="1" dirty="0" err="1" smtClean="0">
                <a:latin typeface="Times New Roman" panose="02020603050405020304" pitchFamily="18" charset="0"/>
                <a:cs typeface="Times New Roman" panose="02020603050405020304" pitchFamily="18" charset="0"/>
              </a:rPr>
              <a:t>Grzęsce</a:t>
            </a:r>
            <a:r>
              <a:rPr lang="pl-PL" sz="1600" i="1" dirty="0" smtClean="0">
                <a:latin typeface="Times New Roman" panose="02020603050405020304" pitchFamily="18" charset="0"/>
                <a:cs typeface="Times New Roman" panose="02020603050405020304" pitchFamily="18" charset="0"/>
              </a:rPr>
              <a:t>, pow. przeworski, Rzeszów.</a:t>
            </a: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S. Czopek 1996- </a:t>
            </a:r>
            <a:r>
              <a:rPr lang="pl-PL" sz="1600" i="1" dirty="0" smtClean="0">
                <a:latin typeface="Times New Roman" panose="02020603050405020304" pitchFamily="18" charset="0"/>
                <a:cs typeface="Times New Roman" panose="02020603050405020304" pitchFamily="18" charset="0"/>
              </a:rPr>
              <a:t>Grupa </a:t>
            </a:r>
            <a:r>
              <a:rPr lang="pl-PL" sz="1600" i="1" dirty="0">
                <a:latin typeface="Times New Roman" panose="02020603050405020304" pitchFamily="18" charset="0"/>
                <a:cs typeface="Times New Roman" panose="02020603050405020304" pitchFamily="18" charset="0"/>
              </a:rPr>
              <a:t>tarnobrzeska nad środkowym Sanem i dolnym Wisłokiem, </a:t>
            </a:r>
            <a:r>
              <a:rPr lang="pl-PL" sz="1600" dirty="0">
                <a:latin typeface="Times New Roman" panose="02020603050405020304" pitchFamily="18" charset="0"/>
                <a:cs typeface="Times New Roman" panose="02020603050405020304" pitchFamily="18" charset="0"/>
              </a:rPr>
              <a:t>Rzeszów.</a:t>
            </a:r>
          </a:p>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S. Czopek </a:t>
            </a:r>
            <a:r>
              <a:rPr lang="pl-PL" sz="1600" dirty="0" smtClean="0">
                <a:latin typeface="Times New Roman" panose="02020603050405020304" pitchFamily="18" charset="0"/>
                <a:cs typeface="Times New Roman" panose="02020603050405020304" pitchFamily="18" charset="0"/>
              </a:rPr>
              <a:t>2001-  </a:t>
            </a:r>
            <a:r>
              <a:rPr lang="pl-PL" sz="1600" i="1" dirty="0">
                <a:latin typeface="Times New Roman" panose="02020603050405020304" pitchFamily="18" charset="0"/>
                <a:cs typeface="Times New Roman" panose="02020603050405020304" pitchFamily="18" charset="0"/>
              </a:rPr>
              <a:t>Pysznica, pow. Stalowa Wola, stanowisko 1 – cmentarzysko ciałopalne z przełomu </a:t>
            </a:r>
            <a:endParaRPr lang="pl-PL" sz="1600" dirty="0">
              <a:latin typeface="Times New Roman" panose="02020603050405020304" pitchFamily="18" charset="0"/>
              <a:cs typeface="Times New Roman" panose="02020603050405020304" pitchFamily="18" charset="0"/>
            </a:endParaRPr>
          </a:p>
          <a:p>
            <a:r>
              <a:rPr lang="pl-PL" sz="1600" i="1" dirty="0">
                <a:latin typeface="Times New Roman" panose="02020603050405020304" pitchFamily="18" charset="0"/>
                <a:cs typeface="Times New Roman" panose="02020603050405020304" pitchFamily="18" charset="0"/>
              </a:rPr>
              <a:t>epok brązu i żelaza</a:t>
            </a:r>
            <a:r>
              <a:rPr lang="pl-PL" sz="1600" dirty="0">
                <a:latin typeface="Times New Roman" panose="02020603050405020304" pitchFamily="18" charset="0"/>
                <a:cs typeface="Times New Roman" panose="02020603050405020304" pitchFamily="18" charset="0"/>
              </a:rPr>
              <a:t>, Rzeszów.</a:t>
            </a:r>
          </a:p>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S. Czopek </a:t>
            </a:r>
            <a:r>
              <a:rPr lang="pl-PL" sz="1600" dirty="0" smtClean="0">
                <a:latin typeface="Times New Roman" panose="02020603050405020304" pitchFamily="18" charset="0"/>
                <a:cs typeface="Times New Roman" panose="02020603050405020304" pitchFamily="18" charset="0"/>
              </a:rPr>
              <a:t>2004-  </a:t>
            </a:r>
            <a:r>
              <a:rPr lang="pl-PL" sz="1600" i="1" dirty="0">
                <a:latin typeface="Times New Roman" panose="02020603050405020304" pitchFamily="18" charset="0"/>
                <a:cs typeface="Times New Roman" panose="02020603050405020304" pitchFamily="18" charset="0"/>
              </a:rPr>
              <a:t>Cmentarzysko ciałopalne z wczesnej epoki żelaza w Knapach</a:t>
            </a:r>
            <a:r>
              <a:rPr lang="pl-PL" sz="1600" dirty="0">
                <a:latin typeface="Times New Roman" panose="02020603050405020304" pitchFamily="18" charset="0"/>
                <a:cs typeface="Times New Roman" panose="02020603050405020304" pitchFamily="18" charset="0"/>
              </a:rPr>
              <a:t>, Rzeszów.</a:t>
            </a:r>
          </a:p>
          <a:p>
            <a:pPr indent="276225">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S. Czopek </a:t>
            </a:r>
            <a:r>
              <a:rPr lang="pl-PL" sz="1600" dirty="0" smtClean="0">
                <a:latin typeface="Times New Roman" panose="02020603050405020304" pitchFamily="18" charset="0"/>
                <a:cs typeface="Times New Roman" panose="02020603050405020304" pitchFamily="18" charset="0"/>
              </a:rPr>
              <a:t>2005- </a:t>
            </a:r>
            <a:r>
              <a:rPr lang="pl-PL" sz="1600" dirty="0">
                <a:latin typeface="Times New Roman" panose="02020603050405020304" pitchFamily="18" charset="0"/>
                <a:cs typeface="Times New Roman" panose="02020603050405020304" pitchFamily="18" charset="0"/>
              </a:rPr>
              <a:t>Cmentarzyska, jako element regionalnej struktury osadniczej na przykładzie </a:t>
            </a:r>
            <a:r>
              <a:rPr lang="pl-PL" sz="1600" dirty="0" smtClean="0">
                <a:latin typeface="Times New Roman" panose="02020603050405020304" pitchFamily="18" charset="0"/>
                <a:cs typeface="Times New Roman" panose="02020603050405020304" pitchFamily="18" charset="0"/>
              </a:rPr>
              <a:t>nekropoli tarnobrzeskiej </a:t>
            </a:r>
            <a:r>
              <a:rPr lang="pl-PL" sz="1600" dirty="0">
                <a:latin typeface="Times New Roman" panose="02020603050405020304" pitchFamily="18" charset="0"/>
                <a:cs typeface="Times New Roman" panose="02020603050405020304" pitchFamily="18" charset="0"/>
              </a:rPr>
              <a:t>kultury </a:t>
            </a:r>
            <a:r>
              <a:rPr lang="pl-PL" sz="1600" dirty="0" smtClean="0">
                <a:latin typeface="Times New Roman" panose="02020603050405020304" pitchFamily="18" charset="0"/>
                <a:cs typeface="Times New Roman" panose="02020603050405020304" pitchFamily="18" charset="0"/>
              </a:rPr>
              <a:t>łużyckiej</a:t>
            </a:r>
            <a:r>
              <a:rPr lang="pl-PL" sz="1600" i="1" dirty="0" smtClean="0">
                <a:latin typeface="Times New Roman" panose="02020603050405020304" pitchFamily="18" charset="0"/>
                <a:cs typeface="Times New Roman" panose="02020603050405020304" pitchFamily="18" charset="0"/>
              </a:rPr>
              <a:t>,</a:t>
            </a:r>
            <a:r>
              <a:rPr lang="pl-PL" sz="1600" dirty="0" smtClean="0">
                <a:latin typeface="Times New Roman" panose="02020603050405020304" pitchFamily="18" charset="0"/>
                <a:cs typeface="Times New Roman" panose="02020603050405020304" pitchFamily="18" charset="0"/>
              </a:rPr>
              <a:t> „Przegląd </a:t>
            </a:r>
            <a:r>
              <a:rPr lang="pl-PL" sz="1600" dirty="0">
                <a:latin typeface="Times New Roman" panose="02020603050405020304" pitchFamily="18" charset="0"/>
                <a:cs typeface="Times New Roman" panose="02020603050405020304" pitchFamily="18" charset="0"/>
              </a:rPr>
              <a:t>Archeologiczny”, t. 53, s. 53-85.</a:t>
            </a:r>
          </a:p>
          <a:p>
            <a:pPr marL="285750" indent="-285750">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S. Czopek </a:t>
            </a:r>
            <a:r>
              <a:rPr lang="pl-PL" sz="1600" dirty="0" smtClean="0">
                <a:latin typeface="Times New Roman" panose="02020603050405020304" pitchFamily="18" charset="0"/>
                <a:cs typeface="Times New Roman" panose="02020603050405020304" pitchFamily="18" charset="0"/>
              </a:rPr>
              <a:t>2006- </a:t>
            </a:r>
            <a:r>
              <a:rPr lang="pl-PL" sz="1600" dirty="0">
                <a:latin typeface="Times New Roman" panose="02020603050405020304" pitchFamily="18" charset="0"/>
                <a:cs typeface="Times New Roman" panose="02020603050405020304" pitchFamily="18" charset="0"/>
              </a:rPr>
              <a:t>Czas użytkowania cmentarzysk tarnobrzeskiej kultury łużyckiej – możliwości</a:t>
            </a:r>
          </a:p>
          <a:p>
            <a:r>
              <a:rPr lang="pl-PL" sz="1600" dirty="0" smtClean="0">
                <a:latin typeface="Times New Roman" panose="02020603050405020304" pitchFamily="18" charset="0"/>
                <a:cs typeface="Times New Roman" panose="02020603050405020304" pitchFamily="18" charset="0"/>
              </a:rPr>
              <a:t>interpretacyjne </a:t>
            </a:r>
            <a:r>
              <a:rPr lang="pl-PL" sz="1600" dirty="0">
                <a:latin typeface="Times New Roman" panose="02020603050405020304" pitchFamily="18" charset="0"/>
                <a:cs typeface="Times New Roman" panose="02020603050405020304" pitchFamily="18" charset="0"/>
              </a:rPr>
              <a:t>i uwagi dyskusyjne, „</a:t>
            </a:r>
            <a:r>
              <a:rPr lang="pl-PL" sz="1600" dirty="0" err="1">
                <a:latin typeface="Times New Roman" panose="02020603050405020304" pitchFamily="18" charset="0"/>
                <a:cs typeface="Times New Roman" panose="02020603050405020304" pitchFamily="18" charset="0"/>
              </a:rPr>
              <a:t>Analecta</a:t>
            </a:r>
            <a:r>
              <a:rPr lang="pl-PL" sz="1600" dirty="0">
                <a:latin typeface="Times New Roman" panose="02020603050405020304" pitchFamily="18" charset="0"/>
                <a:cs typeface="Times New Roman" panose="02020603050405020304" pitchFamily="18" charset="0"/>
              </a:rPr>
              <a:t> </a:t>
            </a:r>
            <a:r>
              <a:rPr lang="pl-PL" sz="1600" dirty="0" err="1">
                <a:latin typeface="Times New Roman" panose="02020603050405020304" pitchFamily="18" charset="0"/>
                <a:cs typeface="Times New Roman" panose="02020603050405020304" pitchFamily="18" charset="0"/>
              </a:rPr>
              <a:t>Archaeologica</a:t>
            </a:r>
            <a:r>
              <a:rPr lang="pl-PL" sz="1600" dirty="0">
                <a:latin typeface="Times New Roman" panose="02020603050405020304" pitchFamily="18" charset="0"/>
                <a:cs typeface="Times New Roman" panose="02020603050405020304" pitchFamily="18" charset="0"/>
              </a:rPr>
              <a:t> </a:t>
            </a:r>
            <a:r>
              <a:rPr lang="pl-PL" sz="1600" dirty="0" err="1">
                <a:latin typeface="Times New Roman" panose="02020603050405020304" pitchFamily="18" charset="0"/>
                <a:cs typeface="Times New Roman" panose="02020603050405020304" pitchFamily="18" charset="0"/>
              </a:rPr>
              <a:t>Ressoviensia</a:t>
            </a:r>
            <a:r>
              <a:rPr lang="pl-PL" sz="1600" dirty="0">
                <a:latin typeface="Times New Roman" panose="02020603050405020304" pitchFamily="18" charset="0"/>
                <a:cs typeface="Times New Roman" panose="02020603050405020304" pitchFamily="18" charset="0"/>
              </a:rPr>
              <a:t>”, t. 1, </a:t>
            </a:r>
            <a:r>
              <a:rPr lang="pl-PL" sz="1600" dirty="0" smtClean="0">
                <a:latin typeface="Times New Roman" panose="02020603050405020304" pitchFamily="18" charset="0"/>
                <a:cs typeface="Times New Roman" panose="02020603050405020304" pitchFamily="18" charset="0"/>
              </a:rPr>
              <a:t>s. 101-132.</a:t>
            </a: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M. </a:t>
            </a:r>
            <a:r>
              <a:rPr lang="pl-PL" sz="1600" dirty="0" err="1" smtClean="0">
                <a:latin typeface="Times New Roman" panose="02020603050405020304" pitchFamily="18" charset="0"/>
                <a:cs typeface="Times New Roman" panose="02020603050405020304" pitchFamily="18" charset="0"/>
              </a:rPr>
              <a:t>Gedl</a:t>
            </a:r>
            <a:r>
              <a:rPr lang="pl-PL" sz="1600" dirty="0">
                <a:latin typeface="Times New Roman" panose="02020603050405020304" pitchFamily="18" charset="0"/>
                <a:cs typeface="Times New Roman" panose="02020603050405020304" pitchFamily="18" charset="0"/>
              </a:rPr>
              <a:t> </a:t>
            </a:r>
            <a:r>
              <a:rPr lang="pl-PL" sz="1600" dirty="0" smtClean="0">
                <a:latin typeface="Times New Roman" panose="02020603050405020304" pitchFamily="18" charset="0"/>
                <a:cs typeface="Times New Roman" panose="02020603050405020304" pitchFamily="18" charset="0"/>
              </a:rPr>
              <a:t>1994-  </a:t>
            </a:r>
            <a:r>
              <a:rPr lang="pl-PL" sz="1600" i="1" dirty="0">
                <a:latin typeface="Times New Roman" panose="02020603050405020304" pitchFamily="18" charset="0"/>
                <a:cs typeface="Times New Roman" panose="02020603050405020304" pitchFamily="18" charset="0"/>
              </a:rPr>
              <a:t>Cmentarzysko z epoki brązu w </a:t>
            </a:r>
            <a:r>
              <a:rPr lang="pl-PL" sz="1600" i="1" dirty="0" err="1">
                <a:latin typeface="Times New Roman" panose="02020603050405020304" pitchFamily="18" charset="0"/>
                <a:cs typeface="Times New Roman" panose="02020603050405020304" pitchFamily="18" charset="0"/>
              </a:rPr>
              <a:t>Bachórzu</a:t>
            </a:r>
            <a:r>
              <a:rPr lang="pl-PL" sz="1600" i="1" dirty="0">
                <a:latin typeface="Times New Roman" panose="02020603050405020304" pitchFamily="18" charset="0"/>
                <a:cs typeface="Times New Roman" panose="02020603050405020304" pitchFamily="18" charset="0"/>
              </a:rPr>
              <a:t>-Chodorówce</a:t>
            </a:r>
            <a:r>
              <a:rPr lang="pl-PL" sz="1600" dirty="0" smtClean="0">
                <a:latin typeface="Times New Roman" panose="02020603050405020304" pitchFamily="18" charset="0"/>
                <a:cs typeface="Times New Roman" panose="02020603050405020304" pitchFamily="18" charset="0"/>
              </a:rPr>
              <a:t>, Kraków</a:t>
            </a:r>
            <a:r>
              <a:rPr lang="pl-PL" sz="1600"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 Moskwa 1976- </a:t>
            </a:r>
            <a:r>
              <a:rPr lang="pl-PL" sz="1600" i="1" dirty="0">
                <a:latin typeface="Times New Roman" panose="02020603050405020304" pitchFamily="18" charset="0"/>
                <a:cs typeface="Times New Roman" panose="02020603050405020304" pitchFamily="18" charset="0"/>
              </a:rPr>
              <a:t>Kultura łużycka w południowo-wschodniej Polsce</a:t>
            </a:r>
            <a:r>
              <a:rPr lang="pl-PL" sz="1600" dirty="0">
                <a:latin typeface="Times New Roman" panose="02020603050405020304" pitchFamily="18" charset="0"/>
                <a:cs typeface="Times New Roman" panose="02020603050405020304" pitchFamily="18" charset="0"/>
              </a:rPr>
              <a:t>, Rzeszów.</a:t>
            </a: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 Moskwa 1979-  </a:t>
            </a:r>
            <a:r>
              <a:rPr lang="pl-PL" sz="1600" i="1" dirty="0">
                <a:latin typeface="Times New Roman" panose="02020603050405020304" pitchFamily="18" charset="0"/>
                <a:cs typeface="Times New Roman" panose="02020603050405020304" pitchFamily="18" charset="0"/>
              </a:rPr>
              <a:t>Cmentarzysko ciałopalne kultury łużyckiej w Zbydniowie, gm. Zaleszany, woj. Tarnobrzeg</a:t>
            </a:r>
            <a:r>
              <a:rPr lang="pl-PL" sz="1600" dirty="0">
                <a:latin typeface="Times New Roman" panose="02020603050405020304" pitchFamily="18" charset="0"/>
                <a:cs typeface="Times New Roman" panose="02020603050405020304" pitchFamily="18" charset="0"/>
              </a:rPr>
              <a:t>, </a:t>
            </a:r>
          </a:p>
          <a:p>
            <a:r>
              <a:rPr lang="pl-PL" sz="1600" dirty="0">
                <a:latin typeface="Times New Roman" panose="02020603050405020304" pitchFamily="18" charset="0"/>
                <a:cs typeface="Times New Roman" panose="02020603050405020304" pitchFamily="18" charset="0"/>
              </a:rPr>
              <a:t>„MSROA za lata 1973-1975”, s. 3-59</a:t>
            </a:r>
            <a:r>
              <a:rPr lang="pl-PL" sz="1600" dirty="0" smtClean="0">
                <a:latin typeface="Times New Roman" panose="02020603050405020304" pitchFamily="18" charset="0"/>
                <a:cs typeface="Times New Roman" panose="02020603050405020304" pitchFamily="18" charset="0"/>
              </a:rPr>
              <a:t>.</a:t>
            </a:r>
          </a:p>
          <a:p>
            <a:pPr indent="276225">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 Ormian 1998</a:t>
            </a:r>
            <a:r>
              <a:rPr lang="pl-PL" sz="1600" dirty="0">
                <a:latin typeface="Times New Roman" panose="02020603050405020304" pitchFamily="18" charset="0"/>
                <a:cs typeface="Times New Roman" panose="02020603050405020304" pitchFamily="18" charset="0"/>
              </a:rPr>
              <a:t>-</a:t>
            </a:r>
            <a:r>
              <a:rPr lang="pl-PL" sz="1600" dirty="0" smtClean="0">
                <a:latin typeface="Times New Roman" panose="02020603050405020304" pitchFamily="18" charset="0"/>
                <a:cs typeface="Times New Roman" panose="02020603050405020304" pitchFamily="18" charset="0"/>
              </a:rPr>
              <a:t> </a:t>
            </a:r>
            <a:r>
              <a:rPr lang="pl-PL" sz="1600" i="1" dirty="0">
                <a:latin typeface="Times New Roman" panose="02020603050405020304" pitchFamily="18" charset="0"/>
                <a:cs typeface="Times New Roman" panose="02020603050405020304" pitchFamily="18" charset="0"/>
              </a:rPr>
              <a:t>Cmentarzysko z epoki brązu i wczesnej epoki żelaza w Furmanach stan. 1, woj. Tarnobrzeg,</a:t>
            </a:r>
            <a:r>
              <a:rPr lang="pl-PL" sz="1600" dirty="0">
                <a:latin typeface="Times New Roman" panose="02020603050405020304" pitchFamily="18" charset="0"/>
                <a:cs typeface="Times New Roman" panose="02020603050405020304" pitchFamily="18" charset="0"/>
              </a:rPr>
              <a:t> maszynopis pracy magisterskie w bibliotece UJ</a:t>
            </a:r>
            <a:r>
              <a:rPr lang="pl-PL" sz="1600" dirty="0" smtClean="0">
                <a:latin typeface="Times New Roman" panose="02020603050405020304" pitchFamily="18" charset="0"/>
                <a:cs typeface="Times New Roman" panose="02020603050405020304" pitchFamily="18" charset="0"/>
              </a:rPr>
              <a:t>.</a:t>
            </a:r>
            <a:endParaRPr lang="pl-PL"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pl-PL" sz="1600" dirty="0" smtClean="0">
                <a:latin typeface="Times New Roman" panose="02020603050405020304" pitchFamily="18" charset="0"/>
                <a:cs typeface="Times New Roman" panose="02020603050405020304" pitchFamily="18" charset="0"/>
              </a:rPr>
              <a:t>K. Trybała- Zawiślak </a:t>
            </a:r>
            <a:r>
              <a:rPr lang="pl-PL" sz="1600" dirty="0">
                <a:latin typeface="Times New Roman" panose="02020603050405020304" pitchFamily="18" charset="0"/>
                <a:cs typeface="Times New Roman" panose="02020603050405020304" pitchFamily="18" charset="0"/>
              </a:rPr>
              <a:t>2012a </a:t>
            </a:r>
            <a:r>
              <a:rPr lang="pl-PL" sz="1600" i="1" dirty="0">
                <a:latin typeface="Times New Roman" panose="02020603050405020304" pitchFamily="18" charset="0"/>
                <a:cs typeface="Times New Roman" panose="02020603050405020304" pitchFamily="18" charset="0"/>
              </a:rPr>
              <a:t>Kłyżów stan. 2 i </a:t>
            </a:r>
            <a:r>
              <a:rPr lang="pl-PL" sz="1600" i="1" dirty="0" err="1">
                <a:latin typeface="Times New Roman" panose="02020603050405020304" pitchFamily="18" charset="0"/>
                <a:cs typeface="Times New Roman" panose="02020603050405020304" pitchFamily="18" charset="0"/>
              </a:rPr>
              <a:t>Mokrzyszów</a:t>
            </a:r>
            <a:r>
              <a:rPr lang="pl-PL" sz="1600" i="1" dirty="0">
                <a:latin typeface="Times New Roman" panose="02020603050405020304" pitchFamily="18" charset="0"/>
                <a:cs typeface="Times New Roman" panose="02020603050405020304" pitchFamily="18" charset="0"/>
              </a:rPr>
              <a:t> stan. 2 cmentarzyska ciałopalne z wczesnej epoki żelaza</a:t>
            </a:r>
            <a:r>
              <a:rPr lang="pl-PL" sz="1600" dirty="0">
                <a:latin typeface="Times New Roman" panose="02020603050405020304" pitchFamily="18" charset="0"/>
                <a:cs typeface="Times New Roman" panose="02020603050405020304" pitchFamily="18" charset="0"/>
              </a:rPr>
              <a:t>, Rzeszów.</a:t>
            </a:r>
          </a:p>
          <a:p>
            <a:pPr indent="276225">
              <a:buFont typeface="Arial" panose="020B0604020202020204" pitchFamily="34" charset="0"/>
              <a:buChar char="•"/>
            </a:pPr>
            <a:r>
              <a:rPr lang="pl-PL" sz="1600" dirty="0">
                <a:latin typeface="Times New Roman" panose="02020603050405020304" pitchFamily="18" charset="0"/>
                <a:cs typeface="Times New Roman" panose="02020603050405020304" pitchFamily="18" charset="0"/>
              </a:rPr>
              <a:t>K. Trybała- Zawiślak </a:t>
            </a:r>
            <a:r>
              <a:rPr lang="pl-PL" sz="1600" dirty="0" smtClean="0">
                <a:latin typeface="Times New Roman" panose="02020603050405020304" pitchFamily="18" charset="0"/>
                <a:cs typeface="Times New Roman" panose="02020603050405020304" pitchFamily="18" charset="0"/>
              </a:rPr>
              <a:t>2012b </a:t>
            </a:r>
            <a:r>
              <a:rPr lang="pl-PL" sz="1600" dirty="0">
                <a:latin typeface="Times New Roman" panose="02020603050405020304" pitchFamily="18" charset="0"/>
                <a:cs typeface="Times New Roman" panose="02020603050405020304" pitchFamily="18" charset="0"/>
              </a:rPr>
              <a:t>Groby z przykryciem popielnicy w tarnobrzeskiej kulturze łużyckiej, [w:] S. Czopek (red) </a:t>
            </a:r>
            <a:r>
              <a:rPr lang="pl-PL" sz="1600" i="1" dirty="0">
                <a:latin typeface="Times New Roman" panose="02020603050405020304" pitchFamily="18" charset="0"/>
                <a:cs typeface="Times New Roman" panose="02020603050405020304" pitchFamily="18" charset="0"/>
              </a:rPr>
              <a:t>Hic </a:t>
            </a:r>
            <a:r>
              <a:rPr lang="pl-PL" sz="1600" i="1" dirty="0" err="1">
                <a:latin typeface="Times New Roman" panose="02020603050405020304" pitchFamily="18" charset="0"/>
                <a:cs typeface="Times New Roman" panose="02020603050405020304" pitchFamily="18" charset="0"/>
              </a:rPr>
              <a:t>mortui</a:t>
            </a:r>
            <a:r>
              <a:rPr lang="pl-PL" sz="1600" i="1" dirty="0">
                <a:latin typeface="Times New Roman" panose="02020603050405020304" pitchFamily="18" charset="0"/>
                <a:cs typeface="Times New Roman" panose="02020603050405020304" pitchFamily="18" charset="0"/>
              </a:rPr>
              <a:t> </a:t>
            </a:r>
            <a:r>
              <a:rPr lang="pl-PL" sz="1600" i="1" dirty="0" err="1">
                <a:latin typeface="Times New Roman" panose="02020603050405020304" pitchFamily="18" charset="0"/>
                <a:cs typeface="Times New Roman" panose="02020603050405020304" pitchFamily="18" charset="0"/>
              </a:rPr>
              <a:t>vivunt</a:t>
            </a:r>
            <a:r>
              <a:rPr lang="pl-PL" sz="1600" i="1" dirty="0">
                <a:latin typeface="Times New Roman" panose="02020603050405020304" pitchFamily="18" charset="0"/>
                <a:cs typeface="Times New Roman" panose="02020603050405020304" pitchFamily="18" charset="0"/>
              </a:rPr>
              <a:t> : z badań nad archeologią funeralną</a:t>
            </a:r>
            <a:r>
              <a:rPr lang="pl-PL" sz="1600" dirty="0">
                <a:latin typeface="Times New Roman" panose="02020603050405020304" pitchFamily="18" charset="0"/>
                <a:cs typeface="Times New Roman" panose="02020603050405020304" pitchFamily="18" charset="0"/>
              </a:rPr>
              <a:t>, Rzeszów, s. 149-168.</a:t>
            </a:r>
          </a:p>
          <a:p>
            <a:pPr marL="285750" indent="-285750">
              <a:buFont typeface="Arial" panose="020B0604020202020204" pitchFamily="34" charset="0"/>
              <a:buChar char="•"/>
            </a:pPr>
            <a:endParaRPr lang="pl-PL"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pl-PL" dirty="0">
              <a:latin typeface="Times New Roman" panose="02020603050405020304" pitchFamily="18" charset="0"/>
              <a:cs typeface="Times New Roman" panose="02020603050405020304" pitchFamily="18" charset="0"/>
            </a:endParaRPr>
          </a:p>
        </p:txBody>
      </p:sp>
      <p:sp>
        <p:nvSpPr>
          <p:cNvPr id="6" name="Prostokąt 5"/>
          <p:cNvSpPr/>
          <p:nvPr/>
        </p:nvSpPr>
        <p:spPr>
          <a:xfrm>
            <a:off x="0" y="-1"/>
            <a:ext cx="12192000" cy="5943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7" name="Obiekt 6"/>
          <p:cNvGraphicFramePr>
            <a:graphicFrameLocks noChangeAspect="1"/>
          </p:cNvGraphicFramePr>
          <p:nvPr>
            <p:extLst>
              <p:ext uri="{D42A27DB-BD31-4B8C-83A1-F6EECF244321}">
                <p14:modId xmlns:p14="http://schemas.microsoft.com/office/powerpoint/2010/main" val="1089193878"/>
              </p:ext>
            </p:extLst>
          </p:nvPr>
        </p:nvGraphicFramePr>
        <p:xfrm>
          <a:off x="1" y="1"/>
          <a:ext cx="792479" cy="594359"/>
        </p:xfrm>
        <a:graphic>
          <a:graphicData uri="http://schemas.openxmlformats.org/presentationml/2006/ole">
            <mc:AlternateContent xmlns:mc="http://schemas.openxmlformats.org/markup-compatibility/2006">
              <mc:Choice xmlns:v="urn:schemas-microsoft-com:vml" Requires="v">
                <p:oleObj spid="_x0000_s56356"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1" y="1"/>
                        <a:ext cx="792479" cy="594359"/>
                      </a:xfrm>
                      <a:prstGeom prst="rect">
                        <a:avLst/>
                      </a:prstGeom>
                    </p:spPr>
                  </p:pic>
                </p:oleObj>
              </mc:Fallback>
            </mc:AlternateContent>
          </a:graphicData>
        </a:graphic>
      </p:graphicFrame>
    </p:spTree>
    <p:extLst>
      <p:ext uri="{BB962C8B-B14F-4D97-AF65-F5344CB8AC3E}">
        <p14:creationId xmlns:p14="http://schemas.microsoft.com/office/powerpoint/2010/main" val="24691134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pole tekstowe 1"/>
          <p:cNvSpPr txBox="1"/>
          <p:nvPr/>
        </p:nvSpPr>
        <p:spPr>
          <a:xfrm>
            <a:off x="3742660" y="1509823"/>
            <a:ext cx="6145619" cy="830997"/>
          </a:xfrm>
          <a:prstGeom prst="rect">
            <a:avLst/>
          </a:prstGeom>
          <a:noFill/>
        </p:spPr>
        <p:txBody>
          <a:bodyPr wrap="square" rtlCol="0">
            <a:spAutoFit/>
          </a:bodyPr>
          <a:lstStyle/>
          <a:p>
            <a:r>
              <a:rPr lang="pl-PL" sz="4800" b="1" dirty="0" smtClean="0">
                <a:latin typeface="Times New Roman" panose="02020603050405020304" pitchFamily="18" charset="0"/>
                <a:cs typeface="Times New Roman" panose="02020603050405020304" pitchFamily="18" charset="0"/>
              </a:rPr>
              <a:t>Dziękuje za uwagę</a:t>
            </a:r>
            <a:endParaRPr lang="pl-PL"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5991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194513" y="989633"/>
            <a:ext cx="7376160" cy="769441"/>
          </a:xfrm>
          <a:prstGeom prst="rect">
            <a:avLst/>
          </a:prstGeom>
          <a:noFill/>
        </p:spPr>
        <p:txBody>
          <a:bodyPr wrap="square" rtlCol="0">
            <a:spAutoFit/>
          </a:bodyPr>
          <a:lstStyle/>
          <a:p>
            <a:r>
              <a:rPr lang="pl-PL" sz="4400" dirty="0" smtClean="0">
                <a:latin typeface="Times New Roman" panose="02020603050405020304" pitchFamily="18" charset="0"/>
                <a:cs typeface="Times New Roman" panose="02020603050405020304" pitchFamily="18" charset="0"/>
              </a:rPr>
              <a:t>Formy</a:t>
            </a:r>
            <a:r>
              <a:rPr lang="pl-PL" sz="4400" dirty="0" smtClean="0"/>
              <a:t> </a:t>
            </a:r>
            <a:r>
              <a:rPr lang="pl-PL" sz="4400" dirty="0" smtClean="0">
                <a:latin typeface="Times New Roman" panose="02020603050405020304" pitchFamily="18" charset="0"/>
                <a:cs typeface="Times New Roman" panose="02020603050405020304" pitchFamily="18" charset="0"/>
              </a:rPr>
              <a:t>pochówków</a:t>
            </a:r>
            <a:endParaRPr lang="pl-PL" sz="4400" dirty="0">
              <a:latin typeface="Times New Roman" panose="02020603050405020304" pitchFamily="18" charset="0"/>
              <a:cs typeface="Times New Roman" panose="02020603050405020304" pitchFamily="18" charset="0"/>
            </a:endParaRPr>
          </a:p>
        </p:txBody>
      </p:sp>
      <p:sp>
        <p:nvSpPr>
          <p:cNvPr id="5" name="pole tekstowe 4"/>
          <p:cNvSpPr txBox="1"/>
          <p:nvPr/>
        </p:nvSpPr>
        <p:spPr>
          <a:xfrm>
            <a:off x="306403" y="1836019"/>
            <a:ext cx="6815222" cy="1938992"/>
          </a:xfrm>
          <a:prstGeom prst="rect">
            <a:avLst/>
          </a:prstGeom>
          <a:noFill/>
        </p:spPr>
        <p:txBody>
          <a:bodyPr wrap="square" rtlCol="0">
            <a:spAutoFit/>
          </a:bodyPr>
          <a:lstStyle/>
          <a:p>
            <a:pPr marL="285750" indent="-285750">
              <a:buFont typeface="Arial" panose="020B0604020202020204" pitchFamily="34" charset="0"/>
              <a:buChar char="•"/>
            </a:pPr>
            <a:r>
              <a:rPr lang="pl-PL" sz="2400" dirty="0" smtClean="0">
                <a:latin typeface="Times New Roman" panose="02020603050405020304" pitchFamily="18" charset="0"/>
                <a:cs typeface="Times New Roman" panose="02020603050405020304" pitchFamily="18" charset="0"/>
              </a:rPr>
              <a:t>Najpopularniejszy </a:t>
            </a:r>
            <a:r>
              <a:rPr lang="pl-PL" sz="2400" b="1" dirty="0" smtClean="0">
                <a:latin typeface="Times New Roman" panose="02020603050405020304" pitchFamily="18" charset="0"/>
                <a:cs typeface="Times New Roman" panose="02020603050405020304" pitchFamily="18" charset="0"/>
              </a:rPr>
              <a:t>ciałopalny popielnicowy </a:t>
            </a:r>
            <a:r>
              <a:rPr lang="pl-PL" sz="2400" dirty="0" smtClean="0">
                <a:latin typeface="Times New Roman" panose="02020603050405020304" pitchFamily="18" charset="0"/>
                <a:cs typeface="Times New Roman" panose="02020603050405020304" pitchFamily="18" charset="0"/>
              </a:rPr>
              <a:t>gdzie szczątki znajdowały się w popielnicy ułożonej otworem ku górze często przykryte misą. Rzadkie odstępstwa od reguły gdzie popielnice ułożono otworem do dołu lub na boku</a:t>
            </a:r>
            <a:endParaRPr lang="pl-PL" sz="2400" dirty="0">
              <a:latin typeface="Times New Roman" panose="02020603050405020304" pitchFamily="18" charset="0"/>
              <a:cs typeface="Times New Roman" panose="02020603050405020304" pitchFamily="18" charset="0"/>
            </a:endParaRPr>
          </a:p>
        </p:txBody>
      </p:sp>
      <p:pic>
        <p:nvPicPr>
          <p:cNvPr id="2" name="Obraz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1625" y="1973179"/>
            <a:ext cx="4399815" cy="3299861"/>
          </a:xfrm>
          <a:prstGeom prst="rect">
            <a:avLst/>
          </a:prstGeom>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950" y="3895983"/>
            <a:ext cx="2852953" cy="2240280"/>
          </a:xfrm>
          <a:prstGeom prst="rect">
            <a:avLst/>
          </a:prstGeom>
        </p:spPr>
      </p:pic>
      <p:pic>
        <p:nvPicPr>
          <p:cNvPr id="6" name="Obraz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59735" y="3895983"/>
            <a:ext cx="3022858" cy="2152834"/>
          </a:xfrm>
          <a:prstGeom prst="rect">
            <a:avLst/>
          </a:prstGeom>
        </p:spPr>
      </p:pic>
      <p:cxnSp>
        <p:nvCxnSpPr>
          <p:cNvPr id="8" name="Łącznik prosty ze strzałką 7"/>
          <p:cNvCxnSpPr/>
          <p:nvPr/>
        </p:nvCxnSpPr>
        <p:spPr>
          <a:xfrm>
            <a:off x="8763000" y="5016123"/>
            <a:ext cx="320040" cy="698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a:endCxn id="19" idx="1"/>
          </p:cNvCxnSpPr>
          <p:nvPr/>
        </p:nvCxnSpPr>
        <p:spPr>
          <a:xfrm>
            <a:off x="2620079" y="6048818"/>
            <a:ext cx="4893241" cy="188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Łącznik prosty ze strzałką 17"/>
          <p:cNvCxnSpPr/>
          <p:nvPr/>
        </p:nvCxnSpPr>
        <p:spPr>
          <a:xfrm>
            <a:off x="6096000" y="4972400"/>
            <a:ext cx="1706880" cy="742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7513320" y="5775960"/>
            <a:ext cx="4572000" cy="923330"/>
          </a:xfrm>
          <a:prstGeom prst="rect">
            <a:avLst/>
          </a:prstGeom>
          <a:noFill/>
        </p:spPr>
        <p:txBody>
          <a:bodyPr wrap="square" rtlCol="0">
            <a:spAutoFit/>
          </a:bodyPr>
          <a:lstStyle/>
          <a:p>
            <a:r>
              <a:rPr lang="pl-PL" dirty="0" smtClean="0"/>
              <a:t>Wybór </a:t>
            </a:r>
            <a:r>
              <a:rPr lang="pl-PL" dirty="0" smtClean="0">
                <a:latin typeface="Times New Roman" panose="02020603050405020304" pitchFamily="18" charset="0"/>
                <a:cs typeface="Times New Roman" panose="02020603050405020304" pitchFamily="18" charset="0"/>
              </a:rPr>
              <a:t>ceramiki</a:t>
            </a:r>
            <a:r>
              <a:rPr lang="pl-PL" dirty="0" smtClean="0"/>
              <a:t> z cmentarzyska w </a:t>
            </a:r>
            <a:r>
              <a:rPr lang="pl-PL" dirty="0" err="1" smtClean="0"/>
              <a:t>Grzęsce</a:t>
            </a:r>
            <a:r>
              <a:rPr lang="pl-PL" dirty="0" smtClean="0"/>
              <a:t> 1 (S. Czopek, J. </a:t>
            </a:r>
            <a:r>
              <a:rPr lang="pl-PL" dirty="0" err="1" smtClean="0"/>
              <a:t>Ligoda</a:t>
            </a:r>
            <a:r>
              <a:rPr lang="pl-PL" dirty="0" smtClean="0"/>
              <a:t>, J. Podgórska- Czopek, J. </a:t>
            </a:r>
            <a:r>
              <a:rPr lang="pl-PL" dirty="0" err="1" smtClean="0"/>
              <a:t>Rogóż</a:t>
            </a:r>
            <a:r>
              <a:rPr lang="pl-PL" dirty="0" smtClean="0"/>
              <a:t> 2016)</a:t>
            </a:r>
            <a:endParaRPr lang="pl-PL" dirty="0"/>
          </a:p>
        </p:txBody>
      </p:sp>
      <p:sp>
        <p:nvSpPr>
          <p:cNvPr id="11" name="Prostokąt 10"/>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3" name="Obiekt 12"/>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5396" name="Graph" r:id="rId6" imgW="5943600" imgH="4457880" progId="STATISTICA.Graph">
                  <p:embed/>
                </p:oleObj>
              </mc:Choice>
              <mc:Fallback>
                <p:oleObj name="Graph" r:id="rId6" imgW="5943600" imgH="4457880" progId="STATISTICA.Graph">
                  <p:embed/>
                  <p:pic>
                    <p:nvPicPr>
                      <p:cNvPr id="0" name=""/>
                      <p:cNvPicPr/>
                      <p:nvPr/>
                    </p:nvPicPr>
                    <p:blipFill>
                      <a:blip r:embed="rId7"/>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265983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4" name="pole tekstowe 3"/>
          <p:cNvSpPr txBox="1"/>
          <p:nvPr/>
        </p:nvSpPr>
        <p:spPr>
          <a:xfrm>
            <a:off x="3407343" y="968943"/>
            <a:ext cx="7376160" cy="769441"/>
          </a:xfrm>
          <a:prstGeom prst="rect">
            <a:avLst/>
          </a:prstGeom>
          <a:noFill/>
        </p:spPr>
        <p:txBody>
          <a:bodyPr wrap="square" rtlCol="0">
            <a:spAutoFit/>
          </a:bodyPr>
          <a:lstStyle/>
          <a:p>
            <a:r>
              <a:rPr lang="pl-PL" sz="4400" dirty="0">
                <a:latin typeface="Times New Roman" panose="02020603050405020304" pitchFamily="18" charset="0"/>
                <a:cs typeface="Times New Roman" panose="02020603050405020304" pitchFamily="18" charset="0"/>
              </a:rPr>
              <a:t>Formy</a:t>
            </a:r>
            <a:r>
              <a:rPr lang="pl-PL" sz="4400" dirty="0"/>
              <a:t> </a:t>
            </a:r>
            <a:r>
              <a:rPr lang="pl-PL" sz="4400" dirty="0">
                <a:latin typeface="Times New Roman" panose="02020603050405020304" pitchFamily="18" charset="0"/>
                <a:cs typeface="Times New Roman" panose="02020603050405020304" pitchFamily="18" charset="0"/>
              </a:rPr>
              <a:t>pochówków</a:t>
            </a:r>
          </a:p>
        </p:txBody>
      </p:sp>
      <p:sp>
        <p:nvSpPr>
          <p:cNvPr id="5" name="pole tekstowe 4"/>
          <p:cNvSpPr txBox="1"/>
          <p:nvPr/>
        </p:nvSpPr>
        <p:spPr>
          <a:xfrm>
            <a:off x="284204" y="1956391"/>
            <a:ext cx="8757691" cy="2308324"/>
          </a:xfrm>
          <a:prstGeom prst="rect">
            <a:avLst/>
          </a:prstGeom>
          <a:noFill/>
        </p:spPr>
        <p:txBody>
          <a:bodyPr wrap="square" rtlCol="0">
            <a:spAutoFit/>
          </a:bodyPr>
          <a:lstStyle/>
          <a:p>
            <a:pPr marL="342900" indent="-342900">
              <a:buFont typeface="Arial" panose="020B0604020202020204" pitchFamily="34" charset="0"/>
              <a:buChar char="•"/>
            </a:pPr>
            <a:r>
              <a:rPr lang="pl-PL" sz="2400" b="1" dirty="0" smtClean="0">
                <a:latin typeface="Times New Roman" panose="02020603050405020304" pitchFamily="18" charset="0"/>
                <a:cs typeface="Times New Roman" panose="02020603050405020304" pitchFamily="18" charset="0"/>
              </a:rPr>
              <a:t>Szkieletowy</a:t>
            </a:r>
            <a:r>
              <a:rPr lang="pl-PL" sz="2400" dirty="0" smtClean="0">
                <a:latin typeface="Times New Roman" panose="02020603050405020304" pitchFamily="18" charset="0"/>
                <a:cs typeface="Times New Roman" panose="02020603050405020304" pitchFamily="18" charset="0"/>
              </a:rPr>
              <a:t> wiemy o około 40 pochówkach (z omawianych cmentarzysk 26). Niestety brak danych antropologicznych stąd dla poniższej pracy są one mało użyteczne. Jednak zwykle są bardzo bogate do tego trzeba je odnosić do najwcześniejszej fazy rozwoju TKŁ gdzie stanowią nawiązania do wcześniejszej kultury trzcinieckiej.</a:t>
            </a:r>
            <a:endParaRPr lang="pl-PL" dirty="0">
              <a:latin typeface="Times New Roman" panose="02020603050405020304" pitchFamily="18" charset="0"/>
              <a:cs typeface="Times New Roman" panose="02020603050405020304" pitchFamily="18" charset="0"/>
            </a:endParaRPr>
          </a:p>
        </p:txBody>
      </p:sp>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41895" y="1956391"/>
            <a:ext cx="2704912" cy="4081433"/>
          </a:xfrm>
          <a:prstGeom prst="rect">
            <a:avLst/>
          </a:prstGeom>
        </p:spPr>
      </p:pic>
      <p:pic>
        <p:nvPicPr>
          <p:cNvPr id="7" name="Obraz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28261" y="3997107"/>
            <a:ext cx="4635795" cy="2068278"/>
          </a:xfrm>
          <a:prstGeom prst="rect">
            <a:avLst/>
          </a:prstGeom>
        </p:spPr>
      </p:pic>
      <p:sp>
        <p:nvSpPr>
          <p:cNvPr id="9" name="Prostokąt 8"/>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0" name="Obiekt 9"/>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6420" name="Graph" r:id="rId5" imgW="5943600" imgH="4457880" progId="STATISTICA.Graph">
                  <p:embed/>
                </p:oleObj>
              </mc:Choice>
              <mc:Fallback>
                <p:oleObj name="Graph" r:id="rId5" imgW="5943600" imgH="4457880" progId="STATISTICA.Graph">
                  <p:embed/>
                  <p:pic>
                    <p:nvPicPr>
                      <p:cNvPr id="0" name=""/>
                      <p:cNvPicPr/>
                      <p:nvPr/>
                    </p:nvPicPr>
                    <p:blipFill>
                      <a:blip r:embed="rId6"/>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55348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6" name="pole tekstowe 5"/>
          <p:cNvSpPr txBox="1"/>
          <p:nvPr/>
        </p:nvSpPr>
        <p:spPr>
          <a:xfrm>
            <a:off x="340240" y="1998920"/>
            <a:ext cx="6018030" cy="3785652"/>
          </a:xfrm>
          <a:prstGeom prst="rect">
            <a:avLst/>
          </a:prstGeom>
          <a:noFill/>
        </p:spPr>
        <p:txBody>
          <a:bodyPr wrap="square" rtlCol="0">
            <a:spAutoFit/>
          </a:bodyPr>
          <a:lstStyle/>
          <a:p>
            <a:r>
              <a:rPr lang="pl-PL" sz="2400" b="1" dirty="0" smtClean="0">
                <a:latin typeface="Times New Roman" panose="02020603050405020304" pitchFamily="18" charset="0"/>
                <a:cs typeface="Times New Roman" panose="02020603050405020304" pitchFamily="18" charset="0"/>
              </a:rPr>
              <a:t>Jamowy</a:t>
            </a:r>
            <a:r>
              <a:rPr lang="pl-PL" sz="2400" dirty="0" smtClean="0">
                <a:latin typeface="Times New Roman" panose="02020603050405020304" pitchFamily="18" charset="0"/>
                <a:cs typeface="Times New Roman" panose="02020603050405020304" pitchFamily="18" charset="0"/>
              </a:rPr>
              <a:t> albo </a:t>
            </a:r>
            <a:r>
              <a:rPr lang="pl-PL" sz="2400" b="1" dirty="0" smtClean="0">
                <a:latin typeface="Times New Roman" panose="02020603050405020304" pitchFamily="18" charset="0"/>
                <a:cs typeface="Times New Roman" panose="02020603050405020304" pitchFamily="18" charset="0"/>
              </a:rPr>
              <a:t>bez popielnicowy </a:t>
            </a:r>
            <a:r>
              <a:rPr lang="pl-PL" sz="2400" dirty="0" smtClean="0">
                <a:latin typeface="Times New Roman" panose="02020603050405020304" pitchFamily="18" charset="0"/>
                <a:cs typeface="Times New Roman" panose="02020603050405020304" pitchFamily="18" charset="0"/>
              </a:rPr>
              <a:t>(85 pochówków z uwzględnionych tu cmentarzysk) gdzie szczątki znajdowały się luzem w jamie w ziemi. Nie można wykluczyć iż były to popielnicowe ale popielnica się nie zachowała gdyż była wykonana z surowców naturalnych. Na pewno stanowią spore wyzwanie dla interpretacji gdyż stanowiły wyraźne odstępstwo od reguły karzącej wyposażać pochówek w urnę ceramiczną.</a:t>
            </a:r>
            <a:endParaRPr lang="pl-PL" sz="2400" b="1" dirty="0">
              <a:latin typeface="Times New Roman" panose="02020603050405020304" pitchFamily="18" charset="0"/>
              <a:cs typeface="Times New Roman" panose="02020603050405020304" pitchFamily="18" charset="0"/>
            </a:endParaRPr>
          </a:p>
        </p:txBody>
      </p:sp>
      <p:pic>
        <p:nvPicPr>
          <p:cNvPr id="7" name="Obraz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6161" y="1998920"/>
            <a:ext cx="4695242" cy="3083443"/>
          </a:xfrm>
          <a:prstGeom prst="rect">
            <a:avLst/>
          </a:prstGeom>
        </p:spPr>
      </p:pic>
      <p:sp>
        <p:nvSpPr>
          <p:cNvPr id="8" name="pole tekstowe 7"/>
          <p:cNvSpPr txBox="1"/>
          <p:nvPr/>
        </p:nvSpPr>
        <p:spPr>
          <a:xfrm>
            <a:off x="7674580" y="5184248"/>
            <a:ext cx="4517420" cy="646331"/>
          </a:xfrm>
          <a:prstGeom prst="rect">
            <a:avLst/>
          </a:prstGeom>
          <a:noFill/>
        </p:spPr>
        <p:txBody>
          <a:bodyPr wrap="square" rtlCol="0">
            <a:spAutoFit/>
          </a:bodyPr>
          <a:lstStyle/>
          <a:p>
            <a:r>
              <a:rPr lang="pl-PL" dirty="0" smtClean="0">
                <a:latin typeface="Times New Roman" panose="02020603050405020304" pitchFamily="18" charset="0"/>
                <a:cs typeface="Times New Roman" panose="02020603050405020304" pitchFamily="18" charset="0"/>
              </a:rPr>
              <a:t>Pochówek bez popielnicowy z cmentarzyska w Pysznicy (za S. Czopek 2001)</a:t>
            </a:r>
            <a:endParaRPr lang="pl-PL" dirty="0">
              <a:latin typeface="Times New Roman" panose="02020603050405020304" pitchFamily="18" charset="0"/>
              <a:cs typeface="Times New Roman" panose="02020603050405020304" pitchFamily="18" charset="0"/>
            </a:endParaRPr>
          </a:p>
        </p:txBody>
      </p:sp>
      <p:sp>
        <p:nvSpPr>
          <p:cNvPr id="9" name="pole tekstowe 8"/>
          <p:cNvSpPr txBox="1"/>
          <p:nvPr/>
        </p:nvSpPr>
        <p:spPr>
          <a:xfrm>
            <a:off x="3986500" y="976162"/>
            <a:ext cx="7376160" cy="769441"/>
          </a:xfrm>
          <a:prstGeom prst="rect">
            <a:avLst/>
          </a:prstGeom>
          <a:noFill/>
        </p:spPr>
        <p:txBody>
          <a:bodyPr wrap="square" rtlCol="0">
            <a:spAutoFit/>
          </a:bodyPr>
          <a:lstStyle/>
          <a:p>
            <a:r>
              <a:rPr lang="pl-PL" sz="4400" dirty="0">
                <a:latin typeface="Times New Roman" panose="02020603050405020304" pitchFamily="18" charset="0"/>
                <a:cs typeface="Times New Roman" panose="02020603050405020304" pitchFamily="18" charset="0"/>
              </a:rPr>
              <a:t>Formy</a:t>
            </a:r>
            <a:r>
              <a:rPr lang="pl-PL" sz="4400" dirty="0"/>
              <a:t> </a:t>
            </a:r>
            <a:r>
              <a:rPr lang="pl-PL" sz="4400" dirty="0">
                <a:latin typeface="Times New Roman" panose="02020603050405020304" pitchFamily="18" charset="0"/>
                <a:cs typeface="Times New Roman" panose="02020603050405020304" pitchFamily="18" charset="0"/>
              </a:rPr>
              <a:t>pochówków</a:t>
            </a:r>
          </a:p>
        </p:txBody>
      </p:sp>
      <p:sp>
        <p:nvSpPr>
          <p:cNvPr id="10" name="Prostokąt 9"/>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11" name="Obiekt 10"/>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7444" name="Graph" r:id="rId4" imgW="5943600" imgH="4457880" progId="STATISTICA.Graph">
                  <p:embed/>
                </p:oleObj>
              </mc:Choice>
              <mc:Fallback>
                <p:oleObj name="Graph" r:id="rId4" imgW="5943600" imgH="4457880" progId="STATISTICA.Graph">
                  <p:embed/>
                  <p:pic>
                    <p:nvPicPr>
                      <p:cNvPr id="0" name=""/>
                      <p:cNvPicPr/>
                      <p:nvPr/>
                    </p:nvPicPr>
                    <p:blipFill>
                      <a:blip r:embed="rId5"/>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65259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98000">
              <a:schemeClr val="accent2">
                <a:lumMod val="67000"/>
              </a:schemeClr>
            </a:gs>
            <a:gs pos="50000">
              <a:srgbClr val="4F842C"/>
            </a:gs>
            <a:gs pos="0">
              <a:schemeClr val="accent2">
                <a:lumMod val="97000"/>
                <a:lumOff val="3000"/>
              </a:schemeClr>
            </a:gs>
            <a:gs pos="100000">
              <a:schemeClr val="accent2">
                <a:lumMod val="60000"/>
                <a:lumOff val="4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5" name="pole tekstowe 4"/>
          <p:cNvSpPr txBox="1"/>
          <p:nvPr/>
        </p:nvSpPr>
        <p:spPr>
          <a:xfrm>
            <a:off x="574159" y="2020185"/>
            <a:ext cx="7421525" cy="1477328"/>
          </a:xfrm>
          <a:prstGeom prst="rect">
            <a:avLst/>
          </a:prstGeom>
          <a:noFill/>
        </p:spPr>
        <p:txBody>
          <a:bodyPr wrap="square" rtlCol="0">
            <a:spAutoFit/>
          </a:bodyPr>
          <a:lstStyle/>
          <a:p>
            <a:pPr marL="285750" indent="-285750">
              <a:buFont typeface="Arial" panose="020B0604020202020204" pitchFamily="34" charset="0"/>
              <a:buChar char="•"/>
            </a:pPr>
            <a:r>
              <a:rPr lang="pl-PL" b="1" dirty="0" smtClean="0">
                <a:latin typeface="Times New Roman" panose="02020603050405020304" pitchFamily="18" charset="0"/>
                <a:cs typeface="Times New Roman" panose="02020603050405020304" pitchFamily="18" charset="0"/>
              </a:rPr>
              <a:t>Symboliczne</a:t>
            </a:r>
            <a:r>
              <a:rPr lang="pl-PL" dirty="0" smtClean="0">
                <a:latin typeface="Times New Roman" panose="02020603050405020304" pitchFamily="18" charset="0"/>
                <a:cs typeface="Times New Roman" panose="02020603050405020304" pitchFamily="18" charset="0"/>
              </a:rPr>
              <a:t> (95 pochówków) są najbardziej problematyczne. Zasadniczo są to puste naczynia ulokowane w ziemi zwykle otworem ku górze. Najczęściej są to niewielkie kubeczki i czerpaki stąd nie wykluczone, iż w istocie były to ofiary dla bóstw lub właśnie symboliczne pochówki osób które z jakiś przyczyn nie mogły zostać złożone na tym cmentarzysku. </a:t>
            </a:r>
            <a:endParaRPr lang="pl-PL" dirty="0">
              <a:latin typeface="Times New Roman" panose="02020603050405020304" pitchFamily="18" charset="0"/>
              <a:cs typeface="Times New Roman" panose="02020603050405020304" pitchFamily="18" charset="0"/>
            </a:endParaRPr>
          </a:p>
        </p:txBody>
      </p:sp>
      <p:sp>
        <p:nvSpPr>
          <p:cNvPr id="6" name="pole tekstowe 5"/>
          <p:cNvSpPr txBox="1"/>
          <p:nvPr/>
        </p:nvSpPr>
        <p:spPr>
          <a:xfrm>
            <a:off x="3331143" y="953703"/>
            <a:ext cx="7376160" cy="769441"/>
          </a:xfrm>
          <a:prstGeom prst="rect">
            <a:avLst/>
          </a:prstGeom>
          <a:noFill/>
        </p:spPr>
        <p:txBody>
          <a:bodyPr wrap="square" rtlCol="0">
            <a:spAutoFit/>
          </a:bodyPr>
          <a:lstStyle/>
          <a:p>
            <a:r>
              <a:rPr lang="pl-PL" sz="4400" dirty="0">
                <a:latin typeface="Times New Roman" panose="02020603050405020304" pitchFamily="18" charset="0"/>
                <a:cs typeface="Times New Roman" panose="02020603050405020304" pitchFamily="18" charset="0"/>
              </a:rPr>
              <a:t>Formy pochówków</a:t>
            </a:r>
          </a:p>
        </p:txBody>
      </p:sp>
      <p:sp>
        <p:nvSpPr>
          <p:cNvPr id="4" name="Prostokąt 3"/>
          <p:cNvSpPr/>
          <p:nvPr/>
        </p:nvSpPr>
        <p:spPr>
          <a:xfrm>
            <a:off x="0" y="-1"/>
            <a:ext cx="12192000" cy="1089861"/>
          </a:xfrm>
          <a:prstGeom prst="rect">
            <a:avLst/>
          </a:prstGeom>
          <a:ln w="28575">
            <a:solidFill>
              <a:schemeClr val="accent1">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r>
              <a:rPr lang="pl-PL" i="1" dirty="0">
                <a:latin typeface="BookAntiqua-Italic"/>
              </a:rPr>
              <a:t>	</a:t>
            </a:r>
            <a:r>
              <a:rPr lang="pl-PL" sz="1400" b="1" i="1" dirty="0">
                <a:latin typeface="Times New Roman" panose="02020603050405020304" pitchFamily="18" charset="0"/>
                <a:cs typeface="Times New Roman" panose="02020603050405020304" pitchFamily="18" charset="0"/>
              </a:rPr>
              <a:t>Prezentacja materiałów z cmentarzysk tarnobrzeskiej kultury łużyckiej i przyczynek do ich statystycznych analiz mających pomóc we wskazaniu wyznaczników wieku i płci</a:t>
            </a:r>
            <a:r>
              <a:rPr lang="pl-PL" sz="1400" b="1" i="1" dirty="0" smtClean="0">
                <a:latin typeface="Times New Roman" panose="02020603050405020304" pitchFamily="18" charset="0"/>
                <a:cs typeface="Times New Roman" panose="02020603050405020304" pitchFamily="18" charset="0"/>
              </a:rPr>
              <a:t>.</a:t>
            </a:r>
          </a:p>
          <a:p>
            <a:pPr algn="ctr"/>
            <a:r>
              <a:rPr lang="pl-PL" sz="1400" dirty="0" smtClean="0">
                <a:solidFill>
                  <a:schemeClr val="accent2"/>
                </a:solidFill>
                <a:latin typeface="BookAntiqua"/>
              </a:rPr>
              <a:t>Wojciech Rajpold</a:t>
            </a:r>
            <a:endParaRPr lang="pl-PL" sz="1400" dirty="0"/>
          </a:p>
        </p:txBody>
      </p:sp>
      <p:graphicFrame>
        <p:nvGraphicFramePr>
          <p:cNvPr id="7" name="Obiekt 6"/>
          <p:cNvGraphicFramePr>
            <a:graphicFrameLocks noChangeAspect="1"/>
          </p:cNvGraphicFramePr>
          <p:nvPr>
            <p:extLst>
              <p:ext uri="{D42A27DB-BD31-4B8C-83A1-F6EECF244321}">
                <p14:modId xmlns:p14="http://schemas.microsoft.com/office/powerpoint/2010/main" val="2788966242"/>
              </p:ext>
            </p:extLst>
          </p:nvPr>
        </p:nvGraphicFramePr>
        <p:xfrm>
          <a:off x="85021" y="126407"/>
          <a:ext cx="1137918" cy="853439"/>
        </p:xfrm>
        <a:graphic>
          <a:graphicData uri="http://schemas.openxmlformats.org/presentationml/2006/ole">
            <mc:AlternateContent xmlns:mc="http://schemas.openxmlformats.org/markup-compatibility/2006">
              <mc:Choice xmlns:v="urn:schemas-microsoft-com:vml" Requires="v">
                <p:oleObj spid="_x0000_s18468" name="Graph" r:id="rId3" imgW="5943600" imgH="4457880" progId="STATISTICA.Graph">
                  <p:embed/>
                </p:oleObj>
              </mc:Choice>
              <mc:Fallback>
                <p:oleObj name="Graph" r:id="rId3" imgW="5943600" imgH="4457880" progId="STATISTICA.Graph">
                  <p:embed/>
                  <p:pic>
                    <p:nvPicPr>
                      <p:cNvPr id="0" name=""/>
                      <p:cNvPicPr/>
                      <p:nvPr/>
                    </p:nvPicPr>
                    <p:blipFill>
                      <a:blip r:embed="rId4"/>
                      <a:stretch>
                        <a:fillRect/>
                      </a:stretch>
                    </p:blipFill>
                    <p:spPr>
                      <a:xfrm>
                        <a:off x="85021" y="126407"/>
                        <a:ext cx="1137918" cy="853439"/>
                      </a:xfrm>
                      <a:prstGeom prst="rect">
                        <a:avLst/>
                      </a:prstGeom>
                    </p:spPr>
                  </p:pic>
                </p:oleObj>
              </mc:Fallback>
            </mc:AlternateContent>
          </a:graphicData>
        </a:graphic>
      </p:graphicFrame>
    </p:spTree>
    <p:extLst>
      <p:ext uri="{BB962C8B-B14F-4D97-AF65-F5344CB8AC3E}">
        <p14:creationId xmlns:p14="http://schemas.microsoft.com/office/powerpoint/2010/main" val="346227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Retrospekcja">
  <a:themeElements>
    <a:clrScheme name="Retrospekcja">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kcj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cj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2730</TotalTime>
  <Words>6072</Words>
  <Application>Microsoft Office PowerPoint</Application>
  <PresentationFormat>Panoramiczny</PresentationFormat>
  <Paragraphs>1289</Paragraphs>
  <Slides>57</Slides>
  <Notes>0</Notes>
  <HiddenSlides>0</HiddenSlides>
  <MMClips>0</MMClips>
  <ScaleCrop>false</ScaleCrop>
  <HeadingPairs>
    <vt:vector size="8" baseType="variant">
      <vt:variant>
        <vt:lpstr>Używane czcionki</vt:lpstr>
      </vt:variant>
      <vt:variant>
        <vt:i4>7</vt:i4>
      </vt:variant>
      <vt:variant>
        <vt:lpstr>Motyw</vt:lpstr>
      </vt:variant>
      <vt:variant>
        <vt:i4>1</vt:i4>
      </vt:variant>
      <vt:variant>
        <vt:lpstr>Osadzone serwery OLE</vt:lpstr>
      </vt:variant>
      <vt:variant>
        <vt:i4>1</vt:i4>
      </vt:variant>
      <vt:variant>
        <vt:lpstr>Tytuły slajdów</vt:lpstr>
      </vt:variant>
      <vt:variant>
        <vt:i4>57</vt:i4>
      </vt:variant>
    </vt:vector>
  </HeadingPairs>
  <TitlesOfParts>
    <vt:vector size="66" baseType="lpstr">
      <vt:lpstr>Arial</vt:lpstr>
      <vt:lpstr>BookAntiqua</vt:lpstr>
      <vt:lpstr>BookAntiqua-Italic</vt:lpstr>
      <vt:lpstr>Calibri</vt:lpstr>
      <vt:lpstr>Calibri Light</vt:lpstr>
      <vt:lpstr>Cambria Math</vt:lpstr>
      <vt:lpstr>Times New Roman</vt:lpstr>
      <vt:lpstr>Retrospekcja</vt:lpstr>
      <vt:lpstr>Graph</vt:lpstr>
      <vt:lpstr>Prezentacja materiałów z cmentarzysk tarnobrzeskiej kultury łużyckiej i przyczynek do ich statystycznych analiz mających pomóc we wskazaniu wyznaczników wieku i płci.</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Wybór literatury</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materiałów z cmentarzysk tarnobrzeskiej kultury łużyckiej i przyczynek do ich statystycznych analiz mających pomóc we wskazaniu wyznaczników wieku i płci.</dc:title>
  <dc:creator>Wojtek</dc:creator>
  <cp:lastModifiedBy>Wojtek</cp:lastModifiedBy>
  <cp:revision>523</cp:revision>
  <dcterms:created xsi:type="dcterms:W3CDTF">2017-04-27T10:33:33Z</dcterms:created>
  <dcterms:modified xsi:type="dcterms:W3CDTF">2017-10-18T11:30:36Z</dcterms:modified>
</cp:coreProperties>
</file>