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BB660-7FF0-443D-9B9D-C804E957235F}" type="datetimeFigureOut">
              <a:rPr lang="pl-PL" smtClean="0"/>
              <a:pPr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6EB60-29B6-4FBD-88AD-3870EBFE8ED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l-PL" b="1" dirty="0">
                <a:latin typeface="Times New Roman" pitchFamily="18" charset="0"/>
                <a:cs typeface="Times New Roman" pitchFamily="18" charset="0"/>
              </a:rPr>
              <a:t>Zabytki brązowe a archeologia osadnictwa na przykładzie Polski południowo-wschodniej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Ryc. 12.jp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32" y="0"/>
            <a:ext cx="6813136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6516216" y="0"/>
            <a:ext cx="27900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Gęstość występowania stanowisk w </a:t>
            </a:r>
            <a:r>
              <a:rPr lang="pl-PL" dirty="0" smtClean="0"/>
              <a:t>III </a:t>
            </a:r>
            <a:r>
              <a:rPr lang="pl-PL" dirty="0"/>
              <a:t>fazie rozwoju TKŁ przewaga części </a:t>
            </a:r>
            <a:r>
              <a:rPr lang="pl-PL" dirty="0" smtClean="0"/>
              <a:t>północnej drugorzędne </a:t>
            </a:r>
            <a:r>
              <a:rPr lang="pl-PL" dirty="0"/>
              <a:t>znaczenie części </a:t>
            </a:r>
            <a:r>
              <a:rPr lang="pl-PL" dirty="0" smtClean="0"/>
              <a:t>centralnej i marginalna rola południa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Ryc. 13.jp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6832724" y="16768"/>
            <a:ext cx="23112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Gęstość występowania </a:t>
            </a:r>
            <a:r>
              <a:rPr lang="pl-PL" dirty="0" smtClean="0"/>
              <a:t>przedmiotów z brązu z uwzględnieniem ich wartości w III </a:t>
            </a:r>
            <a:r>
              <a:rPr lang="pl-PL" dirty="0"/>
              <a:t>fazie rozwoju </a:t>
            </a:r>
            <a:r>
              <a:rPr lang="pl-PL" dirty="0" smtClean="0"/>
              <a:t>TKŁ. Najbogatsza część północna, uboższa centralna i najbiedniejsze południe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Ryc. 14.jp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829700" cy="6858000"/>
          </a:xfrm>
          <a:prstGeom prst="rect">
            <a:avLst/>
          </a:prstGeom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149804"/>
              </p:ext>
            </p:extLst>
          </p:nvPr>
        </p:nvGraphicFramePr>
        <p:xfrm>
          <a:off x="1928764" y="5085184"/>
          <a:ext cx="7215237" cy="1447800"/>
        </p:xfrm>
        <a:graphic>
          <a:graphicData uri="http://schemas.openxmlformats.org/drawingml/2006/table">
            <a:tbl>
              <a:tblPr/>
              <a:tblGrid>
                <a:gridCol w="818794"/>
                <a:gridCol w="1147068"/>
                <a:gridCol w="621674"/>
                <a:gridCol w="571641"/>
                <a:gridCol w="939339"/>
                <a:gridCol w="1147068"/>
                <a:gridCol w="621674"/>
                <a:gridCol w="595142"/>
                <a:gridCol w="752837"/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Liczba stanowisk danego typu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Wartość punktowa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Cmentarzyska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Skarby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Osady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Znaleziska luźne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Cmentarzyska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Skarby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Osady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Znaleziska luźne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Południe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Centrum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267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Północ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1465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7020273" y="116632"/>
            <a:ext cx="21237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Typy stanowisk z przedmiotami z brązu w III fazie rozwoju TKŁ. Skarby i znaleziska luźne w części południowej. W części centralnej i północnej niemal wyłącznie znaleziska funeralne. W tym okresie Pojawiają się znaleziska na osadach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Ryc Z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668344" cy="68580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6804248" y="260648"/>
            <a:ext cx="23397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Występowanie przedmiotów z żelaza na omawianym terenie widoczne skupiska Północne i Centralne brak skupiska południowego. Większość znalezisk na cmentarzyskach metal dosyć licznie pojawia się też na osadach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86916"/>
            <a:ext cx="5580112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Stanowiska z przedmiotami z brązu układają się w trzy główne regiony: północny, centralny i południowy, które bardzo się od siebie różniły, a ich wewnętrzna dynamika przemian była mocno zróżnicowana.</a:t>
            </a:r>
            <a:endParaRPr kumimoji="0" lang="pl-PL" alt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Zarówno w starszej</a:t>
            </a:r>
            <a:r>
              <a:rPr kumimoji="0" lang="pl-PL" altLang="pl-PL" sz="14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jak i młodszej fazie, w regionach północnym i centralnym, największa liczba cmentarzysk związana była z punktami węzłowymi, czyli miejscami</a:t>
            </a:r>
            <a:r>
              <a:rPr kumimoji="0" lang="pl-PL" altLang="pl-PL" sz="14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gdzie przecinały się potencjalne arterie komunikacyjne. Wyjątkowe jest tutaj ugrupowanie południowe, gdzie w starszej i młodszej fazie mamy do czynienia tylko i wyłącznie ze skarbami leżącymi wzdłuż jednej z tras, którymi brąz mógł napływać. O żadnych punktach węzłowych nie można tam mówić. </a:t>
            </a:r>
            <a:endParaRPr kumimoji="0" lang="pl-PL" alt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Rola ugrupowania południowego jest dosyć niejasna. Wydaje się jednak, iż w starszej fazie przede wszystkim pośredniczyło ono lub zaopatrywało w brąz ugrupowanie centralne. W młodszej fazie zmiana układu stanowisk wskazywałaby już raczej na lokalną produkcję, jednak nagłe zubożenie centralnego regionu każe się zastanowić nad sposobem dostarczania przedmiotów z brązu dalej, w kierunku północnym. </a:t>
            </a:r>
            <a:endParaRPr kumimoji="0" lang="pl-PL" alt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Pomiędzy starszą a młodszą fazą nastąpiły gwałtowne zmiany, które skutkowały przede  wszystkim: </a:t>
            </a:r>
            <a:endParaRPr kumimoji="0" lang="pl-PL" alt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Zwiększeniem się liczby cmentarzysk z grobami wyposażonymi w przedmioty z brązu, które w ugrupowaniach centrum i północy były praktycznie jedynymi stanowiskami. Utrzymaniem zjawiska deponowania skarbów tylko w ugrupowaniu południowym.</a:t>
            </a:r>
            <a:endParaRPr kumimoji="0" lang="pl-PL" alt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ugrupowaniu południowym zamiast układu luźnych stanowisk nie tworzących wyraźnych skupisk, pojawia się zgrupowanie stanowisk zawierających przedmioty z brązu w okolicy Sanoka.</a:t>
            </a:r>
            <a:endParaRPr kumimoji="0" lang="pl-PL" alt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Nastąpiła też zmiana pomiędzy ugrupowaniami z północy i centrum. O ile wcześniej centrum było bogatsze, o tyle w młodszym okresie, północ zyskała na znaczeniu.</a:t>
            </a:r>
            <a:endParaRPr kumimoji="0" lang="pl-PL" altLang="pl-P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Wydaje się, iż zmiana ta wiązała się z napływem nowych ugrupowań, które doprowadziły do zmiany układu „sił” pomiędzy centrum a północą.  </a:t>
            </a:r>
            <a:endParaRPr kumimoji="0" lang="pl-PL" alt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6372200" y="86916"/>
            <a:ext cx="27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Wnioski końcowe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74339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Ryc. 1.jp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497271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6481408" y="26296"/>
            <a:ext cx="26467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Ogólne rozmieszczenie przedmiotów z brązu na analizowanym obszarze widoczne trzy duże skupiska północne, centralne i południowe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Ryc. 3.jp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0"/>
            <a:ext cx="6522133" cy="685800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6629637" y="26296"/>
            <a:ext cx="24985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Gęstość występowania stanowisk z przedmiotami z brązu z wyraźną przewagą części północnej, drugorzędnej pozycji centrum i marginalnym znaczeniem południa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 descr="Ryc. 2.jp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49886" cy="6858000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6629637" y="26296"/>
            <a:ext cx="2498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Gęstość występowania przedmiotów z brązu z wyraźną przewagą części północnej, drugorzędnej pozycji centrum i marginalnym znaczeniem południa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Ryc. 4.jp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756550" cy="6858000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6645500" y="2852936"/>
            <a:ext cx="24985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Gęstość występowania przedmiotów z brązu z uwzględnieniem wielkości tych przedmiotów. Wyraźna przewaga części północnej, drugorzędna pozycja centrum i marginalne znaczenie południa</a:t>
            </a:r>
            <a:endParaRPr lang="pl-PL" sz="16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45500" y="0"/>
            <a:ext cx="24985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Wartość przedmiotów określona na podstawie wielkości drobne skręty- 1 punkt, zausznice </a:t>
            </a:r>
            <a:r>
              <a:rPr lang="pl-PL" sz="1600" dirty="0" err="1" smtClean="0"/>
              <a:t>gwożdziowate</a:t>
            </a:r>
            <a:r>
              <a:rPr lang="pl-PL" sz="1600" dirty="0"/>
              <a:t> </a:t>
            </a:r>
            <a:r>
              <a:rPr lang="pl-PL" sz="1600" dirty="0" smtClean="0"/>
              <a:t>i typu Kłyżów 3 punkty, szpile siekierki- 5 punktów, Naszyjniki typu Sieniawa- 10 punktów, miecze i naczynia z brązu- 20 punktów</a:t>
            </a:r>
            <a:endParaRPr lang="pl-P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Ryc. 5.jp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243088" cy="6858000"/>
          </a:xfrm>
          <a:prstGeom prst="rect">
            <a:avLst/>
          </a:prstGeom>
        </p:spPr>
      </p:pic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071538" y="2143116"/>
          <a:ext cx="6786609" cy="1689100"/>
        </p:xfrm>
        <a:graphic>
          <a:graphicData uri="http://schemas.openxmlformats.org/drawingml/2006/table">
            <a:tbl>
              <a:tblPr/>
              <a:tblGrid>
                <a:gridCol w="802248"/>
                <a:gridCol w="1042921"/>
                <a:gridCol w="606020"/>
                <a:gridCol w="597352"/>
                <a:gridCol w="882472"/>
                <a:gridCol w="1042921"/>
                <a:gridCol w="526792"/>
                <a:gridCol w="516129"/>
                <a:gridCol w="769754"/>
              </a:tblGrid>
              <a:tr h="200025">
                <a:tc rowSpan="2"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Liczba stanowisk danego typu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Wartość punktowa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7239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Cmentarzyska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Skarby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Osady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Znaleziska luźne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Cmentarzyska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Skarby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Osady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Znaleziska luźne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Południe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474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264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131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Centrum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831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111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Północ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1594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7243088" y="188640"/>
            <a:ext cx="1649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Typ stanowisk na których wystąpiły przedmioty z brązu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Ryc. 8.jpga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551" y="0"/>
            <a:ext cx="6936735" cy="685800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6300192" y="260648"/>
            <a:ext cx="2843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Gęstość występowania stanowisk w I fazie rozwoju TKŁ przewaga części centralnej drugorzędne znaczenie części północnej i mocno rozproszone występowanie przedmiotów z brązu w części południowej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Ryc. 9.jp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76" y="0"/>
            <a:ext cx="6858000" cy="6858000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6832724" y="16768"/>
            <a:ext cx="23112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Gęstość występowania </a:t>
            </a:r>
            <a:r>
              <a:rPr lang="pl-PL" dirty="0" smtClean="0"/>
              <a:t>przedmiotów z brązu z uwzględnieniem ich wartości w </a:t>
            </a:r>
            <a:r>
              <a:rPr lang="pl-PL" dirty="0"/>
              <a:t>I fazie rozwoju </a:t>
            </a:r>
            <a:r>
              <a:rPr lang="pl-PL" dirty="0" smtClean="0"/>
              <a:t>TKŁ. Najbogatsza część centralna, uboższa południowa i północna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Ryc. 10.jpga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4"/>
            <a:ext cx="7376039" cy="6858000"/>
          </a:xfrm>
          <a:prstGeom prst="rect">
            <a:avLst/>
          </a:prstGeom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279466"/>
              </p:ext>
            </p:extLst>
          </p:nvPr>
        </p:nvGraphicFramePr>
        <p:xfrm>
          <a:off x="2013552" y="4941168"/>
          <a:ext cx="6881816" cy="1447800"/>
        </p:xfrm>
        <a:graphic>
          <a:graphicData uri="http://schemas.openxmlformats.org/drawingml/2006/table">
            <a:tbl>
              <a:tblPr/>
              <a:tblGrid>
                <a:gridCol w="645175"/>
                <a:gridCol w="1048409"/>
                <a:gridCol w="733577"/>
                <a:gridCol w="536208"/>
                <a:gridCol w="839159"/>
                <a:gridCol w="1075973"/>
                <a:gridCol w="583145"/>
                <a:gridCol w="601634"/>
                <a:gridCol w="818536"/>
              </a:tblGrid>
              <a:tr h="239380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</a:pPr>
                      <a:endParaRPr lang="pl-PL" sz="1100" dirty="0">
                        <a:latin typeface="Calibri"/>
                        <a:ea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Liczba stanowisk danego typu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Wartość punktowa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478760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</a:pPr>
                      <a:endParaRPr lang="pl-PL" sz="1100">
                        <a:latin typeface="Calibri"/>
                        <a:ea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Cmentarzyska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Skarby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Osady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Znaleziska luźne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Cmentarzyska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Skarby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Osady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Znaleziska luźne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380"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Południe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471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380"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Centrum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554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380"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Północ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pl-P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96" marR="4409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7376039" y="116632"/>
            <a:ext cx="176796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Typy stanowisk z przedmiotami z brązu w I fazie rozwoju TKŁ. Skarby i znaleziska luźne w części południowej. Cmentarzyska i skarby w centrum i południu przewaga znalezisk funeralnych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742</Words>
  <Application>Microsoft Office PowerPoint</Application>
  <PresentationFormat>Pokaz na ekranie (4:3)</PresentationFormat>
  <Paragraphs>137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Motyw pakietu Office</vt:lpstr>
      <vt:lpstr>Zabytki brązowe a archeologia osadnictwa na przykładzie Polski południowo-wschodniej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federacja jedy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Zabytki brązowe a archeologia osadnictwa na przykładzie Polski południowo-wschodniej </dc:title>
  <dc:creator>spedy</dc:creator>
  <cp:lastModifiedBy>Wojciech Rajpold</cp:lastModifiedBy>
  <cp:revision>38</cp:revision>
  <dcterms:created xsi:type="dcterms:W3CDTF">2014-02-15T20:29:18Z</dcterms:created>
  <dcterms:modified xsi:type="dcterms:W3CDTF">2016-04-14T20:30:53Z</dcterms:modified>
</cp:coreProperties>
</file>