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60" r:id="rId4"/>
    <p:sldId id="272" r:id="rId5"/>
    <p:sldId id="259" r:id="rId6"/>
    <p:sldId id="273" r:id="rId7"/>
    <p:sldId id="274" r:id="rId8"/>
    <p:sldId id="264" r:id="rId9"/>
    <p:sldId id="270" r:id="rId10"/>
    <p:sldId id="263" r:id="rId11"/>
    <p:sldId id="276" r:id="rId12"/>
    <p:sldId id="275" r:id="rId13"/>
    <p:sldId id="261" r:id="rId14"/>
    <p:sldId id="265" r:id="rId15"/>
    <p:sldId id="271" r:id="rId16"/>
    <p:sldId id="268" r:id="rId17"/>
    <p:sldId id="266" r:id="rId1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82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0266D-5965-46DA-9D95-9F996262E21D}" type="datetimeFigureOut">
              <a:rPr lang="pl-PL" smtClean="0"/>
              <a:t>2016-04-14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30A87-804B-4890-A6DE-7B7A4E94121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3445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AD97-2176-4D13-ACB2-894322CEB636}" type="datetimeFigureOut">
              <a:rPr lang="pl-PL" smtClean="0"/>
              <a:t>2016-04-14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1D3B8-B11E-4784-90BF-DDE914FD9C4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605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AD97-2176-4D13-ACB2-894322CEB636}" type="datetimeFigureOut">
              <a:rPr lang="pl-PL" smtClean="0"/>
              <a:t>2016-04-14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1D3B8-B11E-4784-90BF-DDE914FD9C4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4254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AD97-2176-4D13-ACB2-894322CEB636}" type="datetimeFigureOut">
              <a:rPr lang="pl-PL" smtClean="0"/>
              <a:t>2016-04-14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1D3B8-B11E-4784-90BF-DDE914FD9C4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01766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AD97-2176-4D13-ACB2-894322CEB636}" type="datetimeFigureOut">
              <a:rPr lang="pl-PL" smtClean="0"/>
              <a:t>2016-04-14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1D3B8-B11E-4784-90BF-DDE914FD9C4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7451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AD97-2176-4D13-ACB2-894322CEB636}" type="datetimeFigureOut">
              <a:rPr lang="pl-PL" smtClean="0"/>
              <a:t>2016-04-14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1D3B8-B11E-4784-90BF-DDE914FD9C4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1089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AD97-2176-4D13-ACB2-894322CEB636}" type="datetimeFigureOut">
              <a:rPr lang="pl-PL" smtClean="0"/>
              <a:t>2016-04-14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1D3B8-B11E-4784-90BF-DDE914FD9C4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7504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AD97-2176-4D13-ACB2-894322CEB636}" type="datetimeFigureOut">
              <a:rPr lang="pl-PL" smtClean="0"/>
              <a:t>2016-04-14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1D3B8-B11E-4784-90BF-DDE914FD9C4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31138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AD97-2176-4D13-ACB2-894322CEB636}" type="datetimeFigureOut">
              <a:rPr lang="pl-PL" smtClean="0"/>
              <a:t>2016-04-14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1D3B8-B11E-4784-90BF-DDE914FD9C4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7494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AD97-2176-4D13-ACB2-894322CEB636}" type="datetimeFigureOut">
              <a:rPr lang="pl-PL" smtClean="0"/>
              <a:t>2016-04-14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1D3B8-B11E-4784-90BF-DDE914FD9C4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24889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AD97-2176-4D13-ACB2-894322CEB636}" type="datetimeFigureOut">
              <a:rPr lang="pl-PL" smtClean="0"/>
              <a:t>2016-04-14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1D3B8-B11E-4784-90BF-DDE914FD9C4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80988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FAD97-2176-4D13-ACB2-894322CEB636}" type="datetimeFigureOut">
              <a:rPr lang="pl-PL" smtClean="0"/>
              <a:t>2016-04-14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1D3B8-B11E-4784-90BF-DDE914FD9C4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5627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FAD97-2176-4D13-ACB2-894322CEB636}" type="datetimeFigureOut">
              <a:rPr lang="pl-PL" smtClean="0"/>
              <a:t>2016-04-14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1D3B8-B11E-4784-90BF-DDE914FD9C4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3902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pl-PL" dirty="0" smtClean="0">
                <a:effectLst/>
              </a:rPr>
              <a:t>Wielkość popielnic z cmentarzysk tarnobrzeskiej kultury łużyckiej a wiek i płeć osób w nich pochowanych</a:t>
            </a:r>
            <a:endParaRPr lang="pl-P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2227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1870682"/>
              </p:ext>
            </p:extLst>
          </p:nvPr>
        </p:nvGraphicFramePr>
        <p:xfrm>
          <a:off x="-16768" y="-18403"/>
          <a:ext cx="5844676" cy="43835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1" name="Graph" r:id="rId3" imgW="5943600" imgH="4457880" progId="STATISTICA.Graph">
                  <p:embed/>
                </p:oleObj>
              </mc:Choice>
              <mc:Fallback>
                <p:oleObj name="Graph" r:id="rId3" imgW="5943600" imgH="4457880" progId="STATISTICA.Graph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6768" y="-18403"/>
                        <a:ext cx="5844676" cy="438350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335187"/>
              </p:ext>
            </p:extLst>
          </p:nvPr>
        </p:nvGraphicFramePr>
        <p:xfrm>
          <a:off x="5940152" y="12754"/>
          <a:ext cx="1828800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609600"/>
              </a:tblGrid>
              <a:tr h="95250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u="none" strike="noStrike">
                          <a:effectLst/>
                        </a:rPr>
                        <a:t>Mniej więcej zbliżone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u="none" strike="noStrike">
                          <a:effectLst/>
                        </a:rPr>
                        <a:t>Przewaga Dorosłych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u="none" strike="noStrike">
                          <a:effectLst/>
                        </a:rPr>
                        <a:t>Przewaga dorosłego i dziecko 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u="none" strike="noStrike">
                          <a:effectLst/>
                        </a:rPr>
                        <a:t>7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u="none" strike="noStrike">
                          <a:effectLst/>
                        </a:rPr>
                        <a:t>32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u="none" strike="noStrike" dirty="0">
                          <a:effectLst/>
                        </a:rPr>
                        <a:t>20</a:t>
                      </a:r>
                      <a:endParaRPr lang="pl-P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4" name="pole tekstowe 3"/>
          <p:cNvSpPr txBox="1"/>
          <p:nvPr/>
        </p:nvSpPr>
        <p:spPr>
          <a:xfrm>
            <a:off x="5827908" y="1556792"/>
            <a:ext cx="34246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Zestawienie pochówków osób dorosłych i pochówków osoby dorosłej i dziecka leżących obok siebie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7309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053713" cy="6858000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5053713" y="548680"/>
            <a:ext cx="40902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Wykres pokazujący wielkość popielnic z pochówków dorosłych i pochówków podwójnych osoby dorosłej i dziecka na poszczególnych cmentarzyskach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7637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260661" cy="6858000"/>
          </a:xfrm>
          <a:prstGeom prst="rect">
            <a:avLst/>
          </a:prstGeom>
        </p:spPr>
      </p:pic>
      <p:sp>
        <p:nvSpPr>
          <p:cNvPr id="4" name="pole tekstowe 3"/>
          <p:cNvSpPr txBox="1"/>
          <p:nvPr/>
        </p:nvSpPr>
        <p:spPr>
          <a:xfrm>
            <a:off x="6227381" y="188640"/>
            <a:ext cx="29918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Wykres korelacji pomiędzy bogactwem pochówku a wielkością popielnicy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7983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471843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0" y="5805264"/>
            <a:ext cx="6084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Wykres korelacji pomiędzy wielkością popielnicy a ilością szczątków w pochówkach pojedynczych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5557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" y="-8807"/>
            <a:ext cx="9144000" cy="5433701"/>
          </a:xfrm>
          <a:prstGeom prst="rect">
            <a:avLst/>
          </a:prstGeom>
        </p:spPr>
      </p:pic>
      <p:sp>
        <p:nvSpPr>
          <p:cNvPr id="4" name="pole tekstowe 3"/>
          <p:cNvSpPr txBox="1"/>
          <p:nvPr/>
        </p:nvSpPr>
        <p:spPr>
          <a:xfrm>
            <a:off x="0" y="5589240"/>
            <a:ext cx="6084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Wykres korelacji pomiędzy wielkością popielnicy a ilością szczątków w pochówkach zbiorowych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7767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4"/>
            <a:ext cx="9144000" cy="5396459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0" y="5733256"/>
            <a:ext cx="5940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Korelacja pomiędzy ilością szczątków a wielkością popielnicy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4239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94" y="11861"/>
            <a:ext cx="9144000" cy="5048169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179512" y="5445224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Wykres ilości szczątków w pochówkach zbiorowych i pojedynczych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3786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403464" y="0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Wnioski końcowe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408552" y="358478"/>
            <a:ext cx="87354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Można przyjąć, że niewielkie popielnice przysługiwały dzieciom a duże dorosłym. </a:t>
            </a:r>
          </a:p>
          <a:p>
            <a:r>
              <a:rPr lang="pl-PL" dirty="0" smtClean="0"/>
              <a:t>W przypadku dorosłych nie można było dostrzec by kobiety lub mężczyźni częściej otrzymywali większą popielnicę</a:t>
            </a:r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371506" y="1358421"/>
            <a:ext cx="84018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Oczywiście istniały wyjątki. Jednak przypadki gdy obok popielnicy dziecka znajdowała się mniejsza popielnica dorosłego są sporadyczne i nie zawsze można było mieć pewność, że te dwie popielnice są ze sobą rzeczywiście powiązane. 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408552" y="4841833"/>
            <a:ext cx="8600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Wielkość popielnic mogła być do pewnego stopnia powiązana z ilością szczątków. Nie mógł być to jedyny czynnik warunkujący taką a nie inną popielnicę, ponieważ w takim przypadku taka sama ilość szczątków powinna trafiać do zbliżonych wielkością popielnic a tak się nie dzieje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408553" y="6042162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Jeżeli chodzi o groby symboliczne, to jeżeli przyjmiemy, że wielkość przekładała się na wiek to w tedy przynajmniej część tych grobów należałoby traktować jako groby dziecięce z racji niewielkich wymiarów naczyń</a:t>
            </a:r>
            <a:endParaRPr lang="pl-PL" dirty="0"/>
          </a:p>
        </p:txBody>
      </p:sp>
      <p:sp>
        <p:nvSpPr>
          <p:cNvPr id="7" name="pole tekstowe 6"/>
          <p:cNvSpPr txBox="1"/>
          <p:nvPr/>
        </p:nvSpPr>
        <p:spPr>
          <a:xfrm>
            <a:off x="371507" y="2564904"/>
            <a:ext cx="8600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Można dostrzec pewne zróżnicowanie zarówno pomiędzy cmentarzyskami (niższe wyniki na cmentarzysku w Bachorzu Chodorówce) jak i w obrębie cmentarzysk chociażby większe popielnice dorosłych wraz z większymi popielnicami dzieci obok mniejszych popielnic dorosłych  i dzieci</a:t>
            </a:r>
            <a:endParaRPr lang="pl-PL" dirty="0"/>
          </a:p>
        </p:txBody>
      </p:sp>
      <p:sp>
        <p:nvSpPr>
          <p:cNvPr id="8" name="pole tekstowe 7"/>
          <p:cNvSpPr txBox="1"/>
          <p:nvPr/>
        </p:nvSpPr>
        <p:spPr>
          <a:xfrm>
            <a:off x="444935" y="3776232"/>
            <a:ext cx="81979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Na podstawie bogactwa pochówków nie można stwierdzić by za wielkością popielnicy szła większa lub mniejsza ilość przedmiotów. To co oczywiste nie wyklucza możliwości zaznaczania w ten sposób pozycji społecznej danej osoby oraz jej dzieci.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39881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4788024" y="163659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 smtClean="0">
                <a:latin typeface="Times New Roman" pitchFamily="18" charset="0"/>
                <a:cs typeface="Times New Roman" pitchFamily="18" charset="0"/>
              </a:rPr>
              <a:t>Metodyka</a:t>
            </a:r>
            <a:endParaRPr lang="pl-PL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" y="0"/>
            <a:ext cx="4418985" cy="6858000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4426308" y="2670605"/>
            <a:ext cx="4466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2. </a:t>
            </a:r>
            <a:r>
              <a:rPr lang="pl-PL" dirty="0" smtClean="0"/>
              <a:t>Wielkość popielnic określano poprzez dodawanie do siebie wysokości i szerokości dna, wylewu i brzuśca a następnie dzielono przez 4. </a:t>
            </a:r>
            <a:endParaRPr lang="pl-PL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4419163" y="1124744"/>
            <a:ext cx="46860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1. </a:t>
            </a:r>
            <a:r>
              <a:rPr lang="pl-PL" dirty="0" smtClean="0"/>
              <a:t>Wytypowano 7 cmentarzyk z analizami antropologicznymi oraz dostateczną ilością pochówków. Były to Bachórz Chodorówka, Grodzisko Dolne, Knapy 6, Zbydniów, </a:t>
            </a:r>
            <a:r>
              <a:rPr lang="pl-PL" dirty="0" err="1" smtClean="0"/>
              <a:t>Mokrzyszów</a:t>
            </a:r>
            <a:r>
              <a:rPr lang="pl-PL" dirty="0" smtClean="0"/>
              <a:t> 2, Pysznica 1 i Kłyżów 2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56931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48450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ole tekstowe 1"/>
          <p:cNvSpPr txBox="1"/>
          <p:nvPr/>
        </p:nvSpPr>
        <p:spPr>
          <a:xfrm>
            <a:off x="6732240" y="260648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Średnia wielkość naczyń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5474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242" y="12773"/>
            <a:ext cx="7047091" cy="6858000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7017849" y="188640"/>
            <a:ext cx="22346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Zestawienie średniej wielkości naczyń z ujęciem wieku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0381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203084" cy="6858000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5203084" y="260648"/>
            <a:ext cx="3940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Krzywa korelacji dla wielkości popielnic oraz wieku osób w nich pochowanych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1921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301699" cy="6858000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6295714" y="188640"/>
            <a:ext cx="28423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Zestawienie krzywej korelacji wielkości popielnic z uwzględnieniem płci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3276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670734" cy="6858000"/>
          </a:xfrm>
          <a:prstGeom prst="rect">
            <a:avLst/>
          </a:prstGeom>
        </p:spPr>
      </p:pic>
      <p:sp>
        <p:nvSpPr>
          <p:cNvPr id="4" name="pole tekstowe 3"/>
          <p:cNvSpPr txBox="1"/>
          <p:nvPr/>
        </p:nvSpPr>
        <p:spPr>
          <a:xfrm>
            <a:off x="6670734" y="188640"/>
            <a:ext cx="24672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Zestawienie krzywej korelacji wielkości popielnic z uwzględnieniem płci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9703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409384"/>
              </p:ext>
            </p:extLst>
          </p:nvPr>
        </p:nvGraphicFramePr>
        <p:xfrm>
          <a:off x="0" y="3861048"/>
          <a:ext cx="1828800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609600"/>
              </a:tblGrid>
              <a:tr h="76200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u="none" strike="noStrike">
                          <a:effectLst/>
                        </a:rPr>
                        <a:t>Mniej więcej zbliżone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u="none" strike="noStrike">
                          <a:effectLst/>
                        </a:rPr>
                        <a:t>Przewaga mężczyzna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u="none" strike="noStrike">
                          <a:effectLst/>
                        </a:rPr>
                        <a:t>Przewaga kobiety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u="none" strike="noStrike">
                          <a:effectLst/>
                        </a:rPr>
                        <a:t>1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u="none" strike="noStrike">
                          <a:effectLst/>
                        </a:rPr>
                        <a:t>14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u="none" strike="noStrike" dirty="0">
                          <a:effectLst/>
                        </a:rPr>
                        <a:t>9</a:t>
                      </a:r>
                      <a:endParaRPr lang="pl-P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488621"/>
              </p:ext>
            </p:extLst>
          </p:nvPr>
        </p:nvGraphicFramePr>
        <p:xfrm>
          <a:off x="7092280" y="1854254"/>
          <a:ext cx="1828800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609600"/>
              </a:tblGrid>
              <a:tr h="76200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u="none" strike="noStrike" dirty="0">
                          <a:effectLst/>
                        </a:rPr>
                        <a:t>Mniej więcej zbliżone</a:t>
                      </a:r>
                      <a:endParaRPr lang="pl-P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u="none" strike="noStrike" dirty="0">
                          <a:effectLst/>
                        </a:rPr>
                        <a:t>Przewaga mężczyzna</a:t>
                      </a:r>
                      <a:endParaRPr lang="pl-P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u="none" strike="noStrike">
                          <a:effectLst/>
                        </a:rPr>
                        <a:t>Przewaga kobiety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u="none" strike="noStrike">
                          <a:effectLst/>
                        </a:rPr>
                        <a:t>0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u="none" strike="noStrike">
                          <a:effectLst/>
                        </a:rPr>
                        <a:t>5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u="none" strike="noStrike" dirty="0">
                          <a:effectLst/>
                        </a:rPr>
                        <a:t>2</a:t>
                      </a:r>
                      <a:endParaRPr lang="pl-P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11" name="Obi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7004889"/>
              </p:ext>
            </p:extLst>
          </p:nvPr>
        </p:nvGraphicFramePr>
        <p:xfrm>
          <a:off x="4211961" y="3180518"/>
          <a:ext cx="4932040" cy="36774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3" name="Graph" r:id="rId3" imgW="4905360" imgH="3657600" progId="STATISTICA.Graph">
                  <p:embed/>
                </p:oleObj>
              </mc:Choice>
              <mc:Fallback>
                <p:oleObj name="Graph" r:id="rId3" imgW="4905360" imgH="3657600" progId="STATISTICA.Graph">
                  <p:embed/>
                  <p:pic>
                    <p:nvPicPr>
                      <p:cNvPr id="0" name="Object 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1" y="3180518"/>
                        <a:ext cx="4932040" cy="367748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i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0625294"/>
              </p:ext>
            </p:extLst>
          </p:nvPr>
        </p:nvGraphicFramePr>
        <p:xfrm>
          <a:off x="0" y="0"/>
          <a:ext cx="4457700" cy="334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4" name="Graph" r:id="rId5" imgW="5943600" imgH="4457880" progId="STATISTICA.Graph">
                  <p:embed/>
                </p:oleObj>
              </mc:Choice>
              <mc:Fallback>
                <p:oleObj name="Graph" r:id="rId5" imgW="5943600" imgH="4457880" progId="STATISTICA.Graph">
                  <p:embed/>
                  <p:pic>
                    <p:nvPicPr>
                      <p:cNvPr id="0" name="Object 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4457700" cy="334327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4457700" y="49946"/>
            <a:ext cx="46863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Krzywa korelacji dla wielkości naczyń kobiet i mężczyzn których popielnice leżały obok siebie. Wykres oraz tabela 1 to groby gdzie uwzględniono także naczynia pochówki dorosłego i dziecka. Wykres 2 i tabela 2 to pochówki pojedyncze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809837" y="343071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1</a:t>
            </a:r>
            <a:endParaRPr lang="pl-PL" dirty="0"/>
          </a:p>
        </p:txBody>
      </p:sp>
      <p:cxnSp>
        <p:nvCxnSpPr>
          <p:cNvPr id="7" name="Łącznik prosty ze strzałką 6"/>
          <p:cNvCxnSpPr/>
          <p:nvPr/>
        </p:nvCxnSpPr>
        <p:spPr>
          <a:xfrm flipV="1">
            <a:off x="1090973" y="3416544"/>
            <a:ext cx="150912" cy="1648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>
            <a:off x="1145503" y="3680129"/>
            <a:ext cx="139080" cy="1809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ole tekstowe 14"/>
          <p:cNvSpPr txBox="1"/>
          <p:nvPr/>
        </p:nvSpPr>
        <p:spPr>
          <a:xfrm>
            <a:off x="6582795" y="277138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2</a:t>
            </a:r>
            <a:endParaRPr lang="pl-PL" dirty="0"/>
          </a:p>
        </p:txBody>
      </p:sp>
      <p:cxnSp>
        <p:nvCxnSpPr>
          <p:cNvPr id="16" name="Łącznik prosty ze strzałką 15"/>
          <p:cNvCxnSpPr/>
          <p:nvPr/>
        </p:nvCxnSpPr>
        <p:spPr>
          <a:xfrm flipV="1">
            <a:off x="6863931" y="2757212"/>
            <a:ext cx="150912" cy="1648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ze strzałką 16"/>
          <p:cNvCxnSpPr/>
          <p:nvPr/>
        </p:nvCxnSpPr>
        <p:spPr>
          <a:xfrm>
            <a:off x="6918461" y="3020797"/>
            <a:ext cx="139080" cy="1809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2471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889281"/>
              </p:ext>
            </p:extLst>
          </p:nvPr>
        </p:nvGraphicFramePr>
        <p:xfrm>
          <a:off x="4499992" y="5665643"/>
          <a:ext cx="1828800" cy="11715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609600"/>
              </a:tblGrid>
              <a:tr h="96202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u="none" strike="noStrike" dirty="0">
                          <a:effectLst/>
                        </a:rPr>
                        <a:t>Mniej więcej zbliżone</a:t>
                      </a:r>
                      <a:endParaRPr lang="pl-P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u="none" strike="noStrike" dirty="0">
                          <a:effectLst/>
                        </a:rPr>
                        <a:t>Przewaga Kobiet</a:t>
                      </a:r>
                      <a:endParaRPr lang="pl-P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u="none" strike="noStrike">
                          <a:effectLst/>
                        </a:rPr>
                        <a:t>Przewaga dziecka Infans I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u="none" strike="noStrike" dirty="0">
                          <a:effectLst/>
                        </a:rPr>
                        <a:t>1</a:t>
                      </a:r>
                      <a:endParaRPr lang="pl-P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u="none" strike="noStrike">
                          <a:effectLst/>
                        </a:rPr>
                        <a:t>33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u="none" strike="noStrike" dirty="0">
                          <a:effectLst/>
                        </a:rPr>
                        <a:t>1</a:t>
                      </a:r>
                      <a:endParaRPr lang="pl-P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2847624"/>
              </p:ext>
            </p:extLst>
          </p:nvPr>
        </p:nvGraphicFramePr>
        <p:xfrm>
          <a:off x="13676" y="3493765"/>
          <a:ext cx="4457700" cy="334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" name="Graph" r:id="rId3" imgW="5943600" imgH="4457880" progId="STATISTICA.Graph">
                  <p:embed/>
                </p:oleObj>
              </mc:Choice>
              <mc:Fallback>
                <p:oleObj name="Graph" r:id="rId3" imgW="5943600" imgH="4457880" progId="STATISTICA.Graph">
                  <p:embed/>
                  <p:pic>
                    <p:nvPicPr>
                      <p:cNvPr id="0" name="Object 1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76" y="3493765"/>
                        <a:ext cx="4457700" cy="334327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8540327"/>
              </p:ext>
            </p:extLst>
          </p:nvPr>
        </p:nvGraphicFramePr>
        <p:xfrm>
          <a:off x="0" y="-15311"/>
          <a:ext cx="4457700" cy="334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" name="Graph" r:id="rId5" imgW="5943600" imgH="4457880" progId="STATISTICA.Graph">
                  <p:embed/>
                </p:oleObj>
              </mc:Choice>
              <mc:Fallback>
                <p:oleObj name="Graph" r:id="rId5" imgW="5943600" imgH="4457880" progId="STATISTICA.Graph">
                  <p:embed/>
                  <p:pic>
                    <p:nvPicPr>
                      <p:cNvPr id="0" name="Object 1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15311"/>
                        <a:ext cx="4457700" cy="334327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297034"/>
              </p:ext>
            </p:extLst>
          </p:nvPr>
        </p:nvGraphicFramePr>
        <p:xfrm>
          <a:off x="4499992" y="-31545"/>
          <a:ext cx="1828800" cy="11715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609600"/>
              </a:tblGrid>
              <a:tr h="96202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u="none" strike="noStrike" dirty="0">
                          <a:effectLst/>
                        </a:rPr>
                        <a:t>Mniej więcej zbliżone</a:t>
                      </a:r>
                      <a:endParaRPr lang="pl-P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u="none" strike="noStrike" dirty="0">
                          <a:effectLst/>
                        </a:rPr>
                        <a:t>Przewaga Mężczyzn</a:t>
                      </a:r>
                      <a:endParaRPr lang="pl-P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u="none" strike="noStrike">
                          <a:effectLst/>
                        </a:rPr>
                        <a:t>Przewaga dziecka Infans I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u="none" strike="noStrike">
                          <a:effectLst/>
                        </a:rPr>
                        <a:t>1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u="none" strike="noStrike">
                          <a:effectLst/>
                        </a:rPr>
                        <a:t>42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u="none" strike="noStrike" dirty="0">
                          <a:effectLst/>
                        </a:rPr>
                        <a:t>2</a:t>
                      </a:r>
                      <a:endParaRPr lang="pl-P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12" name="Obi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5245037"/>
              </p:ext>
            </p:extLst>
          </p:nvPr>
        </p:nvGraphicFramePr>
        <p:xfrm>
          <a:off x="0" y="1700808"/>
          <a:ext cx="4457700" cy="334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" name="Graph" r:id="rId7" imgW="5943600" imgH="4457880" progId="STATISTICA.Graph">
                  <p:embed/>
                </p:oleObj>
              </mc:Choice>
              <mc:Fallback>
                <p:oleObj name="Graph" r:id="rId7" imgW="5943600" imgH="4457880" progId="STATISTICA.Graph">
                  <p:embed/>
                  <p:pic>
                    <p:nvPicPr>
                      <p:cNvPr id="0" name="Object 1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700808"/>
                        <a:ext cx="4457700" cy="334327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894470"/>
              </p:ext>
            </p:extLst>
          </p:nvPr>
        </p:nvGraphicFramePr>
        <p:xfrm>
          <a:off x="4572000" y="2780928"/>
          <a:ext cx="1828800" cy="11715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609600"/>
              </a:tblGrid>
              <a:tr h="96202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u="none" strike="noStrike" dirty="0">
                          <a:effectLst/>
                        </a:rPr>
                        <a:t>Mniej więcej zbliżone</a:t>
                      </a:r>
                      <a:endParaRPr lang="pl-P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u="none" strike="noStrike" dirty="0">
                          <a:effectLst/>
                        </a:rPr>
                        <a:t>Przewaga Dorosłych</a:t>
                      </a:r>
                      <a:endParaRPr lang="pl-P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u="none" strike="noStrike">
                          <a:effectLst/>
                        </a:rPr>
                        <a:t>Przewaga dziecka Infans I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u="none" strike="noStrike">
                          <a:effectLst/>
                        </a:rPr>
                        <a:t>3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u="none" strike="noStrike">
                          <a:effectLst/>
                        </a:rPr>
                        <a:t>130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u="none" strike="noStrike" dirty="0">
                          <a:effectLst/>
                        </a:rPr>
                        <a:t>10</a:t>
                      </a:r>
                      <a:endParaRPr lang="pl-P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6588224" y="262867"/>
            <a:ext cx="23042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Zestawienie krzywej korelacji gdzie obok pochówków mężczyzny znajdował się pochówek dziecka w wieku Infans I</a:t>
            </a:r>
            <a:endParaRPr lang="pl-PL" dirty="0"/>
          </a:p>
        </p:txBody>
      </p:sp>
      <p:cxnSp>
        <p:nvCxnSpPr>
          <p:cNvPr id="7" name="Łącznik prosty ze strzałką 6"/>
          <p:cNvCxnSpPr/>
          <p:nvPr/>
        </p:nvCxnSpPr>
        <p:spPr>
          <a:xfrm>
            <a:off x="4572000" y="1412776"/>
            <a:ext cx="15841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9"/>
          <p:cNvCxnSpPr/>
          <p:nvPr/>
        </p:nvCxnSpPr>
        <p:spPr>
          <a:xfrm>
            <a:off x="4572000" y="2564904"/>
            <a:ext cx="20162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ole tekstowe 13"/>
          <p:cNvSpPr txBox="1"/>
          <p:nvPr/>
        </p:nvSpPr>
        <p:spPr>
          <a:xfrm>
            <a:off x="6697968" y="2017193"/>
            <a:ext cx="23042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Zestawienie krzywej korelacji gdzie obok pochówków dorosłych znajdował się pochówek dziecka w wieku Infans I</a:t>
            </a:r>
            <a:endParaRPr lang="pl-PL" dirty="0"/>
          </a:p>
        </p:txBody>
      </p:sp>
      <p:cxnSp>
        <p:nvCxnSpPr>
          <p:cNvPr id="15" name="Łącznik prosty ze strzałką 14"/>
          <p:cNvCxnSpPr/>
          <p:nvPr/>
        </p:nvCxnSpPr>
        <p:spPr>
          <a:xfrm>
            <a:off x="4572000" y="5453837"/>
            <a:ext cx="2125968" cy="30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ole tekstowe 15"/>
          <p:cNvSpPr txBox="1"/>
          <p:nvPr/>
        </p:nvSpPr>
        <p:spPr>
          <a:xfrm>
            <a:off x="6770510" y="4648682"/>
            <a:ext cx="23042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Zestawienie krzywej korelacji gdzie obok pochówków kobiety znajdował się pochówek dziecka w wieku Infans I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9843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4" grpId="0"/>
      <p:bldP spid="16" grpId="0"/>
      <p:bldP spid="16" grpId="1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1301</TotalTime>
  <Words>550</Words>
  <Application>Microsoft Office PowerPoint</Application>
  <PresentationFormat>Pokaz na ekranie (4:3)</PresentationFormat>
  <Paragraphs>66</Paragraphs>
  <Slides>17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Motyw pakietu Office</vt:lpstr>
      <vt:lpstr>Graph</vt:lpstr>
      <vt:lpstr>Wielkość popielnic z cmentarzysk tarnobrzeskiej kultury łużyckiej a wiek i płeć osób w nich pochowanych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Wielkość popielnic z cmentarzysk tarnobrzeskiej kultury łużyckiej, a wiek i płeć osób w nich pochowanych.  </dc:title>
  <dc:creator>Lenovo</dc:creator>
  <cp:lastModifiedBy>Wojciech Rajpold</cp:lastModifiedBy>
  <cp:revision>258</cp:revision>
  <dcterms:created xsi:type="dcterms:W3CDTF">2014-10-15T15:50:09Z</dcterms:created>
  <dcterms:modified xsi:type="dcterms:W3CDTF">2016-04-14T13:30:42Z</dcterms:modified>
</cp:coreProperties>
</file>