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61" r:id="rId5"/>
    <p:sldId id="262" r:id="rId6"/>
    <p:sldId id="258" r:id="rId7"/>
    <p:sldId id="301" r:id="rId8"/>
    <p:sldId id="266" r:id="rId9"/>
    <p:sldId id="267" r:id="rId10"/>
    <p:sldId id="270" r:id="rId11"/>
    <p:sldId id="271" r:id="rId12"/>
    <p:sldId id="275" r:id="rId13"/>
    <p:sldId id="276" r:id="rId14"/>
    <p:sldId id="279" r:id="rId15"/>
    <p:sldId id="280" r:id="rId16"/>
    <p:sldId id="287" r:id="rId17"/>
    <p:sldId id="288" r:id="rId18"/>
    <p:sldId id="289" r:id="rId19"/>
    <p:sldId id="290" r:id="rId20"/>
    <p:sldId id="293" r:id="rId21"/>
    <p:sldId id="292" r:id="rId22"/>
    <p:sldId id="294" r:id="rId23"/>
    <p:sldId id="295" r:id="rId24"/>
    <p:sldId id="296" r:id="rId25"/>
    <p:sldId id="297" r:id="rId26"/>
    <p:sldId id="299" r:id="rId27"/>
    <p:sldId id="300" r:id="rId2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C786C-D003-48B5-9693-8EBC4721543E}" type="datetimeFigureOut">
              <a:rPr lang="pl-PL" smtClean="0"/>
              <a:pPr/>
              <a:t>2016-04-15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5E7AC-9233-4B9A-8950-DE9E5F813F4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Przemiany osadnicze w epoce brązu i wczesnej epoce żelaza nad środkową Wisłą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skupisk KT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99290" cy="5157192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499290" y="260648"/>
            <a:ext cx="43211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Znaczny regres osadniczy względem wcześniejszego osadnictwa KMR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 lewej stronie Wisły dwa wielkie skupiska Złotej i Świniarach w pewien sposób realizujące model KMR do tego szereg niewielkich skupisk tworzonych przez jedno dwa stanowiska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 prawej niemal wyłącznie małe skupiska większe zgrupowania to okolice Jeziórka, Cygan i Jadachów co ciekawe skupiska te znajdują się we wspomnianej pustce osadniczej pomiędzy dwoma skupiskami KMR. Bardzo niewiele stanowisk nad Wisłą i brak tam wielkich skupisk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KT stref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9392"/>
            <a:ext cx="6198048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6198048" y="404664"/>
            <a:ext cx="28384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 Lewej stronie Wisły dwa wspomniane duże skupiska </a:t>
            </a:r>
            <a:r>
              <a:rPr lang="pl-PL" dirty="0" smtClean="0"/>
              <a:t>realizowały </a:t>
            </a:r>
            <a:r>
              <a:rPr lang="pl-PL" dirty="0" smtClean="0"/>
              <a:t>modele E i A oraz B i A gdzie większość stanowisk znajdowało się w obrębie stref E i B tak by wykorzystywać strefę A. Małe i średnie skupiska silniej powiązane były ze strefami E i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Prawa strona Wisły to dominacja lokalizacji w obrębie strefy B ewentualnie B i A. Co ciekawe największe skupiska (zbliżone wielkością do średnich po lewej stronie Wisły) ulokowano na styku stref B i C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tkł skupiska.jpeg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08" y="-8508"/>
            <a:ext cx="3796290" cy="5369148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3790982" y="332656"/>
            <a:ext cx="53530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Ponowny rozwój osadnictwa. Po raz pierwszy zajęto cały analizowany obszar. Skupiska zbliżone wielkością oraz stopniem wykorzystania terenu. Mamy tu jednak strefy z dużą gęstością osadnictwa i małymi skupiskami (okolice Tarnobrzega oraz dolina </a:t>
            </a:r>
            <a:r>
              <a:rPr lang="pl-PL" dirty="0" err="1" smtClean="0"/>
              <a:t>Koprzywianki</a:t>
            </a:r>
            <a:r>
              <a:rPr lang="pl-PL" dirty="0" smtClean="0"/>
              <a:t>) oraz o rzadszym osadnictwie i dużymi skupiskami (Niecka Połaniecka, obszar u ujścia Wisłoki).  Ta różnica może być wynikiem późniejszego zajęcia tamtych terenów gdzie tylko w okolicy Tarnobrzega oraz wzdłuż doliny </a:t>
            </a:r>
            <a:r>
              <a:rPr lang="pl-PL" dirty="0" err="1" smtClean="0"/>
              <a:t>Koprzywianki</a:t>
            </a:r>
            <a:r>
              <a:rPr lang="pl-PL" dirty="0" smtClean="0"/>
              <a:t> stwierdzono materiały I fazowe zaś na tamtych terenach mieliśmy tylko materiały II i III fazowe</a:t>
            </a:r>
          </a:p>
          <a:p>
            <a:r>
              <a:rPr lang="pl-PL" dirty="0" smtClean="0"/>
              <a:t>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tkł strefy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8993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5004048" y="332656"/>
            <a:ext cx="41399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przypadku preferencji środowiskowych bardzo ciekawa sytuacja można mówić wręcz o pewnym regionalizmie.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Obszary Wyżyny Sandomierskiej To model A+E oraz tylko E gdzie jednak przeważał właśnie model oparty tylko o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Obszary Niecki Połanieckiej to </a:t>
            </a:r>
            <a:r>
              <a:rPr lang="pl-PL" dirty="0" smtClean="0"/>
              <a:t>modele </a:t>
            </a:r>
            <a:r>
              <a:rPr lang="pl-PL" dirty="0" smtClean="0"/>
              <a:t>A+B oraz tylko B jednak przeważał model pierwszy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Tereny wzdłuż doliny Wisłoki to system A+B a nawet można mówić tylko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I wreszcie tereny doliny Wisły to modele A + B tylko B i tylko A przy tylko nieznacznej przewadze modelu A +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Był to więc system niezwykle zróżnicowany niemniej jedynie na Wyżynie Sandomierskiej nie zanotowano znaczącego wzrostu znaczenia strefy A.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y KPM skupiska.jpeg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57"/>
            <a:ext cx="4003460" cy="4653493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4355976" y="188640"/>
            <a:ext cx="4464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przypadku KPM ponowny spadek osadnictwa.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Mocno zauważalny po prawej stronie Wisły gdzie mamy tylko kilka pojedynczych </a:t>
            </a:r>
            <a:r>
              <a:rPr lang="pl-PL" dirty="0" smtClean="0"/>
              <a:t>stanowiska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 lewej stronie to osadnictwo jest liczniejsze i ograniczone tylko do Wyżyny Sandomierskiej stąd przynajmniej na tamtym obszarze nie można mówić o spadku liczebności osadnictwa. Niemniej skupiska są raczej niewielkie. Gdzie największe są ulokowane wzdłuż Wisły i </a:t>
            </a:r>
            <a:r>
              <a:rPr lang="pl-PL" dirty="0" err="1" smtClean="0"/>
              <a:t>Koprzywianki</a:t>
            </a:r>
            <a:r>
              <a:rPr lang="pl-PL" dirty="0" smtClean="0"/>
              <a:t> zaś w głębi Wyżyny Sandomierskiej niemal wyłącznie pojedyncze stanowiska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y KPM strefy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635896" cy="5142301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139952" y="260648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 prawej stronie Wisły dominowała strefa A</a:t>
            </a:r>
          </a:p>
          <a:p>
            <a:r>
              <a:rPr lang="pl-PL" dirty="0" smtClean="0"/>
              <a:t>Z kolei po lewej lokalizowano stanowiska na skraju strefy E i A oraz tylko w obrębie strefy E. Większe zgrupowania stanowisk to tylko strefa E i A z kolei małe to strefa 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31518"/>
              </p:ext>
            </p:extLst>
          </p:nvPr>
        </p:nvGraphicFramePr>
        <p:xfrm>
          <a:off x="0" y="0"/>
          <a:ext cx="5085184" cy="5085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" name="Image" r:id="rId3" imgW="3870960" imgH="3870960" progId="Photoshop.Image.10">
                  <p:embed/>
                </p:oleObj>
              </mc:Choice>
              <mc:Fallback>
                <p:oleObj name="Image" r:id="rId3" imgW="3870960" imgH="387096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085184" cy="508518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5364088" y="764704"/>
            <a:ext cx="3779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osadnictwa KMR po lewej stronie Wisły. Gdzie mamy duże centralne skupisko w Koprzywnicy otoczone mniejszymi w Złotej, Świniarach, Sandomierzu. Skupiska te mogły istnieć przez dłuższy okres czasu i być śladem bo stabilnym osadnictwie. Pomiędzy nimi małe pojedyncze stanowiska mogące istnieć przez krótki czas i wyznaczające nam maksymalny zasięg oddziaływania danych skupisk 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532984"/>
              </p:ext>
            </p:extLst>
          </p:nvPr>
        </p:nvGraphicFramePr>
        <p:xfrm>
          <a:off x="0" y="0"/>
          <a:ext cx="5674227" cy="3789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Image" r:id="rId3" imgW="2903220" imgH="1935480" progId="Photoshop.Image.10">
                  <p:embed/>
                </p:oleObj>
              </mc:Choice>
              <mc:Fallback>
                <p:oleObj name="Image" r:id="rId3" imgW="2903220" imgH="193548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674227" cy="37890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5796137" y="548680"/>
            <a:ext cx="3347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Model osadnictwa </a:t>
            </a:r>
            <a:r>
              <a:rPr lang="pl-PL" dirty="0" smtClean="0"/>
              <a:t>KMR po prawej stronie Wisły  Z dwoma mniej więcej równorzędnymi sobie mikroregionami które były zbudowane z kilku małych raczej przez krótkotrwałych osad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2049" name="Obraz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467313" cy="5157192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73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467313" y="836712"/>
            <a:ext cx="34251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Całościowy model osadnictwa KMR po obydwu stronach Wisły z centralnym zgrupowaniem w Koprzywnicy i szeregiem mniejszych mikroregionów łącznie ze skupiskami po prawej stronie Wisły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5281637" cy="4941168"/>
          </a:xfrm>
          <a:prstGeom prst="rect">
            <a:avLst/>
          </a:prstGeom>
          <a:noFill/>
        </p:spPr>
      </p:pic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58483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Image" r:id="rId4" imgW="0" imgH="0" progId="Photoshop.Image.10">
                  <p:embed/>
                </p:oleObj>
              </mc:Choice>
              <mc:Fallback>
                <p:oleObj name="Image" r:id="rId4" imgW="0" imgH="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848350"/>
                        <a:ext cx="9525" cy="9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5848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85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281637" y="457200"/>
            <a:ext cx="36108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osadnictwa KT w jej wczesnej fazie rozwoju po prawej oraz lewej stronie Wisły gdzie mamy szereg średnich skupisk istniejących przez jakiś czas otoczonych niewielkimi krótkotrwałymi obozowiskami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Mapa regiony 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90" y="0"/>
            <a:ext cx="4572032" cy="6465369"/>
          </a:xfrm>
        </p:spPr>
      </p:pic>
      <p:sp>
        <p:nvSpPr>
          <p:cNvPr id="2" name="pole tekstowe 1"/>
          <p:cNvSpPr txBox="1"/>
          <p:nvPr/>
        </p:nvSpPr>
        <p:spPr>
          <a:xfrm>
            <a:off x="4860032" y="548680"/>
            <a:ext cx="4283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 smtClean="0"/>
              <a:t>Analizowany obszar zamykały granice kart AZP. Cały analizowany obszar to ok. 1200 km2. A w sumie wykorzystano 1305 stanowisk datowanych na epokę brązu i wczesną epokę żelaza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 smtClean="0"/>
              <a:t>W skład analizowanego obszaru wchodziło pięć makroregionów geograficznych: Równina tarnobrzeska, nizina Nadwiślańska, Wyżyna Sandomierska, Niecka Połaniecka i dolina dolnego Sanu.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7105" name="Obraz 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0" y="0"/>
            <a:ext cx="5643570" cy="516951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263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672426" y="256456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Potencjalny model osadnictwa KT w jej późniejszej fazie po lewej stronie Wisły z jednym dużym skupiskiem otoczonym kilkoma mniejszymi krótkotrwałymi skupiskami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4608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108906"/>
              </p:ext>
            </p:extLst>
          </p:nvPr>
        </p:nvGraphicFramePr>
        <p:xfrm>
          <a:off x="0" y="0"/>
          <a:ext cx="4365104" cy="4365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2" name="Image" r:id="rId3" imgW="5806440" imgH="5806440" progId="Photoshop.Image.10">
                  <p:embed/>
                </p:oleObj>
              </mc:Choice>
              <mc:Fallback>
                <p:oleObj name="Image" r:id="rId3" imgW="5806440" imgH="580644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365104" cy="43651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4644008" y="476672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Drugi potencjalny model osadnictwa KT po lewej stronie Wisły z założeniem, że wielkie skupiska w złotej i Świniarach nie wyparły mobilnego osadnictwa znanego z wcześniejszych faz.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przypadku prawej strony Wisły zdaje się iż w późniejszych okresach dalej przeważała hodowla i mobilny tryb życia niemniej pojedyncze stanowiska (w Nagnajowie, Tarnobrzegu i Trześni) wskazują iż i tu mógł zacząć się pojawiać system oparty także o rolnictwo. Co ciekawe są to też te stanowiska gdzie stwierdzono materiały TKŁ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342465"/>
              </p:ext>
            </p:extLst>
          </p:nvPr>
        </p:nvGraphicFramePr>
        <p:xfrm>
          <a:off x="0" y="0"/>
          <a:ext cx="5445037" cy="4077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4" name="Image" r:id="rId3" imgW="3870960" imgH="2903220" progId="Photoshop.Image.10">
                  <p:embed/>
                </p:oleObj>
              </mc:Choice>
              <mc:Fallback>
                <p:oleObj name="Image" r:id="rId3" imgW="3870960" imgH="290322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445037" cy="4077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5580112" y="188640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skupiska TKŁ z dużymi centralnym cmentarzyskiem wokół którego przemieszczała się ludność TKŁ zamieszkująca raczej krótkotrwałe osady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531480"/>
              </p:ext>
            </p:extLst>
          </p:nvPr>
        </p:nvGraphicFramePr>
        <p:xfrm>
          <a:off x="0" y="0"/>
          <a:ext cx="5260135" cy="3501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0" name="Image" r:id="rId3" imgW="5806440" imgH="3870960" progId="Photoshop.Image.10">
                  <p:embed/>
                </p:oleObj>
              </mc:Choice>
              <mc:Fallback>
                <p:oleObj name="Image" r:id="rId3" imgW="5806440" imgH="3870960" progId="Photoshop.Image.1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260135" cy="3501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5260135" y="188640"/>
            <a:ext cx="3632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który pojawił się w III fazie TKŁ z dużymi cmentarzyskami obok których lokowano duże osady istniejące przez nieco dłuższy okres czasu. Te osady otaczano mniejszymi raczej krótkotrwałymi obozowiskami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21196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4788024" y="47667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Całościowy model osadnictwa TKŁ w I fazie z szeregiem kilku skupisk z jednym cmentarzyskiem i szeregiem krótkotrwałych osad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453" y="0"/>
            <a:ext cx="4230413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4644008" y="62068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z III fazy gdzie obok niewielkich krótkotrwałych osad zaczynają pojawiać się duże użytkowane przez dłuższy okres czasu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35896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4211960" y="457200"/>
            <a:ext cx="3456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Model osadnictwa KPM z cmentarzyskami  (kwadraty) wykorzystywanymi przez dłuższy okres czasu mogące świadczyć o stabilniejszym osadnictwem na styku stref B i A oraz E i A oraz małymi cmentarzyskami (małe kwadraty) mogącymi świadczyć o mobilniejszym osadnictwie w głębi strefy E.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Mapa 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369444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2051720" y="2606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Podsumowanie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E4_Kielce gleb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561714" cy="479715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561714" y="188640"/>
            <a:ext cx="23307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Pod względem gleb analizowany obszar pokrywały mady w dolinie Wisły, i </a:t>
            </a:r>
            <a:r>
              <a:rPr lang="pl-PL" dirty="0" err="1" smtClean="0"/>
              <a:t>Koprzywianki</a:t>
            </a:r>
            <a:r>
              <a:rPr lang="pl-PL" dirty="0" smtClean="0"/>
              <a:t>, Wyżynę Sandomierską pokrywały żyzne gleby brunatne i czarnoziemy utworzone na lessach</a:t>
            </a:r>
            <a:r>
              <a:rPr lang="pl-PL" dirty="0" smtClean="0"/>
              <a:t>. Gleby </a:t>
            </a:r>
            <a:r>
              <a:rPr lang="pl-PL" dirty="0" smtClean="0"/>
              <a:t>bielicowe oraz </a:t>
            </a:r>
            <a:r>
              <a:rPr lang="pl-PL" dirty="0" smtClean="0"/>
              <a:t>bagiennych </a:t>
            </a:r>
            <a:r>
              <a:rPr lang="pl-PL" dirty="0" smtClean="0"/>
              <a:t>to płaskowyż Tarnobrzeski i Niecka Połaniecka.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roślinności potencjialnej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2543"/>
            <a:ext cx="6112115" cy="4286577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5940152" y="0"/>
            <a:ext cx="3203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Roślinność potencjalna to roślinność która tak naprawdę nigdy nie istniała zakłada się, że w przypadku wygaśnięcia działalności człowieka tak roślinność by się pojawiła.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5796136" y="2031325"/>
            <a:ext cx="30206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Na analizowanych terenach mamy. W dolinie Wisły łęgi wiązowo jesionowe wyznaczniki bardzo dobrych gleb dla gospodarki </a:t>
            </a:r>
            <a:r>
              <a:rPr lang="pl-PL" dirty="0" smtClean="0"/>
              <a:t>kopieniaczej.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Na </a:t>
            </a:r>
            <a:r>
              <a:rPr lang="pl-PL" dirty="0"/>
              <a:t>skraju Wyżyny Sandomierskiej i Doliny Wisły mogły by powstać murawy kserotermiczne </a:t>
            </a:r>
            <a:r>
              <a:rPr lang="pl-PL" dirty="0" smtClean="0"/>
              <a:t>są to tereny najdogodniejsze </a:t>
            </a:r>
            <a:r>
              <a:rPr lang="pl-PL" dirty="0"/>
              <a:t>dla </a:t>
            </a:r>
            <a:r>
              <a:rPr lang="pl-PL" dirty="0" smtClean="0"/>
              <a:t>osadnictwa można tam było prowadzić zarówno gospodarkę rolną </a:t>
            </a:r>
            <a:r>
              <a:rPr lang="pl-PL" dirty="0"/>
              <a:t>jak i </a:t>
            </a:r>
            <a:r>
              <a:rPr lang="pl-PL" dirty="0" smtClean="0"/>
              <a:t>hodowlę.  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0" y="4509120"/>
            <a:ext cx="59401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Łęgi </a:t>
            </a:r>
            <a:r>
              <a:rPr lang="pl-PL" dirty="0" err="1"/>
              <a:t>jesionowo-olszowe</a:t>
            </a:r>
            <a:r>
              <a:rPr lang="pl-PL" dirty="0"/>
              <a:t> pokrywały tereny bagienne </a:t>
            </a:r>
            <a:r>
              <a:rPr lang="pl-PL" dirty="0" smtClean="0"/>
              <a:t>na obszarze równiny Tarnobrzeskiej i Niecki połanieckiej.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Bory sosnowe i sosno-dębowe mogły by powstać na nie urodzajnych glebach bielicowych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No i grądy to spory obszar Wyżyny Sandomierskiej, doliny Wisły oraz Równiny Tarnobrzeskiej to tereny średnio dogodne dla osadnictwa ważna była tutaj pokrywa glebowa.</a:t>
            </a:r>
            <a:endParaRPr lang="pl-PL" dirty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strefy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596024" cy="5085184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3491880" y="188640"/>
            <a:ext cx="56521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Na podstawie ukształtowania terenu, warunków glebowych oraz </a:t>
            </a:r>
            <a:r>
              <a:rPr lang="pl-PL" dirty="0" smtClean="0"/>
              <a:t>roślinności </a:t>
            </a:r>
            <a:r>
              <a:rPr lang="pl-PL" dirty="0" smtClean="0"/>
              <a:t>potencjalnej wyróżniono 5 stref środowiskowych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A- Wielko dolinna </a:t>
            </a:r>
            <a:r>
              <a:rPr lang="pl-PL" dirty="0" smtClean="0"/>
              <a:t>związana </a:t>
            </a:r>
            <a:r>
              <a:rPr lang="pl-PL" dirty="0" smtClean="0"/>
              <a:t>z madami i łęgami wiązowo-jesionowymi najdogodniejsza dla gospodarki kopieniaczej jednak ze względu na częste zalewanie słabo nadawały się pod stałe osadnictwo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B- Piaszczyste równiny pokrywane przez gleby bielicowe i bory sosnowo dębowe, sosnowe </a:t>
            </a:r>
            <a:r>
              <a:rPr lang="pl-PL" dirty="0" smtClean="0"/>
              <a:t>najdogodniejsze </a:t>
            </a:r>
            <a:r>
              <a:rPr lang="pl-PL" dirty="0" smtClean="0"/>
              <a:t>dla rozwoju hodowli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C- Bagna czyli obszary pokryte glebami bagiennymi i łęgami jesionowo- olszowymi. Tereny zasadniczo niezbyt dogodne dla osadnictwa nadawały się jednak jako magazyny paszy dla zwierząt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D- Wysoczyzny tereny położone wyżej niż </a:t>
            </a:r>
            <a:r>
              <a:rPr lang="pl-PL" dirty="0" smtClean="0"/>
              <a:t>otaczające </a:t>
            </a:r>
            <a:r>
              <a:rPr lang="pl-PL" dirty="0" smtClean="0"/>
              <a:t>je tereny głównie pokryte przez gleby bielicowe zasadniczo najmniej dogodne tereny dla osadnictwa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E- Wyżyny pokryte przez gleby lessowe, lasy grądowe i murawy kserotermiczne jedne z najlepszych terenów dla osadnictwa, jednak ze względu na przepuszczalność lessową tylko strefa w pobliżu dolin nadawała się dla gospodarki rolnej na pozostałych można było prowadzić gospodarkę wypaleniskową lub </a:t>
            </a:r>
            <a:r>
              <a:rPr lang="pl-PL" dirty="0" err="1" smtClean="0"/>
              <a:t>chodowlę</a:t>
            </a:r>
            <a:r>
              <a:rPr lang="pl-PL" dirty="0" smtClean="0"/>
              <a:t> dużych stad zwierząt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Źródła archeologiczne</a:t>
            </a:r>
            <a:endParaRPr lang="pl-PL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 rot="5400000">
            <a:off x="2536017" y="1893083"/>
            <a:ext cx="2000264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571604" y="378619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AZP</a:t>
            </a:r>
          </a:p>
          <a:p>
            <a:pPr algn="ctr"/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rot="16200000" flipH="1">
            <a:off x="4750595" y="2035959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5429256" y="3857628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Wykopaliska a także</a:t>
            </a:r>
          </a:p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badania powierzchniowe sprzed ery AZP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Sposób wydzielania skupisk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37050" y="1628800"/>
            <a:ext cx="74473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Skupiska wydzielano na podstawie dwóch metodo w przypadku KMR, KT i KPM opierano się na metodzie najbliższego sąsiada oraz </a:t>
            </a:r>
            <a:r>
              <a:rPr lang="pl-PL" dirty="0" err="1" smtClean="0"/>
              <a:t>site</a:t>
            </a:r>
            <a:r>
              <a:rPr lang="pl-PL" dirty="0"/>
              <a:t> </a:t>
            </a:r>
            <a:r>
              <a:rPr lang="pl-PL" dirty="0" err="1"/>
              <a:t>catchment</a:t>
            </a:r>
            <a:r>
              <a:rPr lang="pl-PL" dirty="0"/>
              <a:t> przy </a:t>
            </a:r>
            <a:r>
              <a:rPr lang="pl-PL" dirty="0" smtClean="0"/>
              <a:t>założeniu że obszar użytkowany to ok 1km. Tak otrzymano dwa systemy skupisk I wielkie gdzie stanowiska łączyły tereny wykorzystywane gospodarczo i drugi gdzie mieliśmy stanowiska leżące bardzo blisko siebie i co często wykluczało ich współistnienie.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przypadku TKŁ zastosowano wieloboki </a:t>
            </a:r>
            <a:r>
              <a:rPr lang="pl-PL" dirty="0" err="1" smtClean="0"/>
              <a:t>Thiesena</a:t>
            </a:r>
            <a:r>
              <a:rPr lang="pl-PL" dirty="0" smtClean="0"/>
              <a:t> gdzie przyjęto iż centralnym obiektem były cmentarzyska. Także i w przypadku TKŁ wytyczono również obszary 1 km aby uchwycić tereny wykorzystywane gospodarczo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przypadku pierwszej metody dodatkowo aby rozdzielić skupiska w połowie odległości pomiędzy skrajnymi stanowiskami z danych skupisk wytyczono linie proste.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5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Mapa KMR podział na skupis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8993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848993" y="8879"/>
            <a:ext cx="429500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przypadku KMR po lewej stronie Wisły mamy wielkie skupiska grupujące po kilkadziesiąt stanowisk większość stanowisk zgrupowanych było na Wyżynie Sandomierskie wykorzystując ją niemal w 100%, bardzo słabe osadnictwo na Niecce Połanieckiej. Duże skupiska otaczają tutaj niewielkie wyznaczając nam prawdopodobnie maksymalny zasięg oddziaływania danego zgrupowania w miarę zbliżona odległość pomiędzy kolejnymi wielkimi skupiskami. </a:t>
            </a:r>
            <a:r>
              <a:rPr lang="pl-PL" dirty="0" smtClean="0"/>
              <a:t>Wyraźna </a:t>
            </a:r>
            <a:r>
              <a:rPr lang="pl-PL" dirty="0" smtClean="0"/>
              <a:t>nadrzędna rola regionu wzdłuż doliny </a:t>
            </a:r>
            <a:r>
              <a:rPr lang="pl-PL" dirty="0" err="1" smtClean="0"/>
              <a:t>Koprzywianki</a:t>
            </a:r>
            <a:r>
              <a:rPr lang="pl-PL" dirty="0" smtClean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Po drugiej stronie dominują małe skupiska można jednak mówić o dwóch regionach osadniczych północnym i południowym rozdzielonych pustką osadniczą. W obrębie których to regionów ludność się przemieszczała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apa KMR stref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96268" cy="4941168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716016" y="0"/>
            <a:ext cx="44279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Preferencje środowiskowe KMR po lewej stronie Wisły to kilka systemów. Najpopularniejszy system E i A czyli lokalizowanie stanowisk w obrębie strefy E tak by móc wykorzystywać strefę A. Mniej popularny związany tylko ze strefą E. I najrzadszy Strefa B i A podobnie oparty na lokalizacji stanowisk w obrębie strefy B tak by móc wykorzystywać strefę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Druga strona Wisły to dominacja modelu B i A ewentualnie D i A. Popularny był także model tylko B ewentualnie B i C. W obrębie pierwszego możliwa była gospodarka kopieniacza drugi model wskazywał na wysoką pozycję hodowli.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1507</Words>
  <Application>Microsoft Office PowerPoint</Application>
  <PresentationFormat>Pokaz na ekranie (4:3)</PresentationFormat>
  <Paragraphs>59</Paragraphs>
  <Slides>27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Motyw pakietu Office</vt:lpstr>
      <vt:lpstr>Image</vt:lpstr>
      <vt:lpstr>Przemiany osadnicze w epoce brązu i wczesnej epoce żelaza nad środkową Wisłą</vt:lpstr>
      <vt:lpstr>Prezentacja programu PowerPoint</vt:lpstr>
      <vt:lpstr>Prezentacja programu PowerPoint</vt:lpstr>
      <vt:lpstr>Prezentacja programu PowerPoint</vt:lpstr>
      <vt:lpstr>Prezentacja programu PowerPoint</vt:lpstr>
      <vt:lpstr>Źródła archeologiczne</vt:lpstr>
      <vt:lpstr>Sposób wydzielania skupisk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federacja jedy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Archeologia osadnicza</dc:title>
  <dc:creator>spedy</dc:creator>
  <cp:lastModifiedBy>Wojciech Rajpold</cp:lastModifiedBy>
  <cp:revision>175</cp:revision>
  <dcterms:created xsi:type="dcterms:W3CDTF">2011-11-30T16:41:59Z</dcterms:created>
  <dcterms:modified xsi:type="dcterms:W3CDTF">2016-04-14T22:49:54Z</dcterms:modified>
</cp:coreProperties>
</file>